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43" r:id="rId1"/>
  </p:sldMasterIdLst>
  <p:sldIdLst>
    <p:sldId id="256" r:id="rId2"/>
    <p:sldId id="326" r:id="rId3"/>
    <p:sldId id="327" r:id="rId4"/>
    <p:sldId id="329" r:id="rId5"/>
    <p:sldId id="330" r:id="rId6"/>
    <p:sldId id="328" r:id="rId7"/>
    <p:sldId id="257" r:id="rId8"/>
    <p:sldId id="258" r:id="rId9"/>
    <p:sldId id="331" r:id="rId10"/>
    <p:sldId id="333" r:id="rId11"/>
    <p:sldId id="490" r:id="rId12"/>
    <p:sldId id="491" r:id="rId13"/>
    <p:sldId id="492" r:id="rId14"/>
    <p:sldId id="493" r:id="rId15"/>
    <p:sldId id="494" r:id="rId16"/>
    <p:sldId id="495" r:id="rId17"/>
    <p:sldId id="496" r:id="rId18"/>
    <p:sldId id="497" r:id="rId19"/>
    <p:sldId id="498" r:id="rId20"/>
    <p:sldId id="499" r:id="rId21"/>
    <p:sldId id="500" r:id="rId22"/>
    <p:sldId id="501" r:id="rId23"/>
    <p:sldId id="502" r:id="rId24"/>
    <p:sldId id="503" r:id="rId25"/>
    <p:sldId id="504" r:id="rId26"/>
    <p:sldId id="505" r:id="rId27"/>
    <p:sldId id="506" r:id="rId28"/>
    <p:sldId id="507" r:id="rId29"/>
    <p:sldId id="508" r:id="rId30"/>
    <p:sldId id="509" r:id="rId31"/>
    <p:sldId id="510" r:id="rId32"/>
    <p:sldId id="511" r:id="rId33"/>
    <p:sldId id="512" r:id="rId34"/>
    <p:sldId id="513" r:id="rId35"/>
    <p:sldId id="514" r:id="rId36"/>
    <p:sldId id="515" r:id="rId37"/>
    <p:sldId id="516" r:id="rId38"/>
    <p:sldId id="517" r:id="rId39"/>
    <p:sldId id="518" r:id="rId40"/>
    <p:sldId id="519" r:id="rId41"/>
    <p:sldId id="520" r:id="rId42"/>
    <p:sldId id="522" r:id="rId43"/>
    <p:sldId id="523" r:id="rId44"/>
    <p:sldId id="524" r:id="rId45"/>
    <p:sldId id="525" r:id="rId46"/>
    <p:sldId id="526" r:id="rId47"/>
    <p:sldId id="527" r:id="rId48"/>
    <p:sldId id="528" r:id="rId49"/>
    <p:sldId id="529" r:id="rId50"/>
    <p:sldId id="530" r:id="rId51"/>
    <p:sldId id="531" r:id="rId52"/>
    <p:sldId id="532" r:id="rId53"/>
    <p:sldId id="521" r:id="rId54"/>
    <p:sldId id="533" r:id="rId55"/>
    <p:sldId id="534" r:id="rId56"/>
    <p:sldId id="536" r:id="rId57"/>
    <p:sldId id="535" r:id="rId58"/>
    <p:sldId id="537" r:id="rId59"/>
    <p:sldId id="538" r:id="rId60"/>
    <p:sldId id="539" r:id="rId61"/>
    <p:sldId id="540" r:id="rId62"/>
    <p:sldId id="541" r:id="rId63"/>
    <p:sldId id="542" r:id="rId64"/>
    <p:sldId id="543" r:id="rId65"/>
    <p:sldId id="544" r:id="rId66"/>
    <p:sldId id="545" r:id="rId67"/>
    <p:sldId id="546" r:id="rId68"/>
    <p:sldId id="547" r:id="rId69"/>
    <p:sldId id="548" r:id="rId70"/>
    <p:sldId id="549" r:id="rId71"/>
    <p:sldId id="550" r:id="rId72"/>
    <p:sldId id="571" r:id="rId73"/>
    <p:sldId id="551" r:id="rId74"/>
    <p:sldId id="552" r:id="rId75"/>
    <p:sldId id="553" r:id="rId76"/>
    <p:sldId id="554" r:id="rId77"/>
    <p:sldId id="555" r:id="rId78"/>
    <p:sldId id="556" r:id="rId79"/>
    <p:sldId id="557" r:id="rId80"/>
    <p:sldId id="558" r:id="rId81"/>
    <p:sldId id="559" r:id="rId82"/>
    <p:sldId id="560" r:id="rId83"/>
    <p:sldId id="561" r:id="rId84"/>
    <p:sldId id="562" r:id="rId85"/>
    <p:sldId id="563" r:id="rId86"/>
    <p:sldId id="564" r:id="rId87"/>
    <p:sldId id="565" r:id="rId88"/>
    <p:sldId id="566" r:id="rId89"/>
    <p:sldId id="567" r:id="rId90"/>
    <p:sldId id="568" r:id="rId91"/>
    <p:sldId id="569" r:id="rId92"/>
    <p:sldId id="570" r:id="rId93"/>
    <p:sldId id="353" r:id="rId94"/>
    <p:sldId id="677" r:id="rId95"/>
    <p:sldId id="678" r:id="rId96"/>
    <p:sldId id="679" r:id="rId97"/>
    <p:sldId id="680" r:id="rId98"/>
    <p:sldId id="681" r:id="rId99"/>
    <p:sldId id="682" r:id="rId100"/>
    <p:sldId id="683" r:id="rId101"/>
    <p:sldId id="684" r:id="rId102"/>
    <p:sldId id="685" r:id="rId103"/>
    <p:sldId id="686" r:id="rId104"/>
    <p:sldId id="687" r:id="rId105"/>
    <p:sldId id="688" r:id="rId106"/>
    <p:sldId id="689" r:id="rId107"/>
    <p:sldId id="690" r:id="rId108"/>
    <p:sldId id="691" r:id="rId109"/>
    <p:sldId id="692" r:id="rId110"/>
    <p:sldId id="693" r:id="rId111"/>
    <p:sldId id="694" r:id="rId112"/>
    <p:sldId id="695" r:id="rId113"/>
    <p:sldId id="696" r:id="rId114"/>
    <p:sldId id="702" r:id="rId115"/>
    <p:sldId id="697" r:id="rId116"/>
    <p:sldId id="698" r:id="rId117"/>
    <p:sldId id="699" r:id="rId118"/>
    <p:sldId id="700" r:id="rId119"/>
    <p:sldId id="701" r:id="rId120"/>
    <p:sldId id="703" r:id="rId121"/>
    <p:sldId id="704" r:id="rId122"/>
    <p:sldId id="705" r:id="rId123"/>
    <p:sldId id="706" r:id="rId124"/>
    <p:sldId id="708" r:id="rId125"/>
    <p:sldId id="709" r:id="rId126"/>
    <p:sldId id="710" r:id="rId127"/>
    <p:sldId id="711" r:id="rId128"/>
    <p:sldId id="707" r:id="rId129"/>
    <p:sldId id="712" r:id="rId130"/>
    <p:sldId id="713" r:id="rId131"/>
    <p:sldId id="714" r:id="rId132"/>
    <p:sldId id="715" r:id="rId133"/>
    <p:sldId id="716" r:id="rId134"/>
    <p:sldId id="717" r:id="rId135"/>
    <p:sldId id="718" r:id="rId136"/>
    <p:sldId id="719" r:id="rId137"/>
    <p:sldId id="720" r:id="rId138"/>
    <p:sldId id="721" r:id="rId139"/>
    <p:sldId id="756" r:id="rId140"/>
    <p:sldId id="757" r:id="rId141"/>
    <p:sldId id="758" r:id="rId142"/>
    <p:sldId id="759" r:id="rId143"/>
    <p:sldId id="760" r:id="rId144"/>
    <p:sldId id="761" r:id="rId145"/>
    <p:sldId id="762" r:id="rId146"/>
    <p:sldId id="763" r:id="rId147"/>
    <p:sldId id="764" r:id="rId148"/>
    <p:sldId id="767" r:id="rId149"/>
    <p:sldId id="765" r:id="rId150"/>
    <p:sldId id="769" r:id="rId151"/>
    <p:sldId id="766" r:id="rId152"/>
    <p:sldId id="768" r:id="rId153"/>
    <p:sldId id="770" r:id="rId154"/>
    <p:sldId id="771" r:id="rId155"/>
    <p:sldId id="772" r:id="rId156"/>
    <p:sldId id="773" r:id="rId157"/>
    <p:sldId id="774" r:id="rId158"/>
    <p:sldId id="775" r:id="rId159"/>
    <p:sldId id="776" r:id="rId160"/>
    <p:sldId id="777" r:id="rId161"/>
    <p:sldId id="676" r:id="rId162"/>
    <p:sldId id="723" r:id="rId163"/>
    <p:sldId id="724" r:id="rId164"/>
    <p:sldId id="725" r:id="rId165"/>
    <p:sldId id="726" r:id="rId166"/>
    <p:sldId id="727" r:id="rId167"/>
    <p:sldId id="728" r:id="rId168"/>
    <p:sldId id="729" r:id="rId169"/>
    <p:sldId id="730" r:id="rId170"/>
    <p:sldId id="731" r:id="rId171"/>
    <p:sldId id="732" r:id="rId172"/>
    <p:sldId id="733" r:id="rId173"/>
    <p:sldId id="734" r:id="rId174"/>
    <p:sldId id="735" r:id="rId175"/>
    <p:sldId id="736" r:id="rId176"/>
    <p:sldId id="737" r:id="rId177"/>
    <p:sldId id="738" r:id="rId178"/>
    <p:sldId id="739" r:id="rId179"/>
    <p:sldId id="740" r:id="rId180"/>
    <p:sldId id="741" r:id="rId181"/>
    <p:sldId id="742" r:id="rId182"/>
    <p:sldId id="743" r:id="rId183"/>
    <p:sldId id="744" r:id="rId184"/>
    <p:sldId id="746" r:id="rId185"/>
    <p:sldId id="745" r:id="rId186"/>
    <p:sldId id="747" r:id="rId187"/>
    <p:sldId id="748" r:id="rId188"/>
    <p:sldId id="749" r:id="rId189"/>
    <p:sldId id="750" r:id="rId190"/>
    <p:sldId id="751" r:id="rId191"/>
    <p:sldId id="752" r:id="rId192"/>
    <p:sldId id="753" r:id="rId193"/>
    <p:sldId id="754" r:id="rId194"/>
    <p:sldId id="755" r:id="rId195"/>
    <p:sldId id="780" r:id="rId196"/>
    <p:sldId id="781" r:id="rId197"/>
    <p:sldId id="782" r:id="rId198"/>
    <p:sldId id="783" r:id="rId199"/>
    <p:sldId id="784" r:id="rId200"/>
    <p:sldId id="785" r:id="rId201"/>
    <p:sldId id="786" r:id="rId202"/>
    <p:sldId id="787" r:id="rId203"/>
    <p:sldId id="789" r:id="rId204"/>
    <p:sldId id="790" r:id="rId205"/>
    <p:sldId id="791" r:id="rId206"/>
    <p:sldId id="788" r:id="rId207"/>
    <p:sldId id="792" r:id="rId208"/>
    <p:sldId id="793" r:id="rId209"/>
    <p:sldId id="794" r:id="rId210"/>
    <p:sldId id="795" r:id="rId211"/>
    <p:sldId id="796" r:id="rId212"/>
    <p:sldId id="797" r:id="rId213"/>
    <p:sldId id="798" r:id="rId214"/>
    <p:sldId id="799" r:id="rId215"/>
    <p:sldId id="800" r:id="rId216"/>
    <p:sldId id="801" r:id="rId217"/>
    <p:sldId id="802" r:id="rId218"/>
    <p:sldId id="803" r:id="rId219"/>
    <p:sldId id="804" r:id="rId220"/>
    <p:sldId id="805" r:id="rId221"/>
    <p:sldId id="806" r:id="rId222"/>
    <p:sldId id="807" r:id="rId223"/>
    <p:sldId id="808" r:id="rId224"/>
    <p:sldId id="809" r:id="rId225"/>
    <p:sldId id="810" r:id="rId226"/>
    <p:sldId id="811" r:id="rId227"/>
    <p:sldId id="812" r:id="rId228"/>
    <p:sldId id="813" r:id="rId229"/>
    <p:sldId id="814" r:id="rId230"/>
    <p:sldId id="815" r:id="rId231"/>
    <p:sldId id="816" r:id="rId232"/>
    <p:sldId id="817" r:id="rId233"/>
    <p:sldId id="818" r:id="rId234"/>
    <p:sldId id="819" r:id="rId235"/>
    <p:sldId id="820" r:id="rId236"/>
    <p:sldId id="821" r:id="rId237"/>
    <p:sldId id="822" r:id="rId238"/>
    <p:sldId id="823" r:id="rId239"/>
    <p:sldId id="824" r:id="rId240"/>
    <p:sldId id="825" r:id="rId241"/>
    <p:sldId id="826" r:id="rId242"/>
    <p:sldId id="827" r:id="rId243"/>
    <p:sldId id="828" r:id="rId244"/>
    <p:sldId id="829" r:id="rId245"/>
    <p:sldId id="830" r:id="rId246"/>
    <p:sldId id="831" r:id="rId247"/>
    <p:sldId id="832" r:id="rId248"/>
    <p:sldId id="833" r:id="rId249"/>
    <p:sldId id="834" r:id="rId250"/>
    <p:sldId id="835" r:id="rId251"/>
    <p:sldId id="836" r:id="rId252"/>
    <p:sldId id="837" r:id="rId253"/>
    <p:sldId id="838" r:id="rId254"/>
    <p:sldId id="839" r:id="rId255"/>
    <p:sldId id="840" r:id="rId256"/>
    <p:sldId id="722" r:id="rId257"/>
    <p:sldId id="779" r:id="rId258"/>
    <p:sldId id="778" r:id="rId259"/>
    <p:sldId id="585" r:id="rId260"/>
    <p:sldId id="586" r:id="rId261"/>
    <p:sldId id="587" r:id="rId262"/>
    <p:sldId id="588" r:id="rId263"/>
    <p:sldId id="589" r:id="rId264"/>
    <p:sldId id="591" r:id="rId265"/>
    <p:sldId id="592" r:id="rId266"/>
    <p:sldId id="593" r:id="rId267"/>
    <p:sldId id="594" r:id="rId268"/>
    <p:sldId id="595" r:id="rId269"/>
    <p:sldId id="596" r:id="rId270"/>
    <p:sldId id="597" r:id="rId271"/>
    <p:sldId id="598" r:id="rId272"/>
    <p:sldId id="599" r:id="rId273"/>
    <p:sldId id="600" r:id="rId274"/>
    <p:sldId id="601" r:id="rId275"/>
    <p:sldId id="602" r:id="rId276"/>
    <p:sldId id="603" r:id="rId277"/>
    <p:sldId id="604" r:id="rId278"/>
    <p:sldId id="605" r:id="rId279"/>
    <p:sldId id="606" r:id="rId280"/>
    <p:sldId id="607" r:id="rId281"/>
    <p:sldId id="608" r:id="rId282"/>
    <p:sldId id="609" r:id="rId283"/>
    <p:sldId id="610" r:id="rId284"/>
    <p:sldId id="611" r:id="rId285"/>
    <p:sldId id="612" r:id="rId286"/>
    <p:sldId id="613" r:id="rId287"/>
    <p:sldId id="614" r:id="rId288"/>
    <p:sldId id="615" r:id="rId289"/>
    <p:sldId id="616" r:id="rId290"/>
    <p:sldId id="617" r:id="rId291"/>
    <p:sldId id="619" r:id="rId292"/>
    <p:sldId id="620" r:id="rId293"/>
    <p:sldId id="621" r:id="rId294"/>
    <p:sldId id="622" r:id="rId295"/>
    <p:sldId id="623" r:id="rId296"/>
    <p:sldId id="624" r:id="rId297"/>
    <p:sldId id="625" r:id="rId298"/>
    <p:sldId id="626" r:id="rId299"/>
    <p:sldId id="627" r:id="rId300"/>
    <p:sldId id="628" r:id="rId301"/>
    <p:sldId id="629" r:id="rId302"/>
    <p:sldId id="630" r:id="rId303"/>
    <p:sldId id="631" r:id="rId304"/>
    <p:sldId id="632" r:id="rId305"/>
    <p:sldId id="633" r:id="rId306"/>
    <p:sldId id="634" r:id="rId307"/>
    <p:sldId id="635" r:id="rId308"/>
    <p:sldId id="636" r:id="rId309"/>
    <p:sldId id="637" r:id="rId310"/>
    <p:sldId id="638" r:id="rId311"/>
    <p:sldId id="639" r:id="rId312"/>
    <p:sldId id="641" r:id="rId313"/>
    <p:sldId id="642" r:id="rId314"/>
    <p:sldId id="643" r:id="rId315"/>
    <p:sldId id="644" r:id="rId316"/>
    <p:sldId id="645" r:id="rId317"/>
    <p:sldId id="646" r:id="rId318"/>
    <p:sldId id="647" r:id="rId319"/>
    <p:sldId id="648" r:id="rId320"/>
    <p:sldId id="649" r:id="rId321"/>
    <p:sldId id="650" r:id="rId322"/>
    <p:sldId id="651" r:id="rId323"/>
    <p:sldId id="652" r:id="rId324"/>
    <p:sldId id="653" r:id="rId325"/>
    <p:sldId id="655" r:id="rId326"/>
    <p:sldId id="656" r:id="rId327"/>
    <p:sldId id="657" r:id="rId328"/>
    <p:sldId id="658" r:id="rId329"/>
    <p:sldId id="659" r:id="rId330"/>
    <p:sldId id="660" r:id="rId331"/>
    <p:sldId id="661" r:id="rId332"/>
    <p:sldId id="662" r:id="rId333"/>
    <p:sldId id="663" r:id="rId334"/>
    <p:sldId id="664" r:id="rId335"/>
    <p:sldId id="665" r:id="rId336"/>
    <p:sldId id="666" r:id="rId337"/>
    <p:sldId id="667" r:id="rId338"/>
    <p:sldId id="668" r:id="rId339"/>
    <p:sldId id="669" r:id="rId340"/>
    <p:sldId id="670" r:id="rId341"/>
    <p:sldId id="671" r:id="rId342"/>
    <p:sldId id="672" r:id="rId343"/>
    <p:sldId id="673" r:id="rId344"/>
    <p:sldId id="674" r:id="rId345"/>
    <p:sldId id="675" r:id="rId34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Ing. Portillo" initials="IP" lastIdx="1" clrIdx="0">
    <p:extLst>
      <p:ext uri="{19B8F6BF-5375-455C-9EA6-DF929625EA0E}">
        <p15:presenceInfo xmlns:p15="http://schemas.microsoft.com/office/powerpoint/2012/main" userId="Ing. Portillo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132" autoAdjust="0"/>
    <p:restoredTop sz="94660"/>
  </p:normalViewPr>
  <p:slideViewPr>
    <p:cSldViewPr snapToGrid="0">
      <p:cViewPr varScale="1">
        <p:scale>
          <a:sx n="74" d="100"/>
          <a:sy n="74" d="100"/>
        </p:scale>
        <p:origin x="492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324" Type="http://schemas.openxmlformats.org/officeDocument/2006/relationships/slide" Target="slides/slide323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268" Type="http://schemas.openxmlformats.org/officeDocument/2006/relationships/slide" Target="slides/slide267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335" Type="http://schemas.openxmlformats.org/officeDocument/2006/relationships/slide" Target="slides/slide334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279" Type="http://schemas.openxmlformats.org/officeDocument/2006/relationships/slide" Target="slides/slide278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346" Type="http://schemas.openxmlformats.org/officeDocument/2006/relationships/slide" Target="slides/slide345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48" Type="http://schemas.openxmlformats.org/officeDocument/2006/relationships/slide" Target="slides/slide247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315" Type="http://schemas.openxmlformats.org/officeDocument/2006/relationships/slide" Target="slides/slide314.xml"/><Relationship Id="rId54" Type="http://schemas.openxmlformats.org/officeDocument/2006/relationships/slide" Target="slides/slide53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217" Type="http://schemas.openxmlformats.org/officeDocument/2006/relationships/slide" Target="slides/slide216.xml"/><Relationship Id="rId259" Type="http://schemas.openxmlformats.org/officeDocument/2006/relationships/slide" Target="slides/slide258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326" Type="http://schemas.openxmlformats.org/officeDocument/2006/relationships/slide" Target="slides/slide325.xml"/><Relationship Id="rId65" Type="http://schemas.openxmlformats.org/officeDocument/2006/relationships/slide" Target="slides/slide64.xml"/><Relationship Id="rId130" Type="http://schemas.openxmlformats.org/officeDocument/2006/relationships/slide" Target="slides/slide129.xml"/><Relationship Id="rId172" Type="http://schemas.openxmlformats.org/officeDocument/2006/relationships/slide" Target="slides/slide171.xml"/><Relationship Id="rId228" Type="http://schemas.openxmlformats.org/officeDocument/2006/relationships/slide" Target="slides/slide227.xml"/><Relationship Id="rId281" Type="http://schemas.openxmlformats.org/officeDocument/2006/relationships/slide" Target="slides/slide280.xml"/><Relationship Id="rId337" Type="http://schemas.openxmlformats.org/officeDocument/2006/relationships/slide" Target="slides/slide336.xml"/><Relationship Id="rId34" Type="http://schemas.openxmlformats.org/officeDocument/2006/relationships/slide" Target="slides/slide33.xml"/><Relationship Id="rId76" Type="http://schemas.openxmlformats.org/officeDocument/2006/relationships/slide" Target="slides/slide75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83" Type="http://schemas.openxmlformats.org/officeDocument/2006/relationships/slide" Target="slides/slide182.xml"/><Relationship Id="rId239" Type="http://schemas.openxmlformats.org/officeDocument/2006/relationships/slide" Target="slides/slide238.xml"/><Relationship Id="rId250" Type="http://schemas.openxmlformats.org/officeDocument/2006/relationships/slide" Target="slides/slide249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45" Type="http://schemas.openxmlformats.org/officeDocument/2006/relationships/slide" Target="slides/slide44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348" Type="http://schemas.openxmlformats.org/officeDocument/2006/relationships/presProps" Target="presProps.xml"/><Relationship Id="rId152" Type="http://schemas.openxmlformats.org/officeDocument/2006/relationships/slide" Target="slides/slide151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56" Type="http://schemas.openxmlformats.org/officeDocument/2006/relationships/slide" Target="slides/slide55.xml"/><Relationship Id="rId317" Type="http://schemas.openxmlformats.org/officeDocument/2006/relationships/slide" Target="slides/slide316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1" Type="http://schemas.openxmlformats.org/officeDocument/2006/relationships/slide" Target="slides/slide250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328" Type="http://schemas.openxmlformats.org/officeDocument/2006/relationships/slide" Target="slides/slide327.xml"/><Relationship Id="rId349" Type="http://schemas.openxmlformats.org/officeDocument/2006/relationships/viewProps" Target="viewProps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283" Type="http://schemas.openxmlformats.org/officeDocument/2006/relationships/slide" Target="slides/slide282.xml"/><Relationship Id="rId318" Type="http://schemas.openxmlformats.org/officeDocument/2006/relationships/slide" Target="slides/slide317.xml"/><Relationship Id="rId339" Type="http://schemas.openxmlformats.org/officeDocument/2006/relationships/slide" Target="slides/slide338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350" Type="http://schemas.openxmlformats.org/officeDocument/2006/relationships/theme" Target="theme/theme1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slide" Target="slides/slide272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329" Type="http://schemas.openxmlformats.org/officeDocument/2006/relationships/slide" Target="slides/slide328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340" Type="http://schemas.openxmlformats.org/officeDocument/2006/relationships/slide" Target="slides/slide339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284" Type="http://schemas.openxmlformats.org/officeDocument/2006/relationships/slide" Target="slides/slide283.xml"/><Relationship Id="rId319" Type="http://schemas.openxmlformats.org/officeDocument/2006/relationships/slide" Target="slides/slide318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330" Type="http://schemas.openxmlformats.org/officeDocument/2006/relationships/slide" Target="slides/slide329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351" Type="http://schemas.openxmlformats.org/officeDocument/2006/relationships/tableStyles" Target="tableStyles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320" Type="http://schemas.openxmlformats.org/officeDocument/2006/relationships/slide" Target="slides/slide319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341" Type="http://schemas.openxmlformats.org/officeDocument/2006/relationships/slide" Target="slides/slide340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slide" Target="slides/slide284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310" Type="http://schemas.openxmlformats.org/officeDocument/2006/relationships/slide" Target="slides/slide309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331" Type="http://schemas.openxmlformats.org/officeDocument/2006/relationships/slide" Target="slides/slide330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slide" Target="slides/slide299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321" Type="http://schemas.openxmlformats.org/officeDocument/2006/relationships/slide" Target="slides/slide320.xml"/><Relationship Id="rId342" Type="http://schemas.openxmlformats.org/officeDocument/2006/relationships/slide" Target="slides/slide341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332" Type="http://schemas.openxmlformats.org/officeDocument/2006/relationships/slide" Target="slides/slide331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322" Type="http://schemas.openxmlformats.org/officeDocument/2006/relationships/slide" Target="slides/slide321.xml"/><Relationship Id="rId343" Type="http://schemas.openxmlformats.org/officeDocument/2006/relationships/slide" Target="slides/slide342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312" Type="http://schemas.openxmlformats.org/officeDocument/2006/relationships/slide" Target="slides/slide311.xml"/><Relationship Id="rId333" Type="http://schemas.openxmlformats.org/officeDocument/2006/relationships/slide" Target="slides/slide332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302" Type="http://schemas.openxmlformats.org/officeDocument/2006/relationships/slide" Target="slides/slide301.xml"/><Relationship Id="rId323" Type="http://schemas.openxmlformats.org/officeDocument/2006/relationships/slide" Target="slides/slide322.xml"/><Relationship Id="rId344" Type="http://schemas.openxmlformats.org/officeDocument/2006/relationships/slide" Target="slides/slide343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313" Type="http://schemas.openxmlformats.org/officeDocument/2006/relationships/slide" Target="slides/slide312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334" Type="http://schemas.openxmlformats.org/officeDocument/2006/relationships/slide" Target="slides/slide333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303" Type="http://schemas.openxmlformats.org/officeDocument/2006/relationships/slide" Target="slides/slide302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345" Type="http://schemas.openxmlformats.org/officeDocument/2006/relationships/slide" Target="slides/slide344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258" Type="http://schemas.openxmlformats.org/officeDocument/2006/relationships/slide" Target="slides/slide257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325" Type="http://schemas.openxmlformats.org/officeDocument/2006/relationships/slide" Target="slides/slide324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336" Type="http://schemas.openxmlformats.org/officeDocument/2006/relationships/slide" Target="slides/slide335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347" Type="http://schemas.openxmlformats.org/officeDocument/2006/relationships/commentAuthors" Target="commentAuthors.xml"/><Relationship Id="rId44" Type="http://schemas.openxmlformats.org/officeDocument/2006/relationships/slide" Target="slides/slide43.xml"/><Relationship Id="rId86" Type="http://schemas.openxmlformats.org/officeDocument/2006/relationships/slide" Target="slides/slide85.xml"/><Relationship Id="rId151" Type="http://schemas.openxmlformats.org/officeDocument/2006/relationships/slide" Target="slides/slide150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316" Type="http://schemas.openxmlformats.org/officeDocument/2006/relationships/slide" Target="slides/slide315.xml"/><Relationship Id="rId55" Type="http://schemas.openxmlformats.org/officeDocument/2006/relationships/slide" Target="slides/slide54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62" Type="http://schemas.openxmlformats.org/officeDocument/2006/relationships/slide" Target="slides/slide161.xml"/><Relationship Id="rId218" Type="http://schemas.openxmlformats.org/officeDocument/2006/relationships/slide" Target="slides/slide217.xml"/><Relationship Id="rId271" Type="http://schemas.openxmlformats.org/officeDocument/2006/relationships/slide" Target="slides/slide270.xml"/><Relationship Id="rId24" Type="http://schemas.openxmlformats.org/officeDocument/2006/relationships/slide" Target="slides/slide23.xml"/><Relationship Id="rId66" Type="http://schemas.openxmlformats.org/officeDocument/2006/relationships/slide" Target="slides/slide65.xml"/><Relationship Id="rId131" Type="http://schemas.openxmlformats.org/officeDocument/2006/relationships/slide" Target="slides/slide130.xml"/><Relationship Id="rId327" Type="http://schemas.openxmlformats.org/officeDocument/2006/relationships/slide" Target="slides/slide326.xml"/><Relationship Id="rId173" Type="http://schemas.openxmlformats.org/officeDocument/2006/relationships/slide" Target="slides/slide172.xml"/><Relationship Id="rId229" Type="http://schemas.openxmlformats.org/officeDocument/2006/relationships/slide" Target="slides/slide228.xml"/><Relationship Id="rId240" Type="http://schemas.openxmlformats.org/officeDocument/2006/relationships/slide" Target="slides/slide239.xml"/><Relationship Id="rId35" Type="http://schemas.openxmlformats.org/officeDocument/2006/relationships/slide" Target="slides/slide34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38" Type="http://schemas.openxmlformats.org/officeDocument/2006/relationships/slide" Target="slides/slide3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62EF3-3C4F-43EE-ACEE-D4B806740EA3}" type="datetimeFigureOut">
              <a:rPr lang="en-US" smtClean="0"/>
              <a:pPr/>
              <a:t>3/18/2020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12123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799"/>
            <a:ext cx="8825658" cy="3640667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43B39-165A-4B68-AA5C-581F5336313C}" type="datetimeFigureOut">
              <a:rPr lang="en-US" smtClean="0"/>
              <a:t>3/18/2020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43292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C8C57-33F9-4259-AC4F-0E3F5BEC9B94}" type="datetimeFigureOut">
              <a:rPr lang="en-US" smtClean="0"/>
              <a:t>3/18/2020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99623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0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8772B-8FA2-401F-A0A1-A59855EDBC3E}" type="datetimeFigureOut">
              <a:rPr lang="en-US" smtClean="0"/>
              <a:t>3/18/2020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j-ea"/>
                <a:cs typeface="+mj-cs"/>
              </a:rPr>
              <a:t>“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j-ea"/>
                <a:cs typeface="+mj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491133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5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D5BDE-5A90-4611-82E9-0FC5746D30C5}" type="datetimeFigureOut">
              <a:rPr lang="en-US" smtClean="0"/>
              <a:t>3/18/2020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08692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DA17D-0BEA-4E76-A7FC-F7C188BC48D1}" type="datetimeFigureOut">
              <a:rPr lang="en-US" smtClean="0"/>
              <a:t>3/18/2020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96140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9AC7D-18CA-4236-82B9-D75EB1D66EAE}" type="datetimeFigureOut">
              <a:rPr lang="en-US" smtClean="0"/>
              <a:t>3/18/2020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353562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8300E-C023-45CD-A0BE-EDB7A8C6EA8B}" type="datetimeFigureOut">
              <a:rPr lang="en-US" smtClean="0"/>
              <a:t>3/18/2020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91652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20EAD-E369-4933-8469-ED7764B56A1B}" type="datetimeFigureOut">
              <a:rPr lang="en-US" smtClean="0"/>
              <a:t>3/18/2020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31394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C0EF2-9919-473B-8215-8616BAF10692}" type="datetimeFigureOut">
              <a:rPr lang="en-US" smtClean="0"/>
              <a:t>3/18/2020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68803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472EB-AC54-4713-BFC2-BEB621108C63}" type="datetimeFigureOut">
              <a:rPr lang="en-US" smtClean="0"/>
              <a:t>3/18/2020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87058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55A0C-791E-4545-B787-F98AD45CD761}" type="datetimeFigureOut">
              <a:rPr lang="en-US" smtClean="0"/>
              <a:t>3/18/2020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25470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36B77-F4F4-4427-AC4F-9A623798AD82}" type="datetimeFigureOut">
              <a:rPr lang="en-US" smtClean="0"/>
              <a:t>3/18/2020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73353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BE790C-34EB-4565-8437-CACF4CDB7822}" type="datetimeFigureOut">
              <a:rPr lang="en-US" smtClean="0"/>
              <a:t>3/18/2020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87453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4A4C11-22B8-4A4E-8126-B3AF6B948A8E}" type="datetimeFigureOut">
              <a:rPr lang="en-US" smtClean="0"/>
              <a:t>3/18/2020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3326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3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5" y="3129280"/>
            <a:ext cx="3401062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D06B6-C816-4861-964D-15A98395707D}" type="datetimeFigureOut">
              <a:rPr lang="en-US" smtClean="0"/>
              <a:t>3/18/2020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88296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1A8AB-EA7C-4B1B-9D73-E2551851FABE}" type="datetimeFigureOut">
              <a:rPr lang="en-US" smtClean="0"/>
              <a:t>3/18/2020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52258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4"/>
          <a:stretch/>
        </p:blipFill>
        <p:spPr>
          <a:xfrm>
            <a:off x="0" y="2669685"/>
            <a:ext cx="4035669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7000"/>
                </a:schemeClr>
              </a:gs>
              <a:gs pos="69000">
                <a:schemeClr val="accent5">
                  <a:alpha val="0"/>
                </a:schemeClr>
              </a:gs>
              <a:gs pos="36000">
                <a:schemeClr val="accent5"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90786BE5-D2A3-4BF0-8B30-D7403E61B3DC}" type="datetimeFigureOut">
              <a:rPr lang="en-US" smtClean="0"/>
              <a:t>3/18/2020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192027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  <p:sldLayoutId id="2147483747" r:id="rId4"/>
    <p:sldLayoutId id="2147483748" r:id="rId5"/>
    <p:sldLayoutId id="2147483749" r:id="rId6"/>
    <p:sldLayoutId id="2147483750" r:id="rId7"/>
    <p:sldLayoutId id="2147483751" r:id="rId8"/>
    <p:sldLayoutId id="2147483752" r:id="rId9"/>
    <p:sldLayoutId id="2147483753" r:id="rId10"/>
    <p:sldLayoutId id="2147483754" r:id="rId11"/>
    <p:sldLayoutId id="2147483755" r:id="rId12"/>
    <p:sldLayoutId id="2147483756" r:id="rId13"/>
    <p:sldLayoutId id="2147483757" r:id="rId14"/>
    <p:sldLayoutId id="2147483758" r:id="rId15"/>
    <p:sldLayoutId id="2147483759" r:id="rId16"/>
    <p:sldLayoutId id="2147483760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6.png"/><Relationship Id="rId5" Type="http://schemas.openxmlformats.org/officeDocument/2006/relationships/image" Target="../media/image165.png"/><Relationship Id="rId4" Type="http://schemas.openxmlformats.org/officeDocument/2006/relationships/image" Target="../media/image164.png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3.png"/><Relationship Id="rId3" Type="http://schemas.openxmlformats.org/officeDocument/2006/relationships/image" Target="../media/image168.png"/><Relationship Id="rId7" Type="http://schemas.openxmlformats.org/officeDocument/2006/relationships/image" Target="../media/image172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1.png"/><Relationship Id="rId11" Type="http://schemas.openxmlformats.org/officeDocument/2006/relationships/image" Target="../media/image176.png"/><Relationship Id="rId5" Type="http://schemas.openxmlformats.org/officeDocument/2006/relationships/image" Target="../media/image170.png"/><Relationship Id="rId10" Type="http://schemas.openxmlformats.org/officeDocument/2006/relationships/image" Target="../media/image175.png"/><Relationship Id="rId4" Type="http://schemas.openxmlformats.org/officeDocument/2006/relationships/image" Target="../media/image169.png"/><Relationship Id="rId9" Type="http://schemas.openxmlformats.org/officeDocument/2006/relationships/image" Target="../media/image174.png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3.png"/><Relationship Id="rId3" Type="http://schemas.openxmlformats.org/officeDocument/2006/relationships/image" Target="../media/image178.png"/><Relationship Id="rId7" Type="http://schemas.openxmlformats.org/officeDocument/2006/relationships/image" Target="../media/image182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1.png"/><Relationship Id="rId5" Type="http://schemas.openxmlformats.org/officeDocument/2006/relationships/image" Target="../media/image180.png"/><Relationship Id="rId4" Type="http://schemas.openxmlformats.org/officeDocument/2006/relationships/image" Target="../media/image179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2.png"/><Relationship Id="rId3" Type="http://schemas.openxmlformats.org/officeDocument/2006/relationships/image" Target="../media/image187.png"/><Relationship Id="rId7" Type="http://schemas.openxmlformats.org/officeDocument/2006/relationships/image" Target="../media/image191.pn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0.png"/><Relationship Id="rId5" Type="http://schemas.openxmlformats.org/officeDocument/2006/relationships/image" Target="../media/image189.png"/><Relationship Id="rId4" Type="http://schemas.openxmlformats.org/officeDocument/2006/relationships/image" Target="../media/image188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7.png"/><Relationship Id="rId5" Type="http://schemas.openxmlformats.org/officeDocument/2006/relationships/image" Target="../media/image196.png"/><Relationship Id="rId4" Type="http://schemas.openxmlformats.org/officeDocument/2006/relationships/image" Target="../media/image195.png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4.png"/><Relationship Id="rId3" Type="http://schemas.openxmlformats.org/officeDocument/2006/relationships/image" Target="../media/image199.png"/><Relationship Id="rId7" Type="http://schemas.openxmlformats.org/officeDocument/2006/relationships/image" Target="../media/image203.png"/><Relationship Id="rId12" Type="http://schemas.openxmlformats.org/officeDocument/2006/relationships/image" Target="../media/image208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2.png"/><Relationship Id="rId11" Type="http://schemas.openxmlformats.org/officeDocument/2006/relationships/image" Target="../media/image207.png"/><Relationship Id="rId5" Type="http://schemas.openxmlformats.org/officeDocument/2006/relationships/image" Target="../media/image201.png"/><Relationship Id="rId10" Type="http://schemas.openxmlformats.org/officeDocument/2006/relationships/image" Target="../media/image206.png"/><Relationship Id="rId4" Type="http://schemas.openxmlformats.org/officeDocument/2006/relationships/image" Target="../media/image200.png"/><Relationship Id="rId9" Type="http://schemas.openxmlformats.org/officeDocument/2006/relationships/image" Target="../media/image205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2.png"/><Relationship Id="rId4" Type="http://schemas.openxmlformats.org/officeDocument/2006/relationships/image" Target="../media/image211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9.png"/><Relationship Id="rId5" Type="http://schemas.openxmlformats.org/officeDocument/2006/relationships/image" Target="../media/image218.png"/><Relationship Id="rId4" Type="http://schemas.openxmlformats.org/officeDocument/2006/relationships/image" Target="../media/image2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png"/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5.png"/><Relationship Id="rId4" Type="http://schemas.openxmlformats.org/officeDocument/2006/relationships/image" Target="../media/image224.png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2.png"/><Relationship Id="rId3" Type="http://schemas.openxmlformats.org/officeDocument/2006/relationships/image" Target="../media/image227.png"/><Relationship Id="rId7" Type="http://schemas.openxmlformats.org/officeDocument/2006/relationships/image" Target="../media/image231.png"/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0.png"/><Relationship Id="rId5" Type="http://schemas.openxmlformats.org/officeDocument/2006/relationships/image" Target="../media/image229.png"/><Relationship Id="rId4" Type="http://schemas.openxmlformats.org/officeDocument/2006/relationships/image" Target="../media/image228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4.png"/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6.png"/><Relationship Id="rId2" Type="http://schemas.openxmlformats.org/officeDocument/2006/relationships/image" Target="../media/image235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7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9.png"/><Relationship Id="rId7" Type="http://schemas.openxmlformats.org/officeDocument/2006/relationships/image" Target="../media/image243.png"/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2.png"/><Relationship Id="rId5" Type="http://schemas.openxmlformats.org/officeDocument/2006/relationships/image" Target="../media/image241.png"/><Relationship Id="rId4" Type="http://schemas.openxmlformats.org/officeDocument/2006/relationships/image" Target="../media/image240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5.png"/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6.png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8.png"/><Relationship Id="rId7" Type="http://schemas.openxmlformats.org/officeDocument/2006/relationships/image" Target="../media/image252.png"/><Relationship Id="rId2" Type="http://schemas.openxmlformats.org/officeDocument/2006/relationships/image" Target="../media/image2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1.png"/><Relationship Id="rId5" Type="http://schemas.openxmlformats.org/officeDocument/2006/relationships/image" Target="../media/image250.png"/><Relationship Id="rId4" Type="http://schemas.openxmlformats.org/officeDocument/2006/relationships/image" Target="../media/image249.png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9.png"/><Relationship Id="rId3" Type="http://schemas.openxmlformats.org/officeDocument/2006/relationships/image" Target="../media/image254.png"/><Relationship Id="rId7" Type="http://schemas.openxmlformats.org/officeDocument/2006/relationships/image" Target="../media/image258.png"/><Relationship Id="rId2" Type="http://schemas.openxmlformats.org/officeDocument/2006/relationships/image" Target="../media/image2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7.png"/><Relationship Id="rId5" Type="http://schemas.openxmlformats.org/officeDocument/2006/relationships/image" Target="../media/image256.png"/><Relationship Id="rId4" Type="http://schemas.openxmlformats.org/officeDocument/2006/relationships/image" Target="../media/image255.png"/></Relationships>
</file>

<file path=ppt/slides/_rels/slide1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6.png"/><Relationship Id="rId3" Type="http://schemas.openxmlformats.org/officeDocument/2006/relationships/image" Target="../media/image261.png"/><Relationship Id="rId7" Type="http://schemas.openxmlformats.org/officeDocument/2006/relationships/image" Target="../media/image265.png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4.png"/><Relationship Id="rId5" Type="http://schemas.openxmlformats.org/officeDocument/2006/relationships/image" Target="../media/image263.png"/><Relationship Id="rId10" Type="http://schemas.openxmlformats.org/officeDocument/2006/relationships/image" Target="../media/image268.png"/><Relationship Id="rId4" Type="http://schemas.openxmlformats.org/officeDocument/2006/relationships/image" Target="../media/image262.png"/><Relationship Id="rId9" Type="http://schemas.openxmlformats.org/officeDocument/2006/relationships/image" Target="../media/image267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7" Type="http://schemas.openxmlformats.org/officeDocument/2006/relationships/image" Target="../media/image274.png"/><Relationship Id="rId2" Type="http://schemas.openxmlformats.org/officeDocument/2006/relationships/image" Target="../media/image2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3.png"/><Relationship Id="rId5" Type="http://schemas.openxmlformats.org/officeDocument/2006/relationships/image" Target="../media/image272.png"/><Relationship Id="rId4" Type="http://schemas.openxmlformats.org/officeDocument/2006/relationships/image" Target="../media/image271.png"/></Relationships>
</file>

<file path=ppt/slides/_rels/slide1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1.png"/><Relationship Id="rId3" Type="http://schemas.openxmlformats.org/officeDocument/2006/relationships/image" Target="../media/image276.png"/><Relationship Id="rId7" Type="http://schemas.openxmlformats.org/officeDocument/2006/relationships/image" Target="../media/image280.png"/><Relationship Id="rId2" Type="http://schemas.openxmlformats.org/officeDocument/2006/relationships/image" Target="../media/image2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9.png"/><Relationship Id="rId5" Type="http://schemas.openxmlformats.org/officeDocument/2006/relationships/image" Target="../media/image278.png"/><Relationship Id="rId4" Type="http://schemas.openxmlformats.org/officeDocument/2006/relationships/image" Target="../media/image277.png"/></Relationships>
</file>

<file path=ppt/slides/_rels/slide1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8.png"/><Relationship Id="rId3" Type="http://schemas.openxmlformats.org/officeDocument/2006/relationships/image" Target="../media/image283.png"/><Relationship Id="rId7" Type="http://schemas.openxmlformats.org/officeDocument/2006/relationships/image" Target="../media/image287.png"/><Relationship Id="rId2" Type="http://schemas.openxmlformats.org/officeDocument/2006/relationships/image" Target="../media/image2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6.png"/><Relationship Id="rId5" Type="http://schemas.openxmlformats.org/officeDocument/2006/relationships/image" Target="../media/image285.png"/><Relationship Id="rId4" Type="http://schemas.openxmlformats.org/officeDocument/2006/relationships/image" Target="../media/image284.png"/><Relationship Id="rId9" Type="http://schemas.openxmlformats.org/officeDocument/2006/relationships/image" Target="../media/image289.png"/></Relationships>
</file>

<file path=ppt/slides/_rels/slide1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5.png"/><Relationship Id="rId3" Type="http://schemas.openxmlformats.org/officeDocument/2006/relationships/image" Target="../media/image290.png"/><Relationship Id="rId7" Type="http://schemas.openxmlformats.org/officeDocument/2006/relationships/image" Target="../media/image294.png"/><Relationship Id="rId12" Type="http://schemas.openxmlformats.org/officeDocument/2006/relationships/image" Target="../media/image299.png"/><Relationship Id="rId2" Type="http://schemas.openxmlformats.org/officeDocument/2006/relationships/image" Target="../media/image2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3.png"/><Relationship Id="rId11" Type="http://schemas.openxmlformats.org/officeDocument/2006/relationships/image" Target="../media/image298.png"/><Relationship Id="rId5" Type="http://schemas.openxmlformats.org/officeDocument/2006/relationships/image" Target="../media/image292.png"/><Relationship Id="rId10" Type="http://schemas.openxmlformats.org/officeDocument/2006/relationships/image" Target="../media/image297.png"/><Relationship Id="rId4" Type="http://schemas.openxmlformats.org/officeDocument/2006/relationships/image" Target="../media/image291.png"/><Relationship Id="rId9" Type="http://schemas.openxmlformats.org/officeDocument/2006/relationships/image" Target="../media/image296.png"/></Relationships>
</file>

<file path=ppt/slides/_rels/slide1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6.png"/><Relationship Id="rId3" Type="http://schemas.openxmlformats.org/officeDocument/2006/relationships/image" Target="../media/image301.png"/><Relationship Id="rId7" Type="http://schemas.openxmlformats.org/officeDocument/2006/relationships/image" Target="../media/image305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4.png"/><Relationship Id="rId5" Type="http://schemas.openxmlformats.org/officeDocument/2006/relationships/image" Target="../media/image303.png"/><Relationship Id="rId4" Type="http://schemas.openxmlformats.org/officeDocument/2006/relationships/image" Target="../media/image302.png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7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9.png"/><Relationship Id="rId2" Type="http://schemas.openxmlformats.org/officeDocument/2006/relationships/image" Target="../media/image30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1.png"/><Relationship Id="rId4" Type="http://schemas.openxmlformats.org/officeDocument/2006/relationships/image" Target="../media/image31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8.png"/><Relationship Id="rId3" Type="http://schemas.openxmlformats.org/officeDocument/2006/relationships/image" Target="../media/image313.png"/><Relationship Id="rId7" Type="http://schemas.openxmlformats.org/officeDocument/2006/relationships/image" Target="../media/image317.png"/><Relationship Id="rId2" Type="http://schemas.openxmlformats.org/officeDocument/2006/relationships/image" Target="../media/image3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6.png"/><Relationship Id="rId5" Type="http://schemas.openxmlformats.org/officeDocument/2006/relationships/image" Target="../media/image315.png"/><Relationship Id="rId10" Type="http://schemas.openxmlformats.org/officeDocument/2006/relationships/image" Target="../media/image320.png"/><Relationship Id="rId4" Type="http://schemas.openxmlformats.org/officeDocument/2006/relationships/image" Target="../media/image314.png"/><Relationship Id="rId9" Type="http://schemas.openxmlformats.org/officeDocument/2006/relationships/image" Target="../media/image319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2.png"/><Relationship Id="rId2" Type="http://schemas.openxmlformats.org/officeDocument/2006/relationships/image" Target="../media/image3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4.png"/><Relationship Id="rId4" Type="http://schemas.openxmlformats.org/officeDocument/2006/relationships/image" Target="../media/image323.png"/></Relationships>
</file>

<file path=ppt/slides/_rels/slide1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0.png"/><Relationship Id="rId3" Type="http://schemas.openxmlformats.org/officeDocument/2006/relationships/image" Target="../media/image325.png"/><Relationship Id="rId7" Type="http://schemas.openxmlformats.org/officeDocument/2006/relationships/image" Target="../media/image329.png"/><Relationship Id="rId2" Type="http://schemas.openxmlformats.org/officeDocument/2006/relationships/image" Target="../media/image3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8.png"/><Relationship Id="rId5" Type="http://schemas.openxmlformats.org/officeDocument/2006/relationships/image" Target="../media/image327.png"/><Relationship Id="rId4" Type="http://schemas.openxmlformats.org/officeDocument/2006/relationships/image" Target="../media/image326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2.png"/><Relationship Id="rId2" Type="http://schemas.openxmlformats.org/officeDocument/2006/relationships/image" Target="../media/image331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4.png"/><Relationship Id="rId7" Type="http://schemas.openxmlformats.org/officeDocument/2006/relationships/image" Target="../media/image338.png"/><Relationship Id="rId2" Type="http://schemas.openxmlformats.org/officeDocument/2006/relationships/image" Target="../media/image3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7.png"/><Relationship Id="rId5" Type="http://schemas.openxmlformats.org/officeDocument/2006/relationships/image" Target="../media/image336.png"/><Relationship Id="rId4" Type="http://schemas.openxmlformats.org/officeDocument/2006/relationships/image" Target="../media/image335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8.png"/><Relationship Id="rId2" Type="http://schemas.openxmlformats.org/officeDocument/2006/relationships/image" Target="../media/image339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image" Target="../media/image338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2.png"/><Relationship Id="rId2" Type="http://schemas.openxmlformats.org/officeDocument/2006/relationships/image" Target="../media/image341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4.png"/><Relationship Id="rId2" Type="http://schemas.openxmlformats.org/officeDocument/2006/relationships/image" Target="../media/image34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6.png"/><Relationship Id="rId2" Type="http://schemas.openxmlformats.org/officeDocument/2006/relationships/image" Target="../media/image3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9.png"/><Relationship Id="rId5" Type="http://schemas.openxmlformats.org/officeDocument/2006/relationships/image" Target="../media/image348.png"/><Relationship Id="rId4" Type="http://schemas.openxmlformats.org/officeDocument/2006/relationships/image" Target="../media/image347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9.png"/><Relationship Id="rId2" Type="http://schemas.openxmlformats.org/officeDocument/2006/relationships/image" Target="../media/image347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1.png"/><Relationship Id="rId7" Type="http://schemas.openxmlformats.org/officeDocument/2006/relationships/image" Target="../media/image355.pn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4.png"/><Relationship Id="rId5" Type="http://schemas.openxmlformats.org/officeDocument/2006/relationships/image" Target="../media/image353.png"/><Relationship Id="rId4" Type="http://schemas.openxmlformats.org/officeDocument/2006/relationships/image" Target="../media/image352.pn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5.png"/><Relationship Id="rId2" Type="http://schemas.openxmlformats.org/officeDocument/2006/relationships/image" Target="../media/image3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7.png"/><Relationship Id="rId4" Type="http://schemas.openxmlformats.org/officeDocument/2006/relationships/image" Target="../media/image356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5.png"/><Relationship Id="rId2" Type="http://schemas.openxmlformats.org/officeDocument/2006/relationships/image" Target="../media/image3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8.png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0.png"/><Relationship Id="rId2" Type="http://schemas.openxmlformats.org/officeDocument/2006/relationships/image" Target="../media/image3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3.png"/><Relationship Id="rId5" Type="http://schemas.openxmlformats.org/officeDocument/2006/relationships/image" Target="../media/image362.png"/><Relationship Id="rId4" Type="http://schemas.openxmlformats.org/officeDocument/2006/relationships/image" Target="../media/image361.png"/></Relationships>
</file>

<file path=ppt/slides/_rels/slide1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7.png"/><Relationship Id="rId3" Type="http://schemas.openxmlformats.org/officeDocument/2006/relationships/image" Target="../media/image360.png"/><Relationship Id="rId7" Type="http://schemas.openxmlformats.org/officeDocument/2006/relationships/image" Target="../media/image366.png"/><Relationship Id="rId2" Type="http://schemas.openxmlformats.org/officeDocument/2006/relationships/image" Target="../media/image3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5.png"/><Relationship Id="rId5" Type="http://schemas.openxmlformats.org/officeDocument/2006/relationships/image" Target="../media/image364.png"/><Relationship Id="rId4" Type="http://schemas.openxmlformats.org/officeDocument/2006/relationships/image" Target="../media/image363.png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9.png"/><Relationship Id="rId2" Type="http://schemas.openxmlformats.org/officeDocument/2006/relationships/image" Target="../media/image36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5.png"/><Relationship Id="rId4" Type="http://schemas.openxmlformats.org/officeDocument/2006/relationships/image" Target="../media/image36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9.png"/><Relationship Id="rId7" Type="http://schemas.openxmlformats.org/officeDocument/2006/relationships/image" Target="../media/image371.png"/><Relationship Id="rId2" Type="http://schemas.openxmlformats.org/officeDocument/2006/relationships/image" Target="../media/image3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0.png"/><Relationship Id="rId5" Type="http://schemas.openxmlformats.org/officeDocument/2006/relationships/image" Target="../media/image365.png"/><Relationship Id="rId4" Type="http://schemas.openxmlformats.org/officeDocument/2006/relationships/image" Target="../media/image364.png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2.png"/><Relationship Id="rId2" Type="http://schemas.openxmlformats.org/officeDocument/2006/relationships/image" Target="../media/image369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4.png"/><Relationship Id="rId7" Type="http://schemas.openxmlformats.org/officeDocument/2006/relationships/image" Target="../media/image378.png"/><Relationship Id="rId2" Type="http://schemas.openxmlformats.org/officeDocument/2006/relationships/image" Target="../media/image3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7.png"/><Relationship Id="rId5" Type="http://schemas.openxmlformats.org/officeDocument/2006/relationships/image" Target="../media/image376.png"/><Relationship Id="rId4" Type="http://schemas.openxmlformats.org/officeDocument/2006/relationships/image" Target="../media/image375.png"/></Relationships>
</file>

<file path=ppt/slides/_rels/slide1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2.png"/><Relationship Id="rId3" Type="http://schemas.openxmlformats.org/officeDocument/2006/relationships/image" Target="../media/image377.png"/><Relationship Id="rId7" Type="http://schemas.openxmlformats.org/officeDocument/2006/relationships/image" Target="../media/image381.png"/><Relationship Id="rId2" Type="http://schemas.openxmlformats.org/officeDocument/2006/relationships/image" Target="../media/image3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0.png"/><Relationship Id="rId5" Type="http://schemas.openxmlformats.org/officeDocument/2006/relationships/image" Target="../media/image379.png"/><Relationship Id="rId4" Type="http://schemas.openxmlformats.org/officeDocument/2006/relationships/image" Target="../media/image378.png"/><Relationship Id="rId9" Type="http://schemas.openxmlformats.org/officeDocument/2006/relationships/image" Target="../media/image383.png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5.png"/><Relationship Id="rId2" Type="http://schemas.openxmlformats.org/officeDocument/2006/relationships/image" Target="../media/image384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2.png"/><Relationship Id="rId3" Type="http://schemas.openxmlformats.org/officeDocument/2006/relationships/image" Target="../media/image387.png"/><Relationship Id="rId7" Type="http://schemas.openxmlformats.org/officeDocument/2006/relationships/image" Target="../media/image391.png"/><Relationship Id="rId2" Type="http://schemas.openxmlformats.org/officeDocument/2006/relationships/image" Target="../media/image3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0.png"/><Relationship Id="rId5" Type="http://schemas.openxmlformats.org/officeDocument/2006/relationships/image" Target="../media/image389.png"/><Relationship Id="rId4" Type="http://schemas.openxmlformats.org/officeDocument/2006/relationships/image" Target="../media/image388.png"/></Relationships>
</file>

<file path=ppt/slides/_rels/slide1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4.png"/><Relationship Id="rId3" Type="http://schemas.openxmlformats.org/officeDocument/2006/relationships/image" Target="../media/image387.png"/><Relationship Id="rId7" Type="http://schemas.openxmlformats.org/officeDocument/2006/relationships/image" Target="../media/image393.png"/><Relationship Id="rId2" Type="http://schemas.openxmlformats.org/officeDocument/2006/relationships/image" Target="../media/image3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1.png"/><Relationship Id="rId5" Type="http://schemas.openxmlformats.org/officeDocument/2006/relationships/image" Target="../media/image390.png"/><Relationship Id="rId4" Type="http://schemas.openxmlformats.org/officeDocument/2006/relationships/image" Target="../media/image389.png"/><Relationship Id="rId9" Type="http://schemas.openxmlformats.org/officeDocument/2006/relationships/image" Target="../media/image395.png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7.png"/><Relationship Id="rId2" Type="http://schemas.openxmlformats.org/officeDocument/2006/relationships/image" Target="../media/image39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8.png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0.png"/><Relationship Id="rId2" Type="http://schemas.openxmlformats.org/officeDocument/2006/relationships/image" Target="../media/image39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2.png"/><Relationship Id="rId4" Type="http://schemas.openxmlformats.org/officeDocument/2006/relationships/image" Target="../media/image401.png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9.png"/><Relationship Id="rId3" Type="http://schemas.openxmlformats.org/officeDocument/2006/relationships/image" Target="../media/image404.png"/><Relationship Id="rId7" Type="http://schemas.openxmlformats.org/officeDocument/2006/relationships/image" Target="../media/image408.png"/><Relationship Id="rId2" Type="http://schemas.openxmlformats.org/officeDocument/2006/relationships/image" Target="../media/image4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7.png"/><Relationship Id="rId5" Type="http://schemas.openxmlformats.org/officeDocument/2006/relationships/image" Target="../media/image406.png"/><Relationship Id="rId4" Type="http://schemas.openxmlformats.org/officeDocument/2006/relationships/image" Target="../media/image405.png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1.pn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3.png"/><Relationship Id="rId2" Type="http://schemas.openxmlformats.org/officeDocument/2006/relationships/image" Target="../media/image412.pn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5.png"/><Relationship Id="rId2" Type="http://schemas.openxmlformats.org/officeDocument/2006/relationships/image" Target="../media/image4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7.png"/><Relationship Id="rId4" Type="http://schemas.openxmlformats.org/officeDocument/2006/relationships/image" Target="../media/image416.png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9.png"/><Relationship Id="rId2" Type="http://schemas.openxmlformats.org/officeDocument/2006/relationships/image" Target="../media/image4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1.png"/><Relationship Id="rId4" Type="http://schemas.openxmlformats.org/officeDocument/2006/relationships/image" Target="../media/image420.png"/></Relationships>
</file>

<file path=ppt/slides/_rels/slide1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8.png"/><Relationship Id="rId3" Type="http://schemas.openxmlformats.org/officeDocument/2006/relationships/image" Target="../media/image423.png"/><Relationship Id="rId7" Type="http://schemas.openxmlformats.org/officeDocument/2006/relationships/image" Target="../media/image427.png"/><Relationship Id="rId2" Type="http://schemas.openxmlformats.org/officeDocument/2006/relationships/image" Target="../media/image4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6.png"/><Relationship Id="rId5" Type="http://schemas.openxmlformats.org/officeDocument/2006/relationships/image" Target="../media/image425.png"/><Relationship Id="rId10" Type="http://schemas.openxmlformats.org/officeDocument/2006/relationships/image" Target="../media/image430.png"/><Relationship Id="rId4" Type="http://schemas.openxmlformats.org/officeDocument/2006/relationships/image" Target="../media/image424.png"/><Relationship Id="rId9" Type="http://schemas.openxmlformats.org/officeDocument/2006/relationships/image" Target="../media/image429.png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2.png"/><Relationship Id="rId2" Type="http://schemas.openxmlformats.org/officeDocument/2006/relationships/image" Target="../media/image4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3.png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5.png"/><Relationship Id="rId2" Type="http://schemas.openxmlformats.org/officeDocument/2006/relationships/image" Target="../media/image4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7.png"/><Relationship Id="rId4" Type="http://schemas.openxmlformats.org/officeDocument/2006/relationships/image" Target="../media/image436.png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7.png"/><Relationship Id="rId2" Type="http://schemas.openxmlformats.org/officeDocument/2006/relationships/image" Target="../media/image43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8.png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0.png"/><Relationship Id="rId2" Type="http://schemas.openxmlformats.org/officeDocument/2006/relationships/image" Target="../media/image439.png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7.png"/><Relationship Id="rId3" Type="http://schemas.openxmlformats.org/officeDocument/2006/relationships/image" Target="../media/image442.png"/><Relationship Id="rId7" Type="http://schemas.openxmlformats.org/officeDocument/2006/relationships/image" Target="../media/image446.png"/><Relationship Id="rId2" Type="http://schemas.openxmlformats.org/officeDocument/2006/relationships/image" Target="../media/image4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5.png"/><Relationship Id="rId5" Type="http://schemas.openxmlformats.org/officeDocument/2006/relationships/image" Target="../media/image444.png"/><Relationship Id="rId4" Type="http://schemas.openxmlformats.org/officeDocument/2006/relationships/image" Target="../media/image443.png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9.png"/><Relationship Id="rId2" Type="http://schemas.openxmlformats.org/officeDocument/2006/relationships/image" Target="../media/image4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0.png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2.png"/><Relationship Id="rId2" Type="http://schemas.openxmlformats.org/officeDocument/2006/relationships/image" Target="../media/image4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3.png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9.png"/><Relationship Id="rId2" Type="http://schemas.openxmlformats.org/officeDocument/2006/relationships/image" Target="../media/image4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0.png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0.png"/><Relationship Id="rId2" Type="http://schemas.openxmlformats.org/officeDocument/2006/relationships/image" Target="../media/image4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5.png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6.png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0.png"/><Relationship Id="rId3" Type="http://schemas.openxmlformats.org/officeDocument/2006/relationships/image" Target="../media/image447.png"/><Relationship Id="rId7" Type="http://schemas.openxmlformats.org/officeDocument/2006/relationships/image" Target="../media/image450.png"/><Relationship Id="rId2" Type="http://schemas.openxmlformats.org/officeDocument/2006/relationships/image" Target="../media/image4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9.png"/><Relationship Id="rId11" Type="http://schemas.openxmlformats.org/officeDocument/2006/relationships/image" Target="../media/image463.png"/><Relationship Id="rId5" Type="http://schemas.openxmlformats.org/officeDocument/2006/relationships/image" Target="../media/image459.png"/><Relationship Id="rId10" Type="http://schemas.openxmlformats.org/officeDocument/2006/relationships/image" Target="../media/image462.png"/><Relationship Id="rId4" Type="http://schemas.openxmlformats.org/officeDocument/2006/relationships/image" Target="../media/image458.png"/><Relationship Id="rId9" Type="http://schemas.openxmlformats.org/officeDocument/2006/relationships/image" Target="../media/image46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jpeg"/></Relationships>
</file>

<file path=ppt/slides/_rels/slide1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0.png"/><Relationship Id="rId3" Type="http://schemas.openxmlformats.org/officeDocument/2006/relationships/image" Target="../media/image465.png"/><Relationship Id="rId7" Type="http://schemas.openxmlformats.org/officeDocument/2006/relationships/image" Target="../media/image469.png"/><Relationship Id="rId2" Type="http://schemas.openxmlformats.org/officeDocument/2006/relationships/image" Target="../media/image4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8.png"/><Relationship Id="rId5" Type="http://schemas.openxmlformats.org/officeDocument/2006/relationships/image" Target="../media/image467.png"/><Relationship Id="rId10" Type="http://schemas.openxmlformats.org/officeDocument/2006/relationships/image" Target="../media/image472.png"/><Relationship Id="rId4" Type="http://schemas.openxmlformats.org/officeDocument/2006/relationships/image" Target="../media/image466.png"/><Relationship Id="rId9" Type="http://schemas.openxmlformats.org/officeDocument/2006/relationships/image" Target="../media/image471.png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3.png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5.png"/><Relationship Id="rId2" Type="http://schemas.openxmlformats.org/officeDocument/2006/relationships/image" Target="../media/image4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6.png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7.png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8.png"/><Relationship Id="rId2" Type="http://schemas.openxmlformats.org/officeDocument/2006/relationships/image" Target="../media/image477.png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0.png"/><Relationship Id="rId2" Type="http://schemas.openxmlformats.org/officeDocument/2006/relationships/image" Target="../media/image47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1.png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3.png"/><Relationship Id="rId2" Type="http://schemas.openxmlformats.org/officeDocument/2006/relationships/image" Target="../media/image482.png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9.png"/><Relationship Id="rId3" Type="http://schemas.openxmlformats.org/officeDocument/2006/relationships/image" Target="../media/image484.png"/><Relationship Id="rId7" Type="http://schemas.openxmlformats.org/officeDocument/2006/relationships/image" Target="../media/image488.png"/><Relationship Id="rId2" Type="http://schemas.openxmlformats.org/officeDocument/2006/relationships/image" Target="../media/image4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7.png"/><Relationship Id="rId11" Type="http://schemas.openxmlformats.org/officeDocument/2006/relationships/image" Target="../media/image492.png"/><Relationship Id="rId5" Type="http://schemas.openxmlformats.org/officeDocument/2006/relationships/image" Target="../media/image486.png"/><Relationship Id="rId10" Type="http://schemas.openxmlformats.org/officeDocument/2006/relationships/image" Target="../media/image491.png"/><Relationship Id="rId4" Type="http://schemas.openxmlformats.org/officeDocument/2006/relationships/image" Target="../media/image485.png"/><Relationship Id="rId9" Type="http://schemas.openxmlformats.org/officeDocument/2006/relationships/image" Target="../media/image490.png"/></Relationships>
</file>

<file path=ppt/slides/_rels/slide1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8.png"/><Relationship Id="rId13" Type="http://schemas.openxmlformats.org/officeDocument/2006/relationships/image" Target="../media/image503.png"/><Relationship Id="rId3" Type="http://schemas.openxmlformats.org/officeDocument/2006/relationships/image" Target="../media/image494.png"/><Relationship Id="rId7" Type="http://schemas.openxmlformats.org/officeDocument/2006/relationships/image" Target="../media/image497.png"/><Relationship Id="rId12" Type="http://schemas.openxmlformats.org/officeDocument/2006/relationships/image" Target="../media/image502.png"/><Relationship Id="rId2" Type="http://schemas.openxmlformats.org/officeDocument/2006/relationships/image" Target="../media/image4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6.png"/><Relationship Id="rId11" Type="http://schemas.openxmlformats.org/officeDocument/2006/relationships/image" Target="../media/image501.png"/><Relationship Id="rId5" Type="http://schemas.openxmlformats.org/officeDocument/2006/relationships/image" Target="../media/image495.png"/><Relationship Id="rId10" Type="http://schemas.openxmlformats.org/officeDocument/2006/relationships/image" Target="../media/image500.png"/><Relationship Id="rId4" Type="http://schemas.openxmlformats.org/officeDocument/2006/relationships/image" Target="../media/image492.png"/><Relationship Id="rId9" Type="http://schemas.openxmlformats.org/officeDocument/2006/relationships/image" Target="../media/image499.png"/><Relationship Id="rId14" Type="http://schemas.openxmlformats.org/officeDocument/2006/relationships/image" Target="../media/image504.png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6.png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8.png"/><Relationship Id="rId7" Type="http://schemas.openxmlformats.org/officeDocument/2006/relationships/image" Target="../media/image512.png"/><Relationship Id="rId2" Type="http://schemas.openxmlformats.org/officeDocument/2006/relationships/image" Target="../media/image5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1.png"/><Relationship Id="rId5" Type="http://schemas.openxmlformats.org/officeDocument/2006/relationships/image" Target="../media/image510.png"/><Relationship Id="rId4" Type="http://schemas.openxmlformats.org/officeDocument/2006/relationships/image" Target="../media/image509.png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4.png"/><Relationship Id="rId2" Type="http://schemas.openxmlformats.org/officeDocument/2006/relationships/image" Target="../media/image5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2.png"/><Relationship Id="rId4" Type="http://schemas.openxmlformats.org/officeDocument/2006/relationships/image" Target="../media/image515.png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7.png"/><Relationship Id="rId2" Type="http://schemas.openxmlformats.org/officeDocument/2006/relationships/image" Target="../media/image5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9.png"/><Relationship Id="rId4" Type="http://schemas.openxmlformats.org/officeDocument/2006/relationships/image" Target="../media/image518.png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1.png"/><Relationship Id="rId2" Type="http://schemas.openxmlformats.org/officeDocument/2006/relationships/image" Target="../media/image5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2.png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3.png"/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5.png"/><Relationship Id="rId7" Type="http://schemas.openxmlformats.org/officeDocument/2006/relationships/image" Target="../media/image529.png"/><Relationship Id="rId2" Type="http://schemas.openxmlformats.org/officeDocument/2006/relationships/image" Target="../media/image5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8.png"/><Relationship Id="rId5" Type="http://schemas.openxmlformats.org/officeDocument/2006/relationships/image" Target="../media/image527.png"/><Relationship Id="rId4" Type="http://schemas.openxmlformats.org/officeDocument/2006/relationships/image" Target="../media/image526.png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1.png"/><Relationship Id="rId2" Type="http://schemas.openxmlformats.org/officeDocument/2006/relationships/image" Target="../media/image5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9.png"/><Relationship Id="rId3" Type="http://schemas.openxmlformats.org/officeDocument/2006/relationships/image" Target="../media/image534.png"/><Relationship Id="rId7" Type="http://schemas.openxmlformats.org/officeDocument/2006/relationships/image" Target="../media/image538.png"/><Relationship Id="rId2" Type="http://schemas.openxmlformats.org/officeDocument/2006/relationships/image" Target="../media/image5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7.png"/><Relationship Id="rId5" Type="http://schemas.openxmlformats.org/officeDocument/2006/relationships/image" Target="../media/image536.png"/><Relationship Id="rId4" Type="http://schemas.openxmlformats.org/officeDocument/2006/relationships/image" Target="../media/image535.png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1.png"/><Relationship Id="rId2" Type="http://schemas.openxmlformats.org/officeDocument/2006/relationships/image" Target="../media/image5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2.png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4.png"/><Relationship Id="rId7" Type="http://schemas.openxmlformats.org/officeDocument/2006/relationships/image" Target="../media/image548.png"/><Relationship Id="rId2" Type="http://schemas.openxmlformats.org/officeDocument/2006/relationships/image" Target="../media/image5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7.png"/><Relationship Id="rId5" Type="http://schemas.openxmlformats.org/officeDocument/2006/relationships/image" Target="../media/image546.png"/><Relationship Id="rId4" Type="http://schemas.openxmlformats.org/officeDocument/2006/relationships/image" Target="../media/image545.png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0.png"/><Relationship Id="rId2" Type="http://schemas.openxmlformats.org/officeDocument/2006/relationships/image" Target="../media/image5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3.png"/><Relationship Id="rId5" Type="http://schemas.openxmlformats.org/officeDocument/2006/relationships/image" Target="../media/image552.png"/><Relationship Id="rId4" Type="http://schemas.openxmlformats.org/officeDocument/2006/relationships/image" Target="../media/image551.png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5.png"/><Relationship Id="rId2" Type="http://schemas.openxmlformats.org/officeDocument/2006/relationships/image" Target="../media/image554.png"/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5.png"/><Relationship Id="rId2" Type="http://schemas.openxmlformats.org/officeDocument/2006/relationships/image" Target="../media/image556.png"/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8.png"/><Relationship Id="rId7" Type="http://schemas.openxmlformats.org/officeDocument/2006/relationships/image" Target="../media/image562.png"/><Relationship Id="rId2" Type="http://schemas.openxmlformats.org/officeDocument/2006/relationships/image" Target="../media/image5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1.png"/><Relationship Id="rId5" Type="http://schemas.openxmlformats.org/officeDocument/2006/relationships/image" Target="../media/image560.png"/><Relationship Id="rId4" Type="http://schemas.openxmlformats.org/officeDocument/2006/relationships/image" Target="../media/image559.png"/></Relationships>
</file>

<file path=ppt/slides/_rels/slide2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9.png"/><Relationship Id="rId3" Type="http://schemas.openxmlformats.org/officeDocument/2006/relationships/image" Target="../media/image564.png"/><Relationship Id="rId7" Type="http://schemas.openxmlformats.org/officeDocument/2006/relationships/image" Target="../media/image568.png"/><Relationship Id="rId12" Type="http://schemas.openxmlformats.org/officeDocument/2006/relationships/image" Target="../media/image558.png"/><Relationship Id="rId2" Type="http://schemas.openxmlformats.org/officeDocument/2006/relationships/image" Target="../media/image5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7.png"/><Relationship Id="rId11" Type="http://schemas.openxmlformats.org/officeDocument/2006/relationships/image" Target="../media/image572.png"/><Relationship Id="rId5" Type="http://schemas.openxmlformats.org/officeDocument/2006/relationships/image" Target="../media/image566.png"/><Relationship Id="rId10" Type="http://schemas.openxmlformats.org/officeDocument/2006/relationships/image" Target="../media/image571.png"/><Relationship Id="rId4" Type="http://schemas.openxmlformats.org/officeDocument/2006/relationships/image" Target="../media/image565.png"/><Relationship Id="rId9" Type="http://schemas.openxmlformats.org/officeDocument/2006/relationships/image" Target="../media/image570.png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4.png"/><Relationship Id="rId2" Type="http://schemas.openxmlformats.org/officeDocument/2006/relationships/image" Target="../media/image5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7.png"/><Relationship Id="rId5" Type="http://schemas.openxmlformats.org/officeDocument/2006/relationships/image" Target="../media/image576.png"/><Relationship Id="rId4" Type="http://schemas.openxmlformats.org/officeDocument/2006/relationships/image" Target="../media/image57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9.png"/><Relationship Id="rId2" Type="http://schemas.openxmlformats.org/officeDocument/2006/relationships/image" Target="../media/image57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6.png"/><Relationship Id="rId4" Type="http://schemas.openxmlformats.org/officeDocument/2006/relationships/image" Target="../media/image577.png"/></Relationships>
</file>

<file path=ppt/slides/_rels/slide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6.png"/><Relationship Id="rId2" Type="http://schemas.openxmlformats.org/officeDocument/2006/relationships/image" Target="../media/image57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1.png"/><Relationship Id="rId4" Type="http://schemas.openxmlformats.org/officeDocument/2006/relationships/image" Target="../media/image580.png"/></Relationships>
</file>

<file path=ppt/slides/_rels/slide2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8.png"/><Relationship Id="rId13" Type="http://schemas.openxmlformats.org/officeDocument/2006/relationships/image" Target="../media/image593.png"/><Relationship Id="rId3" Type="http://schemas.openxmlformats.org/officeDocument/2006/relationships/image" Target="../media/image583.png"/><Relationship Id="rId7" Type="http://schemas.openxmlformats.org/officeDocument/2006/relationships/image" Target="../media/image587.png"/><Relationship Id="rId12" Type="http://schemas.openxmlformats.org/officeDocument/2006/relationships/image" Target="../media/image592.png"/><Relationship Id="rId2" Type="http://schemas.openxmlformats.org/officeDocument/2006/relationships/image" Target="../media/image5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6.png"/><Relationship Id="rId11" Type="http://schemas.openxmlformats.org/officeDocument/2006/relationships/image" Target="../media/image591.png"/><Relationship Id="rId5" Type="http://schemas.openxmlformats.org/officeDocument/2006/relationships/image" Target="../media/image585.png"/><Relationship Id="rId10" Type="http://schemas.openxmlformats.org/officeDocument/2006/relationships/image" Target="../media/image590.png"/><Relationship Id="rId4" Type="http://schemas.openxmlformats.org/officeDocument/2006/relationships/image" Target="../media/image584.png"/><Relationship Id="rId9" Type="http://schemas.openxmlformats.org/officeDocument/2006/relationships/image" Target="../media/image589.png"/></Relationships>
</file>

<file path=ppt/slides/_rels/slide2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0.png"/><Relationship Id="rId3" Type="http://schemas.openxmlformats.org/officeDocument/2006/relationships/image" Target="../media/image595.png"/><Relationship Id="rId7" Type="http://schemas.openxmlformats.org/officeDocument/2006/relationships/image" Target="../media/image599.png"/><Relationship Id="rId2" Type="http://schemas.openxmlformats.org/officeDocument/2006/relationships/image" Target="../media/image5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8.png"/><Relationship Id="rId5" Type="http://schemas.openxmlformats.org/officeDocument/2006/relationships/image" Target="../media/image597.png"/><Relationship Id="rId10" Type="http://schemas.openxmlformats.org/officeDocument/2006/relationships/image" Target="../media/image602.png"/><Relationship Id="rId4" Type="http://schemas.openxmlformats.org/officeDocument/2006/relationships/image" Target="../media/image596.png"/><Relationship Id="rId9" Type="http://schemas.openxmlformats.org/officeDocument/2006/relationships/image" Target="../media/image601.png"/></Relationships>
</file>

<file path=ppt/slides/_rels/slide2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8.png"/><Relationship Id="rId3" Type="http://schemas.openxmlformats.org/officeDocument/2006/relationships/image" Target="../media/image604.png"/><Relationship Id="rId7" Type="http://schemas.openxmlformats.org/officeDocument/2006/relationships/image" Target="../media/image607.png"/><Relationship Id="rId2" Type="http://schemas.openxmlformats.org/officeDocument/2006/relationships/image" Target="../media/image6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6.png"/><Relationship Id="rId5" Type="http://schemas.openxmlformats.org/officeDocument/2006/relationships/image" Target="../media/image605.png"/><Relationship Id="rId4" Type="http://schemas.openxmlformats.org/officeDocument/2006/relationships/image" Target="../media/image594.png"/></Relationships>
</file>

<file path=ppt/slides/_rels/slide2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3.png"/><Relationship Id="rId3" Type="http://schemas.openxmlformats.org/officeDocument/2006/relationships/image" Target="../media/image609.png"/><Relationship Id="rId7" Type="http://schemas.openxmlformats.org/officeDocument/2006/relationships/image" Target="../media/image612.png"/><Relationship Id="rId2" Type="http://schemas.openxmlformats.org/officeDocument/2006/relationships/image" Target="../media/image5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3.png"/><Relationship Id="rId11" Type="http://schemas.openxmlformats.org/officeDocument/2006/relationships/image" Target="../media/image616.png"/><Relationship Id="rId5" Type="http://schemas.openxmlformats.org/officeDocument/2006/relationships/image" Target="../media/image611.png"/><Relationship Id="rId10" Type="http://schemas.openxmlformats.org/officeDocument/2006/relationships/image" Target="../media/image615.png"/><Relationship Id="rId4" Type="http://schemas.openxmlformats.org/officeDocument/2006/relationships/image" Target="../media/image610.png"/><Relationship Id="rId9" Type="http://schemas.openxmlformats.org/officeDocument/2006/relationships/image" Target="../media/image614.png"/></Relationships>
</file>

<file path=ppt/slides/_rels/slide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8.png"/><Relationship Id="rId2" Type="http://schemas.openxmlformats.org/officeDocument/2006/relationships/image" Target="../media/image617.png"/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0.png"/><Relationship Id="rId2" Type="http://schemas.openxmlformats.org/officeDocument/2006/relationships/image" Target="../media/image619.png"/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7.png"/><Relationship Id="rId3" Type="http://schemas.openxmlformats.org/officeDocument/2006/relationships/image" Target="../media/image622.png"/><Relationship Id="rId7" Type="http://schemas.openxmlformats.org/officeDocument/2006/relationships/image" Target="../media/image626.png"/><Relationship Id="rId2" Type="http://schemas.openxmlformats.org/officeDocument/2006/relationships/image" Target="../media/image6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5.png"/><Relationship Id="rId5" Type="http://schemas.openxmlformats.org/officeDocument/2006/relationships/image" Target="../media/image624.png"/><Relationship Id="rId4" Type="http://schemas.openxmlformats.org/officeDocument/2006/relationships/image" Target="../media/image623.png"/><Relationship Id="rId9" Type="http://schemas.openxmlformats.org/officeDocument/2006/relationships/image" Target="../media/image628.png"/></Relationships>
</file>

<file path=ppt/slides/_rels/slide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0.png"/><Relationship Id="rId2" Type="http://schemas.openxmlformats.org/officeDocument/2006/relationships/image" Target="../media/image6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2.png"/><Relationship Id="rId4" Type="http://schemas.openxmlformats.org/officeDocument/2006/relationships/image" Target="../media/image63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4.png"/><Relationship Id="rId7" Type="http://schemas.openxmlformats.org/officeDocument/2006/relationships/image" Target="../media/image638.png"/><Relationship Id="rId2" Type="http://schemas.openxmlformats.org/officeDocument/2006/relationships/image" Target="../media/image6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7.png"/><Relationship Id="rId5" Type="http://schemas.openxmlformats.org/officeDocument/2006/relationships/image" Target="../media/image636.png"/><Relationship Id="rId4" Type="http://schemas.openxmlformats.org/officeDocument/2006/relationships/image" Target="../media/image635.png"/></Relationships>
</file>

<file path=ppt/slides/_rels/slide2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0.png"/><Relationship Id="rId2" Type="http://schemas.openxmlformats.org/officeDocument/2006/relationships/image" Target="../media/image6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1.png"/></Relationships>
</file>

<file path=ppt/slides/_rels/slide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3.png"/><Relationship Id="rId2" Type="http://schemas.openxmlformats.org/officeDocument/2006/relationships/image" Target="../media/image6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4.png"/></Relationships>
</file>

<file path=ppt/slides/_rels/slide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6.png"/><Relationship Id="rId2" Type="http://schemas.openxmlformats.org/officeDocument/2006/relationships/image" Target="../media/image6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9.png"/><Relationship Id="rId5" Type="http://schemas.openxmlformats.org/officeDocument/2006/relationships/image" Target="../media/image648.png"/><Relationship Id="rId4" Type="http://schemas.openxmlformats.org/officeDocument/2006/relationships/image" Target="../media/image647.png"/></Relationships>
</file>

<file path=ppt/slides/_rels/slide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1.png"/><Relationship Id="rId2" Type="http://schemas.openxmlformats.org/officeDocument/2006/relationships/image" Target="../media/image6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2.png"/></Relationships>
</file>

<file path=ppt/slides/_rels/slide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4.png"/><Relationship Id="rId2" Type="http://schemas.openxmlformats.org/officeDocument/2006/relationships/image" Target="../media/image6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5.png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7.png"/><Relationship Id="rId2" Type="http://schemas.openxmlformats.org/officeDocument/2006/relationships/image" Target="../media/image65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9.png"/><Relationship Id="rId4" Type="http://schemas.openxmlformats.org/officeDocument/2006/relationships/image" Target="../media/image658.png"/></Relationships>
</file>

<file path=ppt/slides/_rels/slide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1.png"/><Relationship Id="rId2" Type="http://schemas.openxmlformats.org/officeDocument/2006/relationships/image" Target="../media/image660.png"/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3.png"/><Relationship Id="rId2" Type="http://schemas.openxmlformats.org/officeDocument/2006/relationships/image" Target="../media/image6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4.png"/></Relationships>
</file>

<file path=ppt/slides/_rels/slide2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6.png"/><Relationship Id="rId2" Type="http://schemas.openxmlformats.org/officeDocument/2006/relationships/image" Target="../media/image6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9.png"/><Relationship Id="rId5" Type="http://schemas.openxmlformats.org/officeDocument/2006/relationships/image" Target="../media/image668.png"/><Relationship Id="rId4" Type="http://schemas.openxmlformats.org/officeDocument/2006/relationships/image" Target="../media/image667.png"/></Relationships>
</file>

<file path=ppt/slides/_rels/slide2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0.png"/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2.png"/><Relationship Id="rId2" Type="http://schemas.openxmlformats.org/officeDocument/2006/relationships/image" Target="../media/image67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4.png"/><Relationship Id="rId4" Type="http://schemas.openxmlformats.org/officeDocument/2006/relationships/image" Target="../media/image673.png"/></Relationships>
</file>

<file path=ppt/slides/_rels/slide2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9.png"/><Relationship Id="rId3" Type="http://schemas.openxmlformats.org/officeDocument/2006/relationships/image" Target="../media/image669.png"/><Relationship Id="rId7" Type="http://schemas.openxmlformats.org/officeDocument/2006/relationships/image" Target="../media/image678.png"/><Relationship Id="rId2" Type="http://schemas.openxmlformats.org/officeDocument/2006/relationships/image" Target="../media/image6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7.png"/><Relationship Id="rId5" Type="http://schemas.openxmlformats.org/officeDocument/2006/relationships/image" Target="../media/image676.png"/><Relationship Id="rId4" Type="http://schemas.openxmlformats.org/officeDocument/2006/relationships/image" Target="../media/image675.png"/></Relationships>
</file>

<file path=ppt/slides/_rels/slide2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1.png"/><Relationship Id="rId2" Type="http://schemas.openxmlformats.org/officeDocument/2006/relationships/image" Target="../media/image6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3.png"/><Relationship Id="rId4" Type="http://schemas.openxmlformats.org/officeDocument/2006/relationships/image" Target="../media/image682.png"/></Relationships>
</file>

<file path=ppt/slides/_rels/slide2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4.png"/><Relationship Id="rId2" Type="http://schemas.openxmlformats.org/officeDocument/2006/relationships/image" Target="../media/image68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5.png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7.png"/><Relationship Id="rId2" Type="http://schemas.openxmlformats.org/officeDocument/2006/relationships/image" Target="../media/image6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0.png"/><Relationship Id="rId5" Type="http://schemas.openxmlformats.org/officeDocument/2006/relationships/image" Target="../media/image689.png"/><Relationship Id="rId4" Type="http://schemas.openxmlformats.org/officeDocument/2006/relationships/image" Target="../media/image688.png"/></Relationships>
</file>

<file path=ppt/slides/_rels/slide2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1.png"/><Relationship Id="rId2" Type="http://schemas.openxmlformats.org/officeDocument/2006/relationships/image" Target="../media/image6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2.png"/></Relationships>
</file>

<file path=ppt/slides/_rels/slide2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4.png"/><Relationship Id="rId2" Type="http://schemas.openxmlformats.org/officeDocument/2006/relationships/image" Target="../media/image69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5.png"/></Relationships>
</file>

<file path=ppt/slides/_rels/slide2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2.png"/><Relationship Id="rId3" Type="http://schemas.openxmlformats.org/officeDocument/2006/relationships/image" Target="../media/image697.png"/><Relationship Id="rId7" Type="http://schemas.openxmlformats.org/officeDocument/2006/relationships/image" Target="../media/image701.png"/><Relationship Id="rId2" Type="http://schemas.openxmlformats.org/officeDocument/2006/relationships/image" Target="../media/image69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0.png"/><Relationship Id="rId5" Type="http://schemas.openxmlformats.org/officeDocument/2006/relationships/image" Target="../media/image699.png"/><Relationship Id="rId4" Type="http://schemas.openxmlformats.org/officeDocument/2006/relationships/image" Target="../media/image698.png"/><Relationship Id="rId9" Type="http://schemas.openxmlformats.org/officeDocument/2006/relationships/image" Target="../media/image703.png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5.png"/><Relationship Id="rId2" Type="http://schemas.openxmlformats.org/officeDocument/2006/relationships/image" Target="../media/image70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7.png"/><Relationship Id="rId4" Type="http://schemas.openxmlformats.org/officeDocument/2006/relationships/image" Target="../media/image706.png"/></Relationships>
</file>

<file path=ppt/slides/_rels/slide2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2.png"/><Relationship Id="rId3" Type="http://schemas.openxmlformats.org/officeDocument/2006/relationships/image" Target="../media/image709.png"/><Relationship Id="rId7" Type="http://schemas.openxmlformats.org/officeDocument/2006/relationships/image" Target="../media/image705.png"/><Relationship Id="rId2" Type="http://schemas.openxmlformats.org/officeDocument/2006/relationships/image" Target="../media/image70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1.png"/><Relationship Id="rId5" Type="http://schemas.openxmlformats.org/officeDocument/2006/relationships/image" Target="../media/image706.png"/><Relationship Id="rId10" Type="http://schemas.openxmlformats.org/officeDocument/2006/relationships/image" Target="../media/image714.png"/><Relationship Id="rId4" Type="http://schemas.openxmlformats.org/officeDocument/2006/relationships/image" Target="../media/image710.png"/><Relationship Id="rId9" Type="http://schemas.openxmlformats.org/officeDocument/2006/relationships/image" Target="../media/image713.png"/></Relationships>
</file>

<file path=ppt/slides/_rels/slide2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1.png"/><Relationship Id="rId3" Type="http://schemas.openxmlformats.org/officeDocument/2006/relationships/image" Target="../media/image716.png"/><Relationship Id="rId7" Type="http://schemas.openxmlformats.org/officeDocument/2006/relationships/image" Target="../media/image720.png"/><Relationship Id="rId12" Type="http://schemas.openxmlformats.org/officeDocument/2006/relationships/image" Target="../media/image725.png"/><Relationship Id="rId2" Type="http://schemas.openxmlformats.org/officeDocument/2006/relationships/image" Target="../media/image7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9.png"/><Relationship Id="rId11" Type="http://schemas.openxmlformats.org/officeDocument/2006/relationships/image" Target="../media/image724.png"/><Relationship Id="rId5" Type="http://schemas.openxmlformats.org/officeDocument/2006/relationships/image" Target="../media/image718.png"/><Relationship Id="rId10" Type="http://schemas.openxmlformats.org/officeDocument/2006/relationships/image" Target="../media/image723.png"/><Relationship Id="rId4" Type="http://schemas.openxmlformats.org/officeDocument/2006/relationships/image" Target="../media/image717.png"/><Relationship Id="rId9" Type="http://schemas.openxmlformats.org/officeDocument/2006/relationships/image" Target="../media/image722.png"/></Relationships>
</file>

<file path=ppt/slides/_rels/slide2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7.png"/><Relationship Id="rId2" Type="http://schemas.openxmlformats.org/officeDocument/2006/relationships/image" Target="../media/image7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0.png"/><Relationship Id="rId5" Type="http://schemas.openxmlformats.org/officeDocument/2006/relationships/image" Target="../media/image729.png"/><Relationship Id="rId4" Type="http://schemas.openxmlformats.org/officeDocument/2006/relationships/image" Target="../media/image728.png"/></Relationships>
</file>

<file path=ppt/slides/_rels/slide2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2.png"/><Relationship Id="rId7" Type="http://schemas.openxmlformats.org/officeDocument/2006/relationships/image" Target="../media/image736.png"/><Relationship Id="rId2" Type="http://schemas.openxmlformats.org/officeDocument/2006/relationships/image" Target="../media/image7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5.png"/><Relationship Id="rId5" Type="http://schemas.openxmlformats.org/officeDocument/2006/relationships/image" Target="../media/image734.png"/><Relationship Id="rId4" Type="http://schemas.openxmlformats.org/officeDocument/2006/relationships/image" Target="../media/image73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8.png"/><Relationship Id="rId2" Type="http://schemas.openxmlformats.org/officeDocument/2006/relationships/image" Target="../media/image7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1.png"/><Relationship Id="rId5" Type="http://schemas.openxmlformats.org/officeDocument/2006/relationships/image" Target="../media/image740.png"/><Relationship Id="rId4" Type="http://schemas.openxmlformats.org/officeDocument/2006/relationships/image" Target="../media/image739.png"/></Relationships>
</file>

<file path=ppt/slides/_rels/slide2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5.png"/><Relationship Id="rId3" Type="http://schemas.openxmlformats.org/officeDocument/2006/relationships/image" Target="../media/image738.png"/><Relationship Id="rId7" Type="http://schemas.openxmlformats.org/officeDocument/2006/relationships/image" Target="../media/image744.png"/><Relationship Id="rId2" Type="http://schemas.openxmlformats.org/officeDocument/2006/relationships/image" Target="../media/image7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3.png"/><Relationship Id="rId5" Type="http://schemas.openxmlformats.org/officeDocument/2006/relationships/image" Target="../media/image742.png"/><Relationship Id="rId4" Type="http://schemas.openxmlformats.org/officeDocument/2006/relationships/image" Target="../media/image741.png"/><Relationship Id="rId9" Type="http://schemas.openxmlformats.org/officeDocument/2006/relationships/image" Target="../media/image746.png"/></Relationships>
</file>

<file path=ppt/slides/_rels/slide2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0.png"/><Relationship Id="rId13" Type="http://schemas.openxmlformats.org/officeDocument/2006/relationships/image" Target="../media/image755.png"/><Relationship Id="rId3" Type="http://schemas.openxmlformats.org/officeDocument/2006/relationships/image" Target="../media/image738.png"/><Relationship Id="rId7" Type="http://schemas.openxmlformats.org/officeDocument/2006/relationships/image" Target="../media/image749.png"/><Relationship Id="rId12" Type="http://schemas.openxmlformats.org/officeDocument/2006/relationships/image" Target="../media/image754.png"/><Relationship Id="rId2" Type="http://schemas.openxmlformats.org/officeDocument/2006/relationships/image" Target="../media/image7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8.png"/><Relationship Id="rId11" Type="http://schemas.openxmlformats.org/officeDocument/2006/relationships/image" Target="../media/image753.png"/><Relationship Id="rId5" Type="http://schemas.openxmlformats.org/officeDocument/2006/relationships/image" Target="../media/image687.png"/><Relationship Id="rId15" Type="http://schemas.openxmlformats.org/officeDocument/2006/relationships/image" Target="../media/image757.png"/><Relationship Id="rId10" Type="http://schemas.openxmlformats.org/officeDocument/2006/relationships/image" Target="../media/image752.png"/><Relationship Id="rId4" Type="http://schemas.openxmlformats.org/officeDocument/2006/relationships/image" Target="../media/image747.png"/><Relationship Id="rId9" Type="http://schemas.openxmlformats.org/officeDocument/2006/relationships/image" Target="../media/image751.png"/><Relationship Id="rId14" Type="http://schemas.openxmlformats.org/officeDocument/2006/relationships/image" Target="../media/image756.png"/></Relationships>
</file>

<file path=ppt/slides/_rels/slide2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1.png"/><Relationship Id="rId13" Type="http://schemas.openxmlformats.org/officeDocument/2006/relationships/image" Target="../media/image765.png"/><Relationship Id="rId3" Type="http://schemas.openxmlformats.org/officeDocument/2006/relationships/image" Target="../media/image738.png"/><Relationship Id="rId7" Type="http://schemas.openxmlformats.org/officeDocument/2006/relationships/image" Target="../media/image760.png"/><Relationship Id="rId12" Type="http://schemas.openxmlformats.org/officeDocument/2006/relationships/image" Target="../media/image764.png"/><Relationship Id="rId17" Type="http://schemas.openxmlformats.org/officeDocument/2006/relationships/image" Target="../media/image769.png"/><Relationship Id="rId2" Type="http://schemas.openxmlformats.org/officeDocument/2006/relationships/image" Target="../media/image737.png"/><Relationship Id="rId16" Type="http://schemas.openxmlformats.org/officeDocument/2006/relationships/image" Target="../media/image7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9.png"/><Relationship Id="rId11" Type="http://schemas.openxmlformats.org/officeDocument/2006/relationships/image" Target="../media/image763.png"/><Relationship Id="rId5" Type="http://schemas.openxmlformats.org/officeDocument/2006/relationships/image" Target="../media/image756.png"/><Relationship Id="rId15" Type="http://schemas.openxmlformats.org/officeDocument/2006/relationships/image" Target="../media/image767.png"/><Relationship Id="rId10" Type="http://schemas.openxmlformats.org/officeDocument/2006/relationships/image" Target="../media/image762.png"/><Relationship Id="rId4" Type="http://schemas.openxmlformats.org/officeDocument/2006/relationships/image" Target="../media/image758.png"/><Relationship Id="rId9" Type="http://schemas.openxmlformats.org/officeDocument/2006/relationships/image" Target="../media/image761.png"/><Relationship Id="rId14" Type="http://schemas.openxmlformats.org/officeDocument/2006/relationships/image" Target="../media/image766.png"/></Relationships>
</file>

<file path=ppt/slides/_rels/slide2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3.png"/><Relationship Id="rId3" Type="http://schemas.openxmlformats.org/officeDocument/2006/relationships/image" Target="../media/image738.png"/><Relationship Id="rId7" Type="http://schemas.openxmlformats.org/officeDocument/2006/relationships/image" Target="../media/image772.png"/><Relationship Id="rId2" Type="http://schemas.openxmlformats.org/officeDocument/2006/relationships/image" Target="../media/image7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1.png"/><Relationship Id="rId5" Type="http://schemas.openxmlformats.org/officeDocument/2006/relationships/image" Target="../media/image770.png"/><Relationship Id="rId4" Type="http://schemas.openxmlformats.org/officeDocument/2006/relationships/image" Target="../media/image769.png"/></Relationships>
</file>

<file path=ppt/slides/_rels/slide2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7.png"/><Relationship Id="rId3" Type="http://schemas.openxmlformats.org/officeDocument/2006/relationships/image" Target="../media/image738.png"/><Relationship Id="rId7" Type="http://schemas.openxmlformats.org/officeDocument/2006/relationships/image" Target="../media/image776.png"/><Relationship Id="rId2" Type="http://schemas.openxmlformats.org/officeDocument/2006/relationships/image" Target="../media/image7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5.png"/><Relationship Id="rId5" Type="http://schemas.openxmlformats.org/officeDocument/2006/relationships/image" Target="../media/image774.png"/><Relationship Id="rId4" Type="http://schemas.openxmlformats.org/officeDocument/2006/relationships/image" Target="../media/image769.png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4.png"/><Relationship Id="rId3" Type="http://schemas.openxmlformats.org/officeDocument/2006/relationships/image" Target="../media/image778.png"/><Relationship Id="rId7" Type="http://schemas.openxmlformats.org/officeDocument/2006/relationships/image" Target="../media/image783.png"/><Relationship Id="rId2" Type="http://schemas.openxmlformats.org/officeDocument/2006/relationships/image" Target="../media/image7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2.png"/><Relationship Id="rId5" Type="http://schemas.openxmlformats.org/officeDocument/2006/relationships/image" Target="../media/image781.png"/><Relationship Id="rId4" Type="http://schemas.openxmlformats.org/officeDocument/2006/relationships/image" Target="../media/image780.png"/></Relationships>
</file>

<file path=ppt/slides/_rels/slide2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5.png"/><Relationship Id="rId2" Type="http://schemas.openxmlformats.org/officeDocument/2006/relationships/image" Target="../media/image778.png"/><Relationship Id="rId1" Type="http://schemas.openxmlformats.org/officeDocument/2006/relationships/slideLayout" Target="../slideLayouts/slideLayout2.xml"/></Relationships>
</file>

<file path=ppt/slides/_rels/slide2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1.png"/><Relationship Id="rId3" Type="http://schemas.openxmlformats.org/officeDocument/2006/relationships/image" Target="../media/image786.png"/><Relationship Id="rId7" Type="http://schemas.openxmlformats.org/officeDocument/2006/relationships/image" Target="../media/image790.png"/><Relationship Id="rId2" Type="http://schemas.openxmlformats.org/officeDocument/2006/relationships/image" Target="../media/image7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9.png"/><Relationship Id="rId5" Type="http://schemas.openxmlformats.org/officeDocument/2006/relationships/image" Target="../media/image788.png"/><Relationship Id="rId4" Type="http://schemas.openxmlformats.org/officeDocument/2006/relationships/image" Target="../media/image787.png"/></Relationships>
</file>

<file path=ppt/slides/_rels/slide2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2.png"/><Relationship Id="rId2" Type="http://schemas.openxmlformats.org/officeDocument/2006/relationships/image" Target="../media/image79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4.png"/><Relationship Id="rId4" Type="http://schemas.openxmlformats.org/officeDocument/2006/relationships/image" Target="../media/image793.png"/></Relationships>
</file>

<file path=ppt/slides/_rels/slide2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5.png"/><Relationship Id="rId1" Type="http://schemas.openxmlformats.org/officeDocument/2006/relationships/slideLayout" Target="../slideLayouts/slideLayout2.xml"/></Relationships>
</file>

<file path=ppt/slides/_rels/slide2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7.png"/><Relationship Id="rId2" Type="http://schemas.openxmlformats.org/officeDocument/2006/relationships/image" Target="../media/image79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8.png"/></Relationships>
</file>

<file path=ppt/slides/_rels/slide2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9.emf"/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267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2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9.emf"/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269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1.png"/><Relationship Id="rId2" Type="http://schemas.openxmlformats.org/officeDocument/2006/relationships/image" Target="../media/image8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4.png"/><Relationship Id="rId5" Type="http://schemas.openxmlformats.org/officeDocument/2006/relationships/image" Target="../media/image803.png"/><Relationship Id="rId4" Type="http://schemas.openxmlformats.org/officeDocument/2006/relationships/image" Target="../media/image802.png"/></Relationships>
</file>

<file path=ppt/slides/_rels/slide2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4.png"/><Relationship Id="rId1" Type="http://schemas.openxmlformats.org/officeDocument/2006/relationships/slideLayout" Target="../slideLayouts/slideLayout2.xml"/></Relationships>
</file>

<file path=ppt/slides/_rels/slide272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273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2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5.png"/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2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7.png"/><Relationship Id="rId2" Type="http://schemas.openxmlformats.org/officeDocument/2006/relationships/image" Target="../media/image80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8.png"/></Relationships>
</file>

<file path=ppt/slides/_rels/slide2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0.png"/><Relationship Id="rId2" Type="http://schemas.openxmlformats.org/officeDocument/2006/relationships/image" Target="../media/image80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1.png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3.png"/><Relationship Id="rId2" Type="http://schemas.openxmlformats.org/officeDocument/2006/relationships/image" Target="../media/image8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15.png"/><Relationship Id="rId4" Type="http://schemas.openxmlformats.org/officeDocument/2006/relationships/image" Target="../media/image814.png"/></Relationships>
</file>

<file path=ppt/slides/_rels/slide2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7.png"/><Relationship Id="rId2" Type="http://schemas.openxmlformats.org/officeDocument/2006/relationships/image" Target="../media/image8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19.png"/><Relationship Id="rId4" Type="http://schemas.openxmlformats.org/officeDocument/2006/relationships/image" Target="../media/image818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6.png"/><Relationship Id="rId3" Type="http://schemas.openxmlformats.org/officeDocument/2006/relationships/image" Target="../media/image821.png"/><Relationship Id="rId7" Type="http://schemas.openxmlformats.org/officeDocument/2006/relationships/image" Target="../media/image825.png"/><Relationship Id="rId2" Type="http://schemas.openxmlformats.org/officeDocument/2006/relationships/image" Target="../media/image8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4.png"/><Relationship Id="rId5" Type="http://schemas.openxmlformats.org/officeDocument/2006/relationships/image" Target="../media/image823.png"/><Relationship Id="rId4" Type="http://schemas.openxmlformats.org/officeDocument/2006/relationships/image" Target="../media/image822.png"/><Relationship Id="rId9" Type="http://schemas.openxmlformats.org/officeDocument/2006/relationships/image" Target="../media/image827.png"/></Relationships>
</file>

<file path=ppt/slides/_rels/slide2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2.png"/><Relationship Id="rId3" Type="http://schemas.openxmlformats.org/officeDocument/2006/relationships/image" Target="../media/image828.png"/><Relationship Id="rId7" Type="http://schemas.openxmlformats.org/officeDocument/2006/relationships/image" Target="../media/image831.png"/><Relationship Id="rId2" Type="http://schemas.openxmlformats.org/officeDocument/2006/relationships/hyperlink" Target="mailto:http://www.engr.iupui.edu/~skoskie/ECE680/Routh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0.png"/><Relationship Id="rId11" Type="http://schemas.openxmlformats.org/officeDocument/2006/relationships/image" Target="../media/image835.png"/><Relationship Id="rId5" Type="http://schemas.openxmlformats.org/officeDocument/2006/relationships/image" Target="../media/image827.png"/><Relationship Id="rId10" Type="http://schemas.openxmlformats.org/officeDocument/2006/relationships/image" Target="../media/image834.png"/><Relationship Id="rId4" Type="http://schemas.openxmlformats.org/officeDocument/2006/relationships/image" Target="../media/image829.png"/><Relationship Id="rId9" Type="http://schemas.openxmlformats.org/officeDocument/2006/relationships/image" Target="../media/image833.png"/></Relationships>
</file>

<file path=ppt/slides/_rels/slide2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7.png"/><Relationship Id="rId2" Type="http://schemas.openxmlformats.org/officeDocument/2006/relationships/image" Target="../media/image836.png"/><Relationship Id="rId1" Type="http://schemas.openxmlformats.org/officeDocument/2006/relationships/slideLayout" Target="../slideLayouts/slideLayout2.xml"/></Relationships>
</file>

<file path=ppt/slides/_rels/slide2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9.png"/><Relationship Id="rId2" Type="http://schemas.openxmlformats.org/officeDocument/2006/relationships/image" Target="../media/image8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0.png"/></Relationships>
</file>

<file path=ppt/slides/_rels/slide2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2.png"/><Relationship Id="rId2" Type="http://schemas.openxmlformats.org/officeDocument/2006/relationships/image" Target="../media/image8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3.png"/></Relationships>
</file>

<file path=ppt/slides/_rels/slide2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5.png"/><Relationship Id="rId2" Type="http://schemas.openxmlformats.org/officeDocument/2006/relationships/image" Target="../media/image8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8.png"/><Relationship Id="rId5" Type="http://schemas.openxmlformats.org/officeDocument/2006/relationships/image" Target="../media/image847.png"/><Relationship Id="rId4" Type="http://schemas.openxmlformats.org/officeDocument/2006/relationships/image" Target="../media/image846.png"/></Relationships>
</file>

<file path=ppt/slides/_rels/slide2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3.png"/><Relationship Id="rId2" Type="http://schemas.openxmlformats.org/officeDocument/2006/relationships/image" Target="../media/image8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51.png"/><Relationship Id="rId4" Type="http://schemas.openxmlformats.org/officeDocument/2006/relationships/image" Target="../media/image850.png"/></Relationships>
</file>

<file path=ppt/slides/_rels/slide2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2.png"/><Relationship Id="rId2" Type="http://schemas.openxmlformats.org/officeDocument/2006/relationships/image" Target="../media/image8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54.png"/><Relationship Id="rId4" Type="http://schemas.openxmlformats.org/officeDocument/2006/relationships/image" Target="../media/image853.png"/></Relationships>
</file>

<file path=ppt/slides/_rels/slide2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1.png"/><Relationship Id="rId2" Type="http://schemas.openxmlformats.org/officeDocument/2006/relationships/image" Target="../media/image8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4.png"/></Relationships>
</file>

<file path=ppt/slides/_rels/slide2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6.png"/><Relationship Id="rId2" Type="http://schemas.openxmlformats.org/officeDocument/2006/relationships/image" Target="../media/image8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7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4.png"/><Relationship Id="rId3" Type="http://schemas.openxmlformats.org/officeDocument/2006/relationships/image" Target="../media/image844.png"/><Relationship Id="rId7" Type="http://schemas.openxmlformats.org/officeDocument/2006/relationships/image" Target="../media/image853.png"/><Relationship Id="rId2" Type="http://schemas.openxmlformats.org/officeDocument/2006/relationships/image" Target="../media/image8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1.png"/><Relationship Id="rId5" Type="http://schemas.openxmlformats.org/officeDocument/2006/relationships/image" Target="../media/image850.png"/><Relationship Id="rId4" Type="http://schemas.openxmlformats.org/officeDocument/2006/relationships/image" Target="../media/image845.png"/></Relationships>
</file>

<file path=ppt/slides/_rels/slide2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8.png"/><Relationship Id="rId1" Type="http://schemas.openxmlformats.org/officeDocument/2006/relationships/slideLayout" Target="../slideLayouts/slideLayout2.xml"/></Relationships>
</file>

<file path=ppt/slides/_rels/slide2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8.png"/><Relationship Id="rId1" Type="http://schemas.openxmlformats.org/officeDocument/2006/relationships/slideLayout" Target="../slideLayouts/slideLayout2.xml"/></Relationships>
</file>

<file path=ppt/slides/_rels/slide2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9.png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0.png"/></Relationships>
</file>

<file path=ppt/slides/_rels/slide2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1.png"/><Relationship Id="rId1" Type="http://schemas.openxmlformats.org/officeDocument/2006/relationships/slideLayout" Target="../slideLayouts/slideLayout2.xml"/></Relationships>
</file>

<file path=ppt/slides/_rels/slide2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3.png"/><Relationship Id="rId2" Type="http://schemas.openxmlformats.org/officeDocument/2006/relationships/image" Target="../media/image86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65.png"/><Relationship Id="rId4" Type="http://schemas.openxmlformats.org/officeDocument/2006/relationships/image" Target="../media/image864.png"/></Relationships>
</file>

<file path=ppt/slides/_rels/slide2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6.png"/><Relationship Id="rId2" Type="http://schemas.openxmlformats.org/officeDocument/2006/relationships/image" Target="../media/image8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8.png"/></Relationships>
</file>

<file path=ppt/slides/_rels/slide2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1.png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68.png"/><Relationship Id="rId4" Type="http://schemas.openxmlformats.org/officeDocument/2006/relationships/image" Target="../media/image86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0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301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302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3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0.png"/><Relationship Id="rId7" Type="http://schemas.openxmlformats.org/officeDocument/2006/relationships/image" Target="../media/image874.png"/><Relationship Id="rId2" Type="http://schemas.openxmlformats.org/officeDocument/2006/relationships/image" Target="../media/image8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3.png"/><Relationship Id="rId5" Type="http://schemas.openxmlformats.org/officeDocument/2006/relationships/image" Target="../media/image872.png"/><Relationship Id="rId4" Type="http://schemas.openxmlformats.org/officeDocument/2006/relationships/image" Target="../media/image871.png"/></Relationships>
</file>

<file path=ppt/slides/_rels/slide3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6.png"/><Relationship Id="rId2" Type="http://schemas.openxmlformats.org/officeDocument/2006/relationships/image" Target="../media/image8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9.png"/><Relationship Id="rId5" Type="http://schemas.openxmlformats.org/officeDocument/2006/relationships/image" Target="../media/image878.png"/><Relationship Id="rId4" Type="http://schemas.openxmlformats.org/officeDocument/2006/relationships/image" Target="../media/image877.png"/></Relationships>
</file>

<file path=ppt/slides/_rels/slide3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0.png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1.png"/></Relationships>
</file>

<file path=ppt/slides/_rels/slide3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0.png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1.png"/></Relationships>
</file>

<file path=ppt/slides/_rels/slide3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3.png"/><Relationship Id="rId2" Type="http://schemas.openxmlformats.org/officeDocument/2006/relationships/image" Target="../media/image882.png"/><Relationship Id="rId1" Type="http://schemas.openxmlformats.org/officeDocument/2006/relationships/slideLayout" Target="../slideLayouts/slideLayout2.xml"/></Relationships>
</file>

<file path=ppt/slides/_rels/slide3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5.png"/><Relationship Id="rId2" Type="http://schemas.openxmlformats.org/officeDocument/2006/relationships/image" Target="../media/image884.png"/><Relationship Id="rId1" Type="http://schemas.openxmlformats.org/officeDocument/2006/relationships/slideLayout" Target="../slideLayouts/slideLayout2.xml"/></Relationships>
</file>

<file path=ppt/slides/_rels/slide3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6.png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7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9.png"/><Relationship Id="rId2" Type="http://schemas.openxmlformats.org/officeDocument/2006/relationships/image" Target="../media/image888.png"/><Relationship Id="rId1" Type="http://schemas.openxmlformats.org/officeDocument/2006/relationships/slideLayout" Target="../slideLayouts/slideLayout2.xml"/></Relationships>
</file>

<file path=ppt/slides/_rels/slide3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0.png"/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3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1.png"/><Relationship Id="rId1" Type="http://schemas.openxmlformats.org/officeDocument/2006/relationships/slideLayout" Target="../slideLayouts/slideLayout2.xml"/></Relationships>
</file>

<file path=ppt/slides/_rels/slide3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2.png"/><Relationship Id="rId1" Type="http://schemas.openxmlformats.org/officeDocument/2006/relationships/slideLayout" Target="../slideLayouts/slideLayout2.xml"/></Relationships>
</file>

<file path=ppt/slides/_rels/slide3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4.png"/><Relationship Id="rId2" Type="http://schemas.openxmlformats.org/officeDocument/2006/relationships/image" Target="../media/image89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96.png"/><Relationship Id="rId4" Type="http://schemas.openxmlformats.org/officeDocument/2006/relationships/image" Target="../media/image895.png"/></Relationships>
</file>

<file path=ppt/slides/_rels/slide3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8.png"/><Relationship Id="rId2" Type="http://schemas.openxmlformats.org/officeDocument/2006/relationships/image" Target="../media/image89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9.png"/></Relationships>
</file>

<file path=ppt/slides/_rels/slide3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0.png"/><Relationship Id="rId1" Type="http://schemas.openxmlformats.org/officeDocument/2006/relationships/slideLayout" Target="../slideLayouts/slideLayout2.xml"/></Relationships>
</file>

<file path=ppt/slides/_rels/slide3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1.png"/><Relationship Id="rId1" Type="http://schemas.openxmlformats.org/officeDocument/2006/relationships/slideLayout" Target="../slideLayouts/slideLayout2.xml"/></Relationships>
</file>

<file path=ppt/slides/_rels/slide3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2.png"/><Relationship Id="rId1" Type="http://schemas.openxmlformats.org/officeDocument/2006/relationships/slideLayout" Target="../slideLayouts/slideLayout2.xml"/></Relationships>
</file>

<file path=ppt/slides/_rels/slide3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9.png"/><Relationship Id="rId13" Type="http://schemas.openxmlformats.org/officeDocument/2006/relationships/image" Target="../media/image914.png"/><Relationship Id="rId3" Type="http://schemas.openxmlformats.org/officeDocument/2006/relationships/image" Target="../media/image904.png"/><Relationship Id="rId7" Type="http://schemas.openxmlformats.org/officeDocument/2006/relationships/image" Target="../media/image908.png"/><Relationship Id="rId12" Type="http://schemas.openxmlformats.org/officeDocument/2006/relationships/image" Target="../media/image913.png"/><Relationship Id="rId2" Type="http://schemas.openxmlformats.org/officeDocument/2006/relationships/image" Target="../media/image9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7.png"/><Relationship Id="rId11" Type="http://schemas.openxmlformats.org/officeDocument/2006/relationships/image" Target="../media/image912.png"/><Relationship Id="rId5" Type="http://schemas.openxmlformats.org/officeDocument/2006/relationships/image" Target="../media/image906.png"/><Relationship Id="rId10" Type="http://schemas.openxmlformats.org/officeDocument/2006/relationships/image" Target="../media/image911.png"/><Relationship Id="rId4" Type="http://schemas.openxmlformats.org/officeDocument/2006/relationships/image" Target="../media/image905.png"/><Relationship Id="rId9" Type="http://schemas.openxmlformats.org/officeDocument/2006/relationships/image" Target="../media/image910.png"/></Relationships>
</file>

<file path=ppt/slides/_rels/slide3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0.png"/><Relationship Id="rId3" Type="http://schemas.openxmlformats.org/officeDocument/2006/relationships/image" Target="../media/image915.png"/><Relationship Id="rId7" Type="http://schemas.openxmlformats.org/officeDocument/2006/relationships/image" Target="../media/image919.png"/><Relationship Id="rId2" Type="http://schemas.openxmlformats.org/officeDocument/2006/relationships/image" Target="../media/image90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8.png"/><Relationship Id="rId5" Type="http://schemas.openxmlformats.org/officeDocument/2006/relationships/image" Target="../media/image917.png"/><Relationship Id="rId4" Type="http://schemas.openxmlformats.org/officeDocument/2006/relationships/image" Target="../media/image916.png"/></Relationships>
</file>

<file path=ppt/slides/_rels/slide3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6.png"/><Relationship Id="rId3" Type="http://schemas.openxmlformats.org/officeDocument/2006/relationships/image" Target="../media/image922.png"/><Relationship Id="rId7" Type="http://schemas.openxmlformats.org/officeDocument/2006/relationships/image" Target="../media/image925.png"/><Relationship Id="rId2" Type="http://schemas.openxmlformats.org/officeDocument/2006/relationships/image" Target="../media/image9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4.png"/><Relationship Id="rId5" Type="http://schemas.openxmlformats.org/officeDocument/2006/relationships/image" Target="../media/image923.png"/><Relationship Id="rId4" Type="http://schemas.openxmlformats.org/officeDocument/2006/relationships/image" Target="../media/image915.png"/></Relationships>
</file>

<file path=ppt/slides/_rels/slide3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7.png"/><Relationship Id="rId1" Type="http://schemas.openxmlformats.org/officeDocument/2006/relationships/slideLayout" Target="../slideLayouts/slideLayout2.xml"/></Relationships>
</file>

<file path=ppt/slides/_rels/slide3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8.png"/><Relationship Id="rId1" Type="http://schemas.openxmlformats.org/officeDocument/2006/relationships/slideLayout" Target="../slideLayouts/slideLayout2.xml"/></Relationships>
</file>

<file path=ppt/slides/_rels/slide3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9.png"/><Relationship Id="rId1" Type="http://schemas.openxmlformats.org/officeDocument/2006/relationships/slideLayout" Target="../slideLayouts/slideLayout2.xml"/></Relationships>
</file>

<file path=ppt/slides/_rels/slide3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0.png"/><Relationship Id="rId1" Type="http://schemas.openxmlformats.org/officeDocument/2006/relationships/slideLayout" Target="../slideLayouts/slideLayout2.xml"/></Relationships>
</file>

<file path=ppt/slides/_rels/slide3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1.png"/><Relationship Id="rId1" Type="http://schemas.openxmlformats.org/officeDocument/2006/relationships/slideLayout" Target="../slideLayouts/slideLayout2.xml"/></Relationships>
</file>

<file path=ppt/slides/_rels/slide3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3.png"/><Relationship Id="rId1" Type="http://schemas.openxmlformats.org/officeDocument/2006/relationships/slideLayout" Target="../slideLayouts/slideLayout2.xml"/></Relationships>
</file>

<file path=ppt/slides/_rels/slide3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4.png"/><Relationship Id="rId1" Type="http://schemas.openxmlformats.org/officeDocument/2006/relationships/slideLayout" Target="../slideLayouts/slideLayout2.xml"/></Relationships>
</file>

<file path=ppt/slides/_rels/slide3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5.png"/><Relationship Id="rId1" Type="http://schemas.openxmlformats.org/officeDocument/2006/relationships/slideLayout" Target="../slideLayouts/slideLayout2.xml"/></Relationships>
</file>

<file path=ppt/slides/_rels/slide3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6.png"/><Relationship Id="rId1" Type="http://schemas.openxmlformats.org/officeDocument/2006/relationships/slideLayout" Target="../slideLayouts/slideLayout2.xml"/></Relationships>
</file>

<file path=ppt/slides/_rels/slide3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7.png"/><Relationship Id="rId1" Type="http://schemas.openxmlformats.org/officeDocument/2006/relationships/slideLayout" Target="../slideLayouts/slideLayout2.xml"/></Relationships>
</file>

<file path=ppt/slides/_rels/slide3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9.png"/><Relationship Id="rId2" Type="http://schemas.openxmlformats.org/officeDocument/2006/relationships/image" Target="../media/image938.png"/><Relationship Id="rId1" Type="http://schemas.openxmlformats.org/officeDocument/2006/relationships/slideLayout" Target="../slideLayouts/slideLayout2.xml"/></Relationships>
</file>

<file path=ppt/slides/_rels/slide3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8.pn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1.png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3" Type="http://schemas.openxmlformats.org/officeDocument/2006/relationships/image" Target="../media/image133.png"/><Relationship Id="rId7" Type="http://schemas.openxmlformats.org/officeDocument/2006/relationships/image" Target="../media/image137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6.png"/><Relationship Id="rId5" Type="http://schemas.openxmlformats.org/officeDocument/2006/relationships/image" Target="../media/image135.png"/><Relationship Id="rId4" Type="http://schemas.openxmlformats.org/officeDocument/2006/relationships/image" Target="../media/image134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2.png"/><Relationship Id="rId4" Type="http://schemas.openxmlformats.org/officeDocument/2006/relationships/image" Target="../media/image141.png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png"/><Relationship Id="rId3" Type="http://schemas.openxmlformats.org/officeDocument/2006/relationships/image" Target="../media/image141.png"/><Relationship Id="rId7" Type="http://schemas.openxmlformats.org/officeDocument/2006/relationships/image" Target="../media/image147.png"/><Relationship Id="rId12" Type="http://schemas.openxmlformats.org/officeDocument/2006/relationships/image" Target="../media/image152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6.png"/><Relationship Id="rId11" Type="http://schemas.openxmlformats.org/officeDocument/2006/relationships/image" Target="../media/image151.png"/><Relationship Id="rId5" Type="http://schemas.openxmlformats.org/officeDocument/2006/relationships/image" Target="../media/image145.png"/><Relationship Id="rId10" Type="http://schemas.openxmlformats.org/officeDocument/2006/relationships/image" Target="../media/image150.png"/><Relationship Id="rId4" Type="http://schemas.openxmlformats.org/officeDocument/2006/relationships/image" Target="../media/image144.png"/><Relationship Id="rId9" Type="http://schemas.openxmlformats.org/officeDocument/2006/relationships/image" Target="../media/image149.png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png"/><Relationship Id="rId3" Type="http://schemas.openxmlformats.org/officeDocument/2006/relationships/image" Target="../media/image154.png"/><Relationship Id="rId7" Type="http://schemas.openxmlformats.org/officeDocument/2006/relationships/image" Target="../media/image158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7.png"/><Relationship Id="rId5" Type="http://schemas.openxmlformats.org/officeDocument/2006/relationships/image" Target="../media/image156.png"/><Relationship Id="rId10" Type="http://schemas.openxmlformats.org/officeDocument/2006/relationships/image" Target="../media/image161.png"/><Relationship Id="rId4" Type="http://schemas.openxmlformats.org/officeDocument/2006/relationships/image" Target="../media/image155.png"/><Relationship Id="rId9" Type="http://schemas.openxmlformats.org/officeDocument/2006/relationships/image" Target="../media/image16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6600" dirty="0" smtClean="0"/>
              <a:t>SISTEMA DE CONTROL DIGITAL</a:t>
            </a:r>
            <a:endParaRPr lang="en-US" sz="6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RANGEL ALVARADO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3120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5245100" y="67236"/>
            <a:ext cx="6577263" cy="198568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Introducción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s-PA" dirty="0" smtClean="0"/>
              <a:t>Un sistema de control digital puede verse de diferentes perspectivas:</a:t>
            </a:r>
          </a:p>
          <a:p>
            <a:pPr lvl="1"/>
            <a:r>
              <a:rPr lang="es-PA" dirty="0" smtClean="0"/>
              <a:t>El algoritmo de control</a:t>
            </a:r>
          </a:p>
          <a:p>
            <a:pPr lvl="1"/>
            <a:r>
              <a:rPr lang="es-PA" dirty="0" smtClean="0"/>
              <a:t>El programa de computador</a:t>
            </a:r>
          </a:p>
          <a:p>
            <a:pPr lvl="1"/>
            <a:r>
              <a:rPr lang="es-PA" dirty="0" smtClean="0"/>
              <a:t>Conversión del mundo analógico al mundo digital</a:t>
            </a:r>
          </a:p>
          <a:p>
            <a:pPr lvl="1"/>
            <a:r>
              <a:rPr lang="es-PA" dirty="0" smtClean="0"/>
              <a:t>Desempeño del sistema</a:t>
            </a:r>
          </a:p>
          <a:p>
            <a:r>
              <a:rPr lang="es-PA" dirty="0" smtClean="0"/>
              <a:t>Pero lo más importante es el período de muestreo!!!</a:t>
            </a:r>
          </a:p>
          <a:p>
            <a:r>
              <a:rPr lang="es-PA" dirty="0" smtClean="0"/>
              <a:t>Algoritmo de control: </a:t>
            </a:r>
          </a:p>
          <a:p>
            <a:pPr lvl="1"/>
            <a:r>
              <a:rPr lang="es-PA" dirty="0" smtClean="0"/>
              <a:t>Implementado por una computadora digital</a:t>
            </a:r>
          </a:p>
          <a:p>
            <a:pPr lvl="1"/>
            <a:r>
              <a:rPr lang="es-PA" dirty="0" smtClean="0"/>
              <a:t>La señal de error es </a:t>
            </a:r>
            <a:r>
              <a:rPr lang="es-PA" dirty="0" err="1" smtClean="0"/>
              <a:t>discretizada</a:t>
            </a:r>
            <a:r>
              <a:rPr lang="es-PA" dirty="0" smtClean="0"/>
              <a:t>, alimentada al computador por medio de un convertidor A/D</a:t>
            </a:r>
          </a:p>
          <a:p>
            <a:pPr lvl="1"/>
            <a:r>
              <a:rPr lang="es-PA" dirty="0" smtClean="0"/>
              <a:t>La señal del controlador es discreta y se envía a la planta luego de pasar por un D/A</a:t>
            </a:r>
            <a:endParaRPr lang="es-PA" dirty="0"/>
          </a:p>
          <a:p>
            <a:pPr lvl="1"/>
            <a:endParaRPr lang="es-PA" dirty="0"/>
          </a:p>
        </p:txBody>
      </p:sp>
      <p:pic>
        <p:nvPicPr>
          <p:cNvPr id="1026" name="Picture 2" descr="\begin{figure}\centering&#10;\input{cont_block.pstex_t}\end{figure}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8106" y="331414"/>
            <a:ext cx="6191250" cy="1457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2008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Análisis de Plano z para sistemas de tiempo Discreto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90152" y="2069432"/>
                <a:ext cx="11964473" cy="4571999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s-PA" dirty="0" smtClean="0"/>
                  <a:t>Tenemos entonces el modelo matemático del </a:t>
                </a:r>
                <a:r>
                  <a:rPr lang="es-PA" dirty="0" err="1" smtClean="0"/>
                  <a:t>muestreador</a:t>
                </a:r>
                <a:endParaRPr lang="es-PA" dirty="0" smtClean="0"/>
              </a:p>
              <a:p>
                <a:r>
                  <a:rPr lang="es-PA" dirty="0" smtClean="0"/>
                  <a:t>La salida muestreada X*(s)</a:t>
                </a:r>
              </a:p>
              <a:p>
                <a:endParaRPr lang="es-PA" dirty="0"/>
              </a:p>
              <a:p>
                <a:pPr marL="0" indent="0">
                  <a:buNone/>
                </a:pPr>
                <a:r>
                  <a:rPr lang="es-PA" dirty="0" smtClean="0"/>
                  <a:t> </a:t>
                </a:r>
              </a:p>
              <a:p>
                <a:endParaRPr lang="es-PA" dirty="0"/>
              </a:p>
              <a:p>
                <a:endParaRPr lang="es-PA" dirty="0" smtClean="0"/>
              </a:p>
              <a:p>
                <a:r>
                  <a:rPr lang="es-PA" dirty="0" smtClean="0"/>
                  <a:t>Lo mismo funciona para ordenes superiores pero estos son imprácticos en la vida real</a:t>
                </a:r>
              </a:p>
              <a:p>
                <a:r>
                  <a:rPr lang="es-PA" dirty="0" smtClean="0"/>
                  <a:t>Un </a:t>
                </a:r>
                <a:r>
                  <a:rPr lang="es-PA" dirty="0" err="1" smtClean="0"/>
                  <a:t>muestreador</a:t>
                </a:r>
                <a:r>
                  <a:rPr lang="es-PA" dirty="0" smtClean="0"/>
                  <a:t> real produce secuencias de pulsos cortos equivalente a la señal de entrada</a:t>
                </a:r>
              </a:p>
              <a:p>
                <a:r>
                  <a:rPr lang="es-PA" dirty="0" smtClean="0"/>
                  <a:t>Podemos utilizar la relación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𝑇𝑠</m:t>
                        </m:r>
                      </m:sup>
                    </m:sSup>
                  </m:oMath>
                </a14:m>
                <a:r>
                  <a:rPr lang="es-PA" dirty="0" smtClean="0"/>
                  <a:t> para z y derivar </a:t>
                </a:r>
                <a:r>
                  <a:rPr lang="es-PA" dirty="0" err="1" smtClean="0"/>
                  <a:t>muestreadores</a:t>
                </a:r>
                <a:r>
                  <a:rPr lang="es-PA" dirty="0" smtClean="0"/>
                  <a:t> en función de L(s)</a:t>
                </a:r>
              </a:p>
              <a:p>
                <a:r>
                  <a:rPr lang="es-PA" dirty="0" smtClean="0"/>
                  <a:t>Para simular un sistema </a:t>
                </a:r>
                <a:r>
                  <a:rPr lang="es-PA" dirty="0" err="1" smtClean="0"/>
                  <a:t>continu</a:t>
                </a:r>
                <a:r>
                  <a:rPr lang="es-PA" dirty="0" smtClean="0"/>
                  <a:t> utilizamos el Z.O.H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𝑇𝑠</m:t>
                            </m:r>
                          </m:sup>
                        </m:sSup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s-PA" dirty="0" smtClean="0"/>
                  <a:t> lo que hace fácil analizar</a:t>
                </a:r>
              </a:p>
              <a:p>
                <a:r>
                  <a:rPr lang="es-PA" dirty="0" smtClean="0"/>
                  <a:t>El </a:t>
                </a:r>
                <a:r>
                  <a:rPr lang="es-PA" dirty="0" err="1" smtClean="0"/>
                  <a:t>muestreador</a:t>
                </a:r>
                <a:r>
                  <a:rPr lang="es-PA" dirty="0" smtClean="0"/>
                  <a:t> de entrada solamente es un modelo matemático no existe realmente.</a:t>
                </a:r>
                <a:endParaRPr lang="es-PA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0152" y="2069432"/>
                <a:ext cx="11964473" cy="4571999"/>
              </a:xfrm>
              <a:blipFill rotWithShape="0">
                <a:blip r:embed="rId2"/>
                <a:stretch>
                  <a:fillRect l="-255" t="-1333" r="-561"/>
                </a:stretch>
              </a:blipFill>
            </p:spPr>
            <p:txBody>
              <a:bodyPr/>
              <a:lstStyle/>
              <a:p>
                <a:r>
                  <a:rPr lang="es-P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2523" y="1561472"/>
            <a:ext cx="4029477" cy="1314702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3453" y="2426771"/>
            <a:ext cx="3774784" cy="1070461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7722" y="2876174"/>
            <a:ext cx="2550726" cy="521116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8186" y="3437184"/>
            <a:ext cx="2550354" cy="902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333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452718"/>
            <a:ext cx="11816028" cy="1400530"/>
          </a:xfrm>
        </p:spPr>
        <p:txBody>
          <a:bodyPr/>
          <a:lstStyle/>
          <a:p>
            <a:r>
              <a:rPr lang="es-PA" dirty="0" smtClean="0"/>
              <a:t>Análisis de Plano z para sistemas de tiempo Discreto – </a:t>
            </a:r>
            <a:r>
              <a:rPr lang="es-PA" dirty="0" err="1" smtClean="0"/>
              <a:t>Transf</a:t>
            </a:r>
            <a:r>
              <a:rPr lang="es-PA" dirty="0" smtClean="0"/>
              <a:t>. Z, Método Integral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717" y="2069432"/>
            <a:ext cx="11710736" cy="4571999"/>
          </a:xfrm>
        </p:spPr>
        <p:txBody>
          <a:bodyPr>
            <a:normAutofit/>
          </a:bodyPr>
          <a:lstStyle/>
          <a:p>
            <a:r>
              <a:rPr lang="es-PA" dirty="0" smtClean="0"/>
              <a:t>Volviendo al </a:t>
            </a:r>
            <a:r>
              <a:rPr lang="es-PA" dirty="0" err="1" smtClean="0"/>
              <a:t>muestrador</a:t>
            </a:r>
            <a:endParaRPr lang="es-PA" dirty="0" smtClean="0"/>
          </a:p>
          <a:p>
            <a:r>
              <a:rPr lang="es-PA" dirty="0" smtClean="0"/>
              <a:t>Tenemos que para una señal x(t)</a:t>
            </a:r>
          </a:p>
          <a:p>
            <a:r>
              <a:rPr lang="es-PA" dirty="0" smtClean="0"/>
              <a:t>Notamos que</a:t>
            </a:r>
          </a:p>
          <a:p>
            <a:r>
              <a:rPr lang="es-PA" dirty="0" smtClean="0"/>
              <a:t>Y tenemos                                          que simboliza el producto de dos transformadas</a:t>
            </a:r>
            <a:endParaRPr lang="es-PA" dirty="0"/>
          </a:p>
          <a:p>
            <a:r>
              <a:rPr lang="es-PA" dirty="0" smtClean="0"/>
              <a:t> El producto de dos transformadas de Laplace es entonces</a:t>
            </a:r>
          </a:p>
          <a:p>
            <a:pPr lvl="1"/>
            <a:r>
              <a:rPr lang="es-PA" dirty="0"/>
              <a:t>c</a:t>
            </a:r>
            <a:r>
              <a:rPr lang="es-PA" dirty="0" smtClean="0"/>
              <a:t> +/-j*</a:t>
            </a:r>
            <a:r>
              <a:rPr lang="es-PA" dirty="0" err="1" smtClean="0"/>
              <a:t>inf</a:t>
            </a:r>
            <a:r>
              <a:rPr lang="es-PA" dirty="0" smtClean="0"/>
              <a:t> es paralelo al eje Imaginario </a:t>
            </a:r>
          </a:p>
          <a:p>
            <a:pPr lvl="1"/>
            <a:r>
              <a:rPr lang="es-PA" dirty="0" err="1" smtClean="0"/>
              <a:t>Semicirculo</a:t>
            </a:r>
            <a:r>
              <a:rPr lang="es-PA" dirty="0" smtClean="0"/>
              <a:t> izq. del plano</a:t>
            </a:r>
          </a:p>
          <a:p>
            <a:pPr lvl="1"/>
            <a:r>
              <a:rPr lang="es-PA" dirty="0" smtClean="0"/>
              <a:t>La ecuación entonces se reescribe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 es el semicírculo de radio infinito a la </a:t>
            </a:r>
            <a:r>
              <a:rPr lang="es-PA" dirty="0" err="1" smtClean="0">
                <a:sym typeface="Symbol" panose="05050102010706020507" pitchFamily="18" charset="2"/>
              </a:rPr>
              <a:t>izq</a:t>
            </a:r>
            <a:r>
              <a:rPr lang="es-PA" dirty="0" smtClean="0">
                <a:sym typeface="Symbol" panose="05050102010706020507" pitchFamily="18" charset="2"/>
              </a:rPr>
              <a:t> o der del plano p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Analizando el lado izq. tenemos la función de transferencia </a:t>
            </a:r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5007" y="1953522"/>
            <a:ext cx="2658539" cy="467706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5659" y="2421228"/>
            <a:ext cx="2705886" cy="437882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5072" y="2421228"/>
            <a:ext cx="1652651" cy="437882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5617" y="2859110"/>
            <a:ext cx="3133725" cy="49530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33860" y="2841980"/>
            <a:ext cx="2980185" cy="51243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7"/>
          <a:srcRect b="10579"/>
          <a:stretch/>
        </p:blipFill>
        <p:spPr>
          <a:xfrm>
            <a:off x="2456686" y="3334555"/>
            <a:ext cx="2308326" cy="437003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99258" y="3700003"/>
            <a:ext cx="2836930" cy="1040683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96579" y="4626444"/>
            <a:ext cx="3042918" cy="859955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21545" y="5702583"/>
            <a:ext cx="917604" cy="491112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019762" y="4740686"/>
            <a:ext cx="1818781" cy="2071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228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Análisis de Plano z para sistemas de tiempo Discreto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717" y="2069432"/>
            <a:ext cx="11710736" cy="4571999"/>
          </a:xfrm>
        </p:spPr>
        <p:txBody>
          <a:bodyPr>
            <a:normAutofit/>
          </a:bodyPr>
          <a:lstStyle/>
          <a:p>
            <a:r>
              <a:rPr lang="es-PA" dirty="0" smtClean="0"/>
              <a:t>Evaluación e la integral de </a:t>
            </a:r>
            <a:r>
              <a:rPr lang="es-PA" dirty="0" err="1" smtClean="0"/>
              <a:t>convolución</a:t>
            </a:r>
            <a:r>
              <a:rPr lang="es-PA" dirty="0" smtClean="0"/>
              <a:t> semiplano izquierdo</a:t>
            </a:r>
          </a:p>
          <a:p>
            <a:r>
              <a:rPr lang="es-PA" dirty="0" smtClean="0"/>
              <a:t>Teniendo ambos planos                                        evaluamos el izquierdo </a:t>
            </a:r>
          </a:p>
          <a:p>
            <a:r>
              <a:rPr lang="es-PA" dirty="0" smtClean="0"/>
              <a:t>Recordando que se </a:t>
            </a:r>
            <a:r>
              <a:rPr lang="es-PA" dirty="0" err="1" smtClean="0"/>
              <a:t>evalua</a:t>
            </a:r>
            <a:r>
              <a:rPr lang="es-PA" dirty="0" smtClean="0"/>
              <a:t> de la siguiente manera</a:t>
            </a:r>
          </a:p>
          <a:p>
            <a:r>
              <a:rPr lang="es-PA" dirty="0" smtClean="0"/>
              <a:t>Sustituyendo z = </a:t>
            </a:r>
            <a:r>
              <a:rPr lang="es-PA" dirty="0" err="1" smtClean="0"/>
              <a:t>e^Ts</a:t>
            </a:r>
            <a:r>
              <a:rPr lang="es-PA" dirty="0" smtClean="0"/>
              <a:t> tenemos                                 y expresado de p a s</a:t>
            </a:r>
          </a:p>
          <a:p>
            <a:r>
              <a:rPr lang="es-PA" dirty="0" smtClean="0"/>
              <a:t>Para un polo sencillo y doble tenemos </a:t>
            </a:r>
          </a:p>
          <a:p>
            <a:endParaRPr lang="es-PA" dirty="0" smtClean="0"/>
          </a:p>
          <a:p>
            <a:endParaRPr lang="es-PA" dirty="0"/>
          </a:p>
          <a:p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7825" y="2383933"/>
            <a:ext cx="2552700" cy="64770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0369" y="2383933"/>
            <a:ext cx="2257425" cy="48577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6258" y="2949263"/>
            <a:ext cx="2966362" cy="420684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3298" y="3333806"/>
            <a:ext cx="2160837" cy="417329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74342" y="3369947"/>
            <a:ext cx="2609111" cy="447588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14250" y="3839814"/>
            <a:ext cx="1799428" cy="456193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00248" y="3853640"/>
            <a:ext cx="2758583" cy="680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959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Análisis de Plano z para sistemas de tiempo Discreto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717" y="2069432"/>
            <a:ext cx="11710736" cy="4571999"/>
          </a:xfrm>
        </p:spPr>
        <p:txBody>
          <a:bodyPr>
            <a:normAutofit/>
          </a:bodyPr>
          <a:lstStyle/>
          <a:p>
            <a:r>
              <a:rPr lang="es-PA" dirty="0" smtClean="0"/>
              <a:t>Ejemplo, resolver 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7204" y="1966401"/>
            <a:ext cx="1467609" cy="570737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/>
          <a:srcRect b="2702"/>
          <a:stretch/>
        </p:blipFill>
        <p:spPr>
          <a:xfrm>
            <a:off x="1027713" y="2639710"/>
            <a:ext cx="7449912" cy="3245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280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Análisis de Plano z para sistemas de tiempo Discreto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717" y="2069432"/>
            <a:ext cx="11710736" cy="4571999"/>
          </a:xfrm>
        </p:spPr>
        <p:txBody>
          <a:bodyPr>
            <a:normAutofit/>
          </a:bodyPr>
          <a:lstStyle/>
          <a:p>
            <a:r>
              <a:rPr lang="es-PA" dirty="0" smtClean="0"/>
              <a:t>Evaluación de la </a:t>
            </a:r>
            <a:r>
              <a:rPr lang="es-PA" dirty="0" err="1" smtClean="0"/>
              <a:t>convolución</a:t>
            </a:r>
            <a:r>
              <a:rPr lang="es-PA" dirty="0" smtClean="0"/>
              <a:t> integral en el plano derecho</a:t>
            </a:r>
          </a:p>
          <a:p>
            <a:r>
              <a:rPr lang="es-PA" dirty="0" smtClean="0"/>
              <a:t>La ecuación ahora queda escrita</a:t>
            </a:r>
          </a:p>
          <a:p>
            <a:pPr lvl="1"/>
            <a:r>
              <a:rPr lang="es-PA" dirty="0" smtClean="0"/>
              <a:t>Considerar el denominador de dos casos</a:t>
            </a:r>
          </a:p>
          <a:p>
            <a:pPr lvl="2"/>
            <a:r>
              <a:rPr lang="es-PA" dirty="0" smtClean="0"/>
              <a:t>2 grados del numerador</a:t>
            </a:r>
          </a:p>
          <a:p>
            <a:pPr lvl="2"/>
            <a:r>
              <a:rPr lang="es-PA" dirty="0" smtClean="0"/>
              <a:t>1 grado del denominador</a:t>
            </a:r>
          </a:p>
          <a:p>
            <a:r>
              <a:rPr lang="es-PA" dirty="0" smtClean="0"/>
              <a:t>Caso 1: Denominador X(s) con más de 1 grado de libertad (den)</a:t>
            </a:r>
          </a:p>
          <a:p>
            <a:r>
              <a:rPr lang="es-PA" dirty="0" err="1" smtClean="0"/>
              <a:t>Tenemo</a:t>
            </a:r>
            <a:r>
              <a:rPr lang="es-PA" dirty="0" smtClean="0"/>
              <a:t>	s				  y en este caso</a:t>
            </a:r>
          </a:p>
          <a:p>
            <a:r>
              <a:rPr lang="es-PA" dirty="0" smtClean="0"/>
              <a:t>Caso 2:  1 solo grado de libertad en numerador y denominador</a:t>
            </a:r>
          </a:p>
          <a:p>
            <a:r>
              <a:rPr lang="es-PA" dirty="0" smtClean="0"/>
              <a:t>Queda simplificado a   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6513" y="1291216"/>
            <a:ext cx="3357093" cy="338046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5879" y="2517811"/>
            <a:ext cx="3021908" cy="92727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9736" y="4472421"/>
            <a:ext cx="1723282" cy="398509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62288" y="4472421"/>
            <a:ext cx="2022728" cy="402482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04787" y="4481175"/>
            <a:ext cx="2286000" cy="38100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11304" y="5314670"/>
            <a:ext cx="2314575" cy="53340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70007" y="5314670"/>
            <a:ext cx="2884259" cy="542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134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Análisis de Plano z para sistemas de tiempo Discreto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717" y="2069432"/>
            <a:ext cx="11710736" cy="4571999"/>
          </a:xfrm>
        </p:spPr>
        <p:txBody>
          <a:bodyPr>
            <a:normAutofit/>
          </a:bodyPr>
          <a:lstStyle/>
          <a:p>
            <a:r>
              <a:rPr lang="es-PA" dirty="0" smtClean="0"/>
              <a:t>Ejemplo.  Demostrar que X*(s= es </a:t>
            </a:r>
            <a:r>
              <a:rPr lang="es-PA" dirty="0" err="1" smtClean="0"/>
              <a:t>períodica</a:t>
            </a:r>
            <a:r>
              <a:rPr lang="es-PA" dirty="0" smtClean="0"/>
              <a:t> a 2</a:t>
            </a:r>
            <a:r>
              <a:rPr lang="es-PA" dirty="0" smtClean="0">
                <a:sym typeface="Symbol" panose="05050102010706020507" pitchFamily="18" charset="2"/>
              </a:rPr>
              <a:t>/w</a:t>
            </a:r>
          </a:p>
          <a:p>
            <a:r>
              <a:rPr lang="es-PA" dirty="0" smtClean="0">
                <a:sym typeface="Symbol" panose="05050102010706020507" pitchFamily="18" charset="2"/>
              </a:rPr>
              <a:t>Partimos de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Por ende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Reemplazando k + h = m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Tenemos entonces que es una función </a:t>
            </a:r>
            <a:r>
              <a:rPr lang="es-PA" dirty="0" err="1" smtClean="0">
                <a:sym typeface="Symbol" panose="05050102010706020507" pitchFamily="18" charset="2"/>
              </a:rPr>
              <a:t>períodica</a:t>
            </a:r>
            <a:r>
              <a:rPr lang="es-PA" dirty="0" smtClean="0">
                <a:sym typeface="Symbol" panose="05050102010706020507" pitchFamily="18" charset="2"/>
              </a:rPr>
              <a:t> 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Entonces  </a:t>
            </a:r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1352" y="2497359"/>
            <a:ext cx="3676733" cy="825389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1352" y="3538932"/>
            <a:ext cx="4189561" cy="659581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5454" y="4480397"/>
            <a:ext cx="4767848" cy="623701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99051" y="5385982"/>
            <a:ext cx="4052863" cy="535069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21967" y="5981163"/>
            <a:ext cx="3298737" cy="393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776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Análisis de Plano z para sistemas de tiempo Discreto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717" y="2069432"/>
            <a:ext cx="11710736" cy="4571999"/>
          </a:xfrm>
        </p:spPr>
        <p:txBody>
          <a:bodyPr>
            <a:normAutofit/>
          </a:bodyPr>
          <a:lstStyle/>
          <a:p>
            <a:r>
              <a:rPr lang="es-PA" dirty="0" smtClean="0"/>
              <a:t>Obteniendo la transformada Z en función del Z.O.H</a:t>
            </a:r>
          </a:p>
          <a:p>
            <a:r>
              <a:rPr lang="es-PA" dirty="0" smtClean="0"/>
              <a:t>Tenemos que la función de transferencia es                            de la cual necesitamos Z[X(s)]</a:t>
            </a:r>
          </a:p>
          <a:p>
            <a:r>
              <a:rPr lang="es-PA" dirty="0" smtClean="0"/>
              <a:t>Podemos reescribirla                                              note que G1(s) = G(s)/s y considere </a:t>
            </a:r>
          </a:p>
          <a:p>
            <a:r>
              <a:rPr lang="es-PA" dirty="0" smtClean="0"/>
              <a:t>Como es el producto de dos transformadas de Laplace</a:t>
            </a:r>
          </a:p>
          <a:p>
            <a:r>
              <a:rPr lang="es-PA" dirty="0" smtClean="0"/>
              <a:t>Tenemos al evaluar cada </a:t>
            </a:r>
            <a:r>
              <a:rPr lang="es-PA" dirty="0" err="1" smtClean="0"/>
              <a:t>conjuto</a:t>
            </a:r>
            <a:r>
              <a:rPr lang="es-PA" dirty="0" smtClean="0"/>
              <a:t>                                así  </a:t>
            </a:r>
          </a:p>
          <a:p>
            <a:r>
              <a:rPr lang="es-PA" dirty="0" smtClean="0"/>
              <a:t>Por lo tanto </a:t>
            </a:r>
          </a:p>
          <a:p>
            <a:r>
              <a:rPr lang="es-PA" dirty="0" smtClean="0"/>
              <a:t>Quedando para x1(t)                                           y para cada expresión</a:t>
            </a:r>
          </a:p>
          <a:p>
            <a:r>
              <a:rPr lang="es-PA" dirty="0" smtClean="0"/>
              <a:t>La transformada Z final es  </a:t>
            </a:r>
            <a:endParaRPr lang="es-PA" dirty="0"/>
          </a:p>
          <a:p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2966" y="4200079"/>
            <a:ext cx="1694140" cy="503953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2011" y="2887257"/>
            <a:ext cx="3003116" cy="463639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64678" y="2964162"/>
            <a:ext cx="1276350" cy="31432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6210" y="3350896"/>
            <a:ext cx="2085793" cy="401114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05045" y="3350896"/>
            <a:ext cx="2235983" cy="654434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81369" y="3739391"/>
            <a:ext cx="2019300" cy="657225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61495" y="3752010"/>
            <a:ext cx="2085975" cy="781050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67350" y="3228975"/>
            <a:ext cx="1257300" cy="400050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87514" y="4661584"/>
            <a:ext cx="2715389" cy="408881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258476" y="4577595"/>
            <a:ext cx="1962150" cy="1009650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915927" y="5110995"/>
            <a:ext cx="2543175" cy="47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78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Análisis de Plano z para sistemas de tiempo Discreto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717" y="2069432"/>
            <a:ext cx="11710736" cy="4571999"/>
          </a:xfrm>
        </p:spPr>
        <p:txBody>
          <a:bodyPr>
            <a:normAutofit/>
          </a:bodyPr>
          <a:lstStyle/>
          <a:p>
            <a:r>
              <a:rPr lang="es-PA" dirty="0" smtClean="0"/>
              <a:t>Obteniendo la transformada Z del F.O.H.</a:t>
            </a:r>
          </a:p>
          <a:p>
            <a:r>
              <a:rPr lang="es-PA" dirty="0" smtClean="0"/>
              <a:t>Ahora </a:t>
            </a:r>
          </a:p>
          <a:p>
            <a:r>
              <a:rPr lang="es-PA" dirty="0" smtClean="0"/>
              <a:t>Entonces la transformada Z se puede conseguir X(s) = Gh1(s)*G(s) =</a:t>
            </a:r>
          </a:p>
          <a:p>
            <a:r>
              <a:rPr lang="es-PA" dirty="0" smtClean="0"/>
              <a:t>Escrito de otra forma</a:t>
            </a:r>
          </a:p>
          <a:p>
            <a:r>
              <a:rPr lang="es-PA" dirty="0" smtClean="0"/>
              <a:t>Y finalmente se puede obtener la ecuación general   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2223" y="2424850"/>
            <a:ext cx="1866900" cy="51435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9444" y="2756079"/>
            <a:ext cx="2356999" cy="591892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9122" y="3294618"/>
            <a:ext cx="2497067" cy="55616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29742" y="3616125"/>
            <a:ext cx="3199334" cy="1378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931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Análisis de Plano z para sistemas de tiempo Discreto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717" y="2069432"/>
            <a:ext cx="11710736" cy="4571999"/>
          </a:xfrm>
        </p:spPr>
        <p:txBody>
          <a:bodyPr>
            <a:normAutofit/>
          </a:bodyPr>
          <a:lstStyle/>
          <a:p>
            <a:r>
              <a:rPr lang="es-PA" dirty="0" smtClean="0"/>
              <a:t>Obtener la transformada Z de 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2061" y="1853248"/>
            <a:ext cx="2028106" cy="725283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6503" y="2794715"/>
            <a:ext cx="4811600" cy="3496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04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Análisis de Plano z para sistemas de tiempo Discreto – Reconstrucción de Señal de Entrada a partir de señal muestreada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717" y="2069432"/>
            <a:ext cx="11710736" cy="4571999"/>
          </a:xfrm>
        </p:spPr>
        <p:txBody>
          <a:bodyPr>
            <a:normAutofit/>
          </a:bodyPr>
          <a:lstStyle/>
          <a:p>
            <a:r>
              <a:rPr lang="es-PA" dirty="0" smtClean="0"/>
              <a:t>Teorema de Muestreo</a:t>
            </a:r>
          </a:p>
          <a:p>
            <a:pPr lvl="1"/>
            <a:r>
              <a:rPr lang="es-PA" dirty="0" smtClean="0"/>
              <a:t>La señal es representada correctamente si la entrada es muestreada a una frecuencia mayor</a:t>
            </a:r>
          </a:p>
          <a:p>
            <a:pPr lvl="1"/>
            <a:r>
              <a:rPr lang="es-PA" dirty="0" smtClean="0"/>
              <a:t>Existe una mínima frecuencia a la cual la señal de salida puede ser representada</a:t>
            </a:r>
          </a:p>
          <a:p>
            <a:pPr lvl="1"/>
            <a:r>
              <a:rPr lang="es-PA" dirty="0" smtClean="0"/>
              <a:t>Asumimos también que es una señal limpia</a:t>
            </a:r>
          </a:p>
          <a:p>
            <a:pPr lvl="1"/>
            <a:r>
              <a:rPr lang="es-PA" dirty="0" smtClean="0"/>
              <a:t>En resumen si </a:t>
            </a:r>
            <a:r>
              <a:rPr lang="es-PA" dirty="0" err="1" smtClean="0"/>
              <a:t>ws</a:t>
            </a:r>
            <a:r>
              <a:rPr lang="es-PA" dirty="0" smtClean="0"/>
              <a:t> esta entre 2</a:t>
            </a:r>
            <a:r>
              <a:rPr lang="es-PA" dirty="0" smtClean="0">
                <a:sym typeface="Symbol" panose="05050102010706020507" pitchFamily="18" charset="2"/>
              </a:rPr>
              <a:t>T la señal se debe muestrear a más de 2w1</a:t>
            </a:r>
          </a:p>
          <a:p>
            <a:r>
              <a:rPr lang="es-PA" dirty="0" err="1" smtClean="0">
                <a:sym typeface="Symbol" panose="05050102010706020507" pitchFamily="18" charset="2"/>
              </a:rPr>
              <a:t>Analiticamente</a:t>
            </a:r>
            <a:r>
              <a:rPr lang="es-PA" dirty="0" smtClean="0">
                <a:sym typeface="Symbol" panose="05050102010706020507" pitchFamily="18" charset="2"/>
              </a:rPr>
              <a:t> tenemos  la figura superior  y necesitamos el </a:t>
            </a:r>
            <a:r>
              <a:rPr lang="es-PA" dirty="0" err="1" smtClean="0">
                <a:sym typeface="Symbol" panose="05050102010706020507" pitchFamily="18" charset="2"/>
              </a:rPr>
              <a:t>esepctro</a:t>
            </a:r>
            <a:r>
              <a:rPr lang="es-PA" dirty="0" smtClean="0">
                <a:sym typeface="Symbol" panose="05050102010706020507" pitchFamily="18" charset="2"/>
              </a:rPr>
              <a:t> de x*(t)</a:t>
            </a:r>
          </a:p>
          <a:p>
            <a:r>
              <a:rPr lang="es-PA" dirty="0" smtClean="0">
                <a:sym typeface="Symbol" panose="05050102010706020507" pitchFamily="18" charset="2"/>
              </a:rPr>
              <a:t>Para el espectro s = </a:t>
            </a:r>
            <a:r>
              <a:rPr lang="es-PA" dirty="0" err="1" smtClean="0">
                <a:sym typeface="Symbol" panose="05050102010706020507" pitchFamily="18" charset="2"/>
              </a:rPr>
              <a:t>wj</a:t>
            </a:r>
            <a:r>
              <a:rPr lang="es-PA" dirty="0" smtClean="0">
                <a:sym typeface="Symbol" panose="05050102010706020507" pitchFamily="18" charset="2"/>
              </a:rPr>
              <a:t>                                                                      y como X*(s) = X*(s  </a:t>
            </a:r>
            <a:r>
              <a:rPr lang="es-PA" dirty="0" err="1" smtClean="0">
                <a:sym typeface="Symbol" panose="05050102010706020507" pitchFamily="18" charset="2"/>
              </a:rPr>
              <a:t>wj</a:t>
            </a:r>
            <a:r>
              <a:rPr lang="es-PA" dirty="0" smtClean="0">
                <a:sym typeface="Symbol" panose="05050102010706020507" pitchFamily="18" charset="2"/>
              </a:rPr>
              <a:t>)</a:t>
            </a:r>
          </a:p>
          <a:p>
            <a:r>
              <a:rPr lang="es-PA" dirty="0" smtClean="0">
                <a:sym typeface="Symbol" panose="05050102010706020507" pitchFamily="18" charset="2"/>
              </a:rPr>
              <a:t> Para </a:t>
            </a:r>
            <a:r>
              <a:rPr lang="es-PA" dirty="0" err="1" smtClean="0">
                <a:sym typeface="Symbol" panose="05050102010706020507" pitchFamily="18" charset="2"/>
              </a:rPr>
              <a:t>ws</a:t>
            </a:r>
            <a:r>
              <a:rPr lang="es-PA" dirty="0" smtClean="0">
                <a:sym typeface="Symbol" panose="05050102010706020507" pitchFamily="18" charset="2"/>
              </a:rPr>
              <a:t> &gt; 2w1															Para </a:t>
            </a:r>
            <a:r>
              <a:rPr lang="es-PA" dirty="0" err="1" smtClean="0">
                <a:sym typeface="Symbol" panose="05050102010706020507" pitchFamily="18" charset="2"/>
              </a:rPr>
              <a:t>ws</a:t>
            </a:r>
            <a:r>
              <a:rPr lang="es-PA" dirty="0" smtClean="0">
                <a:sym typeface="Symbol" panose="05050102010706020507" pitchFamily="18" charset="2"/>
              </a:rPr>
              <a:t> &lt; 2w1</a:t>
            </a:r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1710" y="3614803"/>
            <a:ext cx="1055933" cy="502212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9408" y="1372508"/>
            <a:ext cx="1910978" cy="116463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4102" y="4464728"/>
            <a:ext cx="4611531" cy="86712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459" y="5487264"/>
            <a:ext cx="4739774" cy="1370736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45633" y="5331853"/>
            <a:ext cx="3361385" cy="1401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721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5245100" y="67236"/>
            <a:ext cx="6577263" cy="198568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Introducción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PA" dirty="0" smtClean="0"/>
              <a:t>El bloque inferior describe nuestro esquema digital</a:t>
            </a:r>
          </a:p>
          <a:p>
            <a:r>
              <a:rPr lang="es-PA" dirty="0" smtClean="0"/>
              <a:t>e(t) o la señal de error es muestreada a intervalos </a:t>
            </a:r>
            <a:r>
              <a:rPr lang="es-PA" i="1" dirty="0" smtClean="0"/>
              <a:t>T </a:t>
            </a:r>
          </a:p>
          <a:p>
            <a:pPr lvl="1"/>
            <a:r>
              <a:rPr lang="es-PA" dirty="0" smtClean="0"/>
              <a:t>El muestreo es el proceso en el cual una señal de tiempo continuo es convertida a tiempo discreto</a:t>
            </a:r>
          </a:p>
          <a:p>
            <a:pPr lvl="1"/>
            <a:r>
              <a:rPr lang="es-PA" dirty="0" smtClean="0"/>
              <a:t>Este paso se necesita porque el sistema es digital!</a:t>
            </a:r>
          </a:p>
          <a:p>
            <a:endParaRPr lang="es-PA" dirty="0"/>
          </a:p>
          <a:p>
            <a:pPr lvl="1"/>
            <a:endParaRPr lang="es-PA" dirty="0"/>
          </a:p>
        </p:txBody>
      </p:sp>
      <p:pic>
        <p:nvPicPr>
          <p:cNvPr id="1026" name="Picture 2" descr="\begin{figure}\centering&#10;\input{cont_block.pstex_t}\end{figure}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8106" y="331414"/>
            <a:ext cx="6191250" cy="1457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2670174" y="4440517"/>
            <a:ext cx="7379679" cy="150495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050" name="Picture 2" descr="\begin{figure}\centering&#10;\input{discr_block.pstex_t}\end{figure}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9103" y="4440517"/>
            <a:ext cx="7181850" cy="1504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5548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Análisis de Plano z para sistemas de tiempo Discreto – Reconstrucción de Señal de Entrada a partir de señal muestreada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717" y="2069432"/>
            <a:ext cx="11710736" cy="4571999"/>
          </a:xfrm>
        </p:spPr>
        <p:txBody>
          <a:bodyPr>
            <a:normAutofit/>
          </a:bodyPr>
          <a:lstStyle/>
          <a:p>
            <a:r>
              <a:rPr lang="es-PA" dirty="0" smtClean="0"/>
              <a:t>A </a:t>
            </a:r>
            <a:r>
              <a:rPr lang="es-PA" dirty="0" err="1" smtClean="0"/>
              <a:t>ws</a:t>
            </a:r>
            <a:r>
              <a:rPr lang="es-PA" dirty="0" smtClean="0"/>
              <a:t> = 2</a:t>
            </a:r>
            <a:r>
              <a:rPr lang="es-PA" dirty="0" smtClean="0">
                <a:sym typeface="Symbol" panose="05050102010706020507" pitchFamily="18" charset="2"/>
              </a:rPr>
              <a:t>/T y |X(</a:t>
            </a:r>
            <a:r>
              <a:rPr lang="es-PA" dirty="0" err="1" smtClean="0">
                <a:sym typeface="Symbol" panose="05050102010706020507" pitchFamily="18" charset="2"/>
              </a:rPr>
              <a:t>jw</a:t>
            </a:r>
            <a:r>
              <a:rPr lang="es-PA" dirty="0" smtClean="0">
                <a:sym typeface="Symbol" panose="05050102010706020507" pitchFamily="18" charset="2"/>
              </a:rPr>
              <a:t>)|/T se le llama componente primaria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Las otras frecuencias son llamadas complementarias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Notar que la </a:t>
            </a:r>
            <a:r>
              <a:rPr lang="es-PA" dirty="0" err="1" smtClean="0">
                <a:sym typeface="Symbol" panose="05050102010706020507" pitchFamily="18" charset="2"/>
              </a:rPr>
              <a:t>funci´n</a:t>
            </a:r>
            <a:r>
              <a:rPr lang="es-PA" dirty="0" smtClean="0">
                <a:sym typeface="Symbol" panose="05050102010706020507" pitchFamily="18" charset="2"/>
              </a:rPr>
              <a:t> se repite cada </a:t>
            </a:r>
            <a:r>
              <a:rPr lang="es-PA" dirty="0" err="1" smtClean="0">
                <a:sym typeface="Symbol" panose="05050102010706020507" pitchFamily="18" charset="2"/>
              </a:rPr>
              <a:t>ws</a:t>
            </a:r>
            <a:r>
              <a:rPr lang="es-PA" dirty="0" smtClean="0">
                <a:sym typeface="Symbol" panose="05050102010706020507" pitchFamily="18" charset="2"/>
              </a:rPr>
              <a:t> rad/s para </a:t>
            </a:r>
            <a:r>
              <a:rPr lang="es-PA" dirty="0" err="1" smtClean="0">
                <a:sym typeface="Symbol" panose="05050102010706020507" pitchFamily="18" charset="2"/>
              </a:rPr>
              <a:t>ws</a:t>
            </a:r>
            <a:r>
              <a:rPr lang="es-PA" dirty="0" smtClean="0">
                <a:sym typeface="Symbol" panose="05050102010706020507" pitchFamily="18" charset="2"/>
              </a:rPr>
              <a:t> &gt; 2w1</a:t>
            </a:r>
          </a:p>
          <a:p>
            <a:r>
              <a:rPr lang="es-PA" dirty="0" smtClean="0">
                <a:sym typeface="Symbol" panose="05050102010706020507" pitchFamily="18" charset="2"/>
              </a:rPr>
              <a:t>Si </a:t>
            </a:r>
            <a:r>
              <a:rPr lang="es-PA" dirty="0" err="1" smtClean="0">
                <a:sym typeface="Symbol" panose="05050102010706020507" pitchFamily="18" charset="2"/>
              </a:rPr>
              <a:t>ws</a:t>
            </a:r>
            <a:r>
              <a:rPr lang="es-PA" dirty="0" smtClean="0">
                <a:sym typeface="Symbol" panose="05050102010706020507" pitchFamily="18" charset="2"/>
              </a:rPr>
              <a:t> &lt; 2w1 no aparecerá en el espectro debido a que esta filtra componentes menores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Frecuentemente se escogen a 10w1, 20w1, 30w1, etc. </a:t>
            </a:r>
            <a:endParaRPr lang="es-PA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3002" y="2069432"/>
            <a:ext cx="4071775" cy="1177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995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Análisis de Plano z para sistemas de tiempo Discreto – Reconstrucción de Señal de Entrada a partir de señal muestreada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717" y="2069432"/>
            <a:ext cx="11710736" cy="4571999"/>
          </a:xfrm>
        </p:spPr>
        <p:txBody>
          <a:bodyPr>
            <a:normAutofit/>
          </a:bodyPr>
          <a:lstStyle/>
          <a:p>
            <a:r>
              <a:rPr lang="es-PA" dirty="0" smtClean="0"/>
              <a:t>Filtro paso bajo ideal</a:t>
            </a:r>
          </a:p>
          <a:p>
            <a:r>
              <a:rPr lang="es-PA" dirty="0" smtClean="0"/>
              <a:t>Ver figura para amplitud del espectro (0 si sale de ese rango)-&gt;</a:t>
            </a:r>
          </a:p>
          <a:p>
            <a:r>
              <a:rPr lang="es-PA" dirty="0" smtClean="0"/>
              <a:t>La idea de este filtro es atenuar y desaparecer frecuencias fuera de </a:t>
            </a:r>
            <a:r>
              <a:rPr lang="es-PA" dirty="0" err="1" smtClean="0"/>
              <a:t>ws</a:t>
            </a:r>
            <a:r>
              <a:rPr lang="es-PA" dirty="0" smtClean="0"/>
              <a:t>/2</a:t>
            </a:r>
          </a:p>
          <a:p>
            <a:r>
              <a:rPr lang="es-PA" dirty="0" smtClean="0"/>
              <a:t>Con esto podemos reconstruir las señales (amplitud 1/T para |Y(</a:t>
            </a:r>
            <a:r>
              <a:rPr lang="es-PA" dirty="0" err="1" smtClean="0"/>
              <a:t>jw</a:t>
            </a:r>
            <a:r>
              <a:rPr lang="es-PA" dirty="0" smtClean="0"/>
              <a:t>|)</a:t>
            </a:r>
          </a:p>
          <a:p>
            <a:pPr lvl="1"/>
            <a:r>
              <a:rPr lang="es-PA" dirty="0" smtClean="0"/>
              <a:t>No hay desfase</a:t>
            </a:r>
          </a:p>
          <a:p>
            <a:pPr lvl="1"/>
            <a:r>
              <a:rPr lang="es-PA" dirty="0" smtClean="0"/>
              <a:t>No hay componentes de alta frecuencia</a:t>
            </a:r>
          </a:p>
          <a:p>
            <a:r>
              <a:rPr lang="es-PA" dirty="0" smtClean="0"/>
              <a:t>Si la frecuencia es menor a la de Nyquist…</a:t>
            </a:r>
          </a:p>
          <a:p>
            <a:r>
              <a:rPr lang="es-PA" dirty="0" smtClean="0"/>
              <a:t>… el filtro no puede reconstruir la señal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36428" y="2069432"/>
            <a:ext cx="2247025" cy="2198389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3728" y="4355431"/>
            <a:ext cx="5419725" cy="142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622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Análisis de Plano z para sistemas de tiempo Discreto – Reconstrucción de Señal de Entrada a partir de señal muestreada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717" y="2069432"/>
            <a:ext cx="11710736" cy="4571999"/>
          </a:xfrm>
        </p:spPr>
        <p:txBody>
          <a:bodyPr>
            <a:normAutofit/>
          </a:bodyPr>
          <a:lstStyle/>
          <a:p>
            <a:r>
              <a:rPr lang="es-PA" dirty="0" smtClean="0"/>
              <a:t>El filtro ideal no existe, sin embargo vamos a estudiarlo</a:t>
            </a:r>
          </a:p>
          <a:p>
            <a:r>
              <a:rPr lang="es-PA" dirty="0" smtClean="0"/>
              <a:t>Aplicando la transformada de Fourier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r>
              <a:rPr lang="es-PA" dirty="0" smtClean="0"/>
              <a:t>Finalmente si vemos la gráfica de g1(t) del filtro ideal</a:t>
            </a:r>
          </a:p>
          <a:p>
            <a:r>
              <a:rPr lang="es-PA" dirty="0" smtClean="0"/>
              <a:t>En resumen</a:t>
            </a:r>
          </a:p>
          <a:p>
            <a:pPr lvl="1"/>
            <a:r>
              <a:rPr lang="es-PA" dirty="0" smtClean="0"/>
              <a:t>Como el filtro ideal no existe y las señales de sistemas de control son de alta frecuencia</a:t>
            </a:r>
          </a:p>
          <a:p>
            <a:pPr lvl="1"/>
            <a:r>
              <a:rPr lang="es-PA" dirty="0" smtClean="0"/>
              <a:t>En práctica no es posible reconstruir exactamente la señal original</a:t>
            </a:r>
            <a:endParaRPr lang="es-PA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9113" y="1966401"/>
            <a:ext cx="2872306" cy="583616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8138" y="2550017"/>
            <a:ext cx="2200275" cy="175260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8566" y="2665647"/>
            <a:ext cx="1830554" cy="507113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06633" y="3426317"/>
            <a:ext cx="4038600" cy="173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243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Análisis de Plano z para sistemas de tiempo Discreto – Reconstrucción de Señal de Entrada a partir de señal muestreada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717" y="2069432"/>
            <a:ext cx="11710736" cy="4571999"/>
          </a:xfrm>
        </p:spPr>
        <p:txBody>
          <a:bodyPr>
            <a:normAutofit fontScale="92500" lnSpcReduction="20000"/>
          </a:bodyPr>
          <a:lstStyle/>
          <a:p>
            <a:r>
              <a:rPr lang="es-PA" dirty="0" smtClean="0"/>
              <a:t>Respuesta en frecuencia del Z.O.H.</a:t>
            </a:r>
          </a:p>
          <a:p>
            <a:r>
              <a:rPr lang="es-PA" dirty="0" smtClean="0"/>
              <a:t>Sustituyendo s = </a:t>
            </a:r>
            <a:r>
              <a:rPr lang="es-PA" dirty="0" err="1" smtClean="0"/>
              <a:t>wj</a:t>
            </a:r>
            <a:r>
              <a:rPr lang="es-PA" dirty="0" smtClean="0"/>
              <a:t> para ir al dominio de la frecuencia tenemos</a:t>
            </a:r>
          </a:p>
          <a:p>
            <a:r>
              <a:rPr lang="es-PA" dirty="0" smtClean="0"/>
              <a:t>La magnitud de Gh0(</a:t>
            </a:r>
            <a:r>
              <a:rPr lang="es-PA" dirty="0" err="1" smtClean="0"/>
              <a:t>wj</a:t>
            </a:r>
            <a:r>
              <a:rPr lang="es-PA" dirty="0" smtClean="0"/>
              <a:t>) </a:t>
            </a:r>
          </a:p>
          <a:p>
            <a:r>
              <a:rPr lang="es-PA" dirty="0" smtClean="0"/>
              <a:t>La grafica del ZOH se muestra debajo</a:t>
            </a:r>
          </a:p>
          <a:p>
            <a:r>
              <a:rPr lang="es-PA" dirty="0"/>
              <a:t> </a:t>
            </a:r>
            <a:r>
              <a:rPr lang="es-PA" dirty="0" smtClean="0"/>
              <a:t>                              Existen ganancias inferiores a 3ws/2 y 5ws/2</a:t>
            </a:r>
          </a:p>
          <a:p>
            <a:r>
              <a:rPr lang="es-PA" dirty="0"/>
              <a:t> </a:t>
            </a:r>
            <a:r>
              <a:rPr lang="es-PA" dirty="0" smtClean="0"/>
              <a:t>                              La magnitud debajo de los 3dB (0.637T) estamos a </a:t>
            </a:r>
            <a:r>
              <a:rPr lang="es-PA" dirty="0" err="1" smtClean="0"/>
              <a:t>ws</a:t>
            </a:r>
            <a:r>
              <a:rPr lang="es-PA" dirty="0" smtClean="0"/>
              <a:t>/2</a:t>
            </a:r>
          </a:p>
          <a:p>
            <a:r>
              <a:rPr lang="es-PA" dirty="0"/>
              <a:t> </a:t>
            </a:r>
            <a:r>
              <a:rPr lang="es-PA" dirty="0" smtClean="0"/>
              <a:t>                              Los otros componentes se atenúan hasta 0</a:t>
            </a:r>
          </a:p>
          <a:p>
            <a:r>
              <a:rPr lang="es-PA" dirty="0"/>
              <a:t> </a:t>
            </a:r>
            <a:r>
              <a:rPr lang="es-PA" dirty="0" smtClean="0"/>
              <a:t>                              Como no es lineal habrá distorsión si se ancla a un sistema</a:t>
            </a:r>
          </a:p>
          <a:p>
            <a:r>
              <a:rPr lang="es-PA" dirty="0"/>
              <a:t> </a:t>
            </a:r>
            <a:r>
              <a:rPr lang="es-PA" dirty="0" smtClean="0"/>
              <a:t>                              La fase se da cada k*</a:t>
            </a:r>
            <a:r>
              <a:rPr lang="es-PA" dirty="0" err="1" smtClean="0"/>
              <a:t>ws</a:t>
            </a:r>
            <a:r>
              <a:rPr lang="es-PA" dirty="0" smtClean="0"/>
              <a:t> un cambio de 180° a una w = k*</a:t>
            </a:r>
            <a:r>
              <a:rPr lang="es-PA" dirty="0" err="1" smtClean="0"/>
              <a:t>ws</a:t>
            </a:r>
            <a:r>
              <a:rPr lang="es-PA" dirty="0" smtClean="0"/>
              <a:t> = 2</a:t>
            </a:r>
            <a:r>
              <a:rPr lang="es-PA" dirty="0" smtClean="0">
                <a:sym typeface="Symbol" panose="05050102010706020507" pitchFamily="18" charset="2"/>
              </a:rPr>
              <a:t>k/T</a:t>
            </a:r>
          </a:p>
          <a:p>
            <a:endParaRPr lang="es-PA" dirty="0" smtClean="0"/>
          </a:p>
          <a:p>
            <a:endParaRPr lang="es-PA" dirty="0"/>
          </a:p>
          <a:p>
            <a:r>
              <a:rPr lang="es-PA" dirty="0" smtClean="0"/>
              <a:t>_</a:t>
            </a:r>
            <a:endParaRPr lang="es-PA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9145" y="1966401"/>
            <a:ext cx="1616707" cy="609374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8029" y="1904262"/>
            <a:ext cx="3160162" cy="1650307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1413" y="2895532"/>
            <a:ext cx="2295463" cy="478733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949" y="3913927"/>
            <a:ext cx="1804018" cy="2727504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87576" y="5331854"/>
            <a:ext cx="3440509" cy="1199716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7"/>
          <a:srcRect t="53994"/>
          <a:stretch/>
        </p:blipFill>
        <p:spPr>
          <a:xfrm>
            <a:off x="9383428" y="5331854"/>
            <a:ext cx="2752725" cy="1494283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 rotWithShape="1">
          <a:blip r:embed="rId7"/>
          <a:srcRect b="50496"/>
          <a:stretch/>
        </p:blipFill>
        <p:spPr>
          <a:xfrm>
            <a:off x="6535557" y="5249701"/>
            <a:ext cx="2752725" cy="160791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45278" y="3794439"/>
            <a:ext cx="1914525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732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Análisis de Plano z para sistemas de tiempo Discreto – Reconstrucción de Señal de Entrada a partir de señal muestreada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717" y="2069432"/>
            <a:ext cx="11710736" cy="4571999"/>
          </a:xfrm>
        </p:spPr>
        <p:txBody>
          <a:bodyPr>
            <a:normAutofit fontScale="92500"/>
          </a:bodyPr>
          <a:lstStyle/>
          <a:p>
            <a:r>
              <a:rPr lang="es-PA" dirty="0" smtClean="0"/>
              <a:t>Comparación de un ZOH y un filtro ideal</a:t>
            </a:r>
          </a:p>
          <a:p>
            <a:pPr lvl="1"/>
            <a:r>
              <a:rPr lang="es-PA" dirty="0" smtClean="0"/>
              <a:t>Las magnitudes en este caso se normalizaron</a:t>
            </a:r>
          </a:p>
          <a:p>
            <a:pPr lvl="1"/>
            <a:r>
              <a:rPr lang="es-PA" dirty="0" smtClean="0"/>
              <a:t>No asuma que el ZOH es un filtro paso bajo (funciona mal)</a:t>
            </a:r>
          </a:p>
          <a:p>
            <a:pPr lvl="1"/>
            <a:r>
              <a:rPr lang="es-PA" dirty="0" smtClean="0"/>
              <a:t>Debemos incluir un filtro paso bajo siempre luego del ZOH</a:t>
            </a:r>
            <a:endParaRPr lang="es-PA" dirty="0"/>
          </a:p>
          <a:p>
            <a:r>
              <a:rPr lang="es-PA" dirty="0" err="1" smtClean="0"/>
              <a:t>Folding</a:t>
            </a:r>
            <a:r>
              <a:rPr lang="es-PA" dirty="0" smtClean="0"/>
              <a:t> (error de doblamiento)</a:t>
            </a:r>
          </a:p>
          <a:p>
            <a:pPr lvl="1"/>
            <a:r>
              <a:rPr lang="es-PA" dirty="0" smtClean="0"/>
              <a:t>Cuando se </a:t>
            </a:r>
            <a:r>
              <a:rPr lang="es-PA" dirty="0" err="1" smtClean="0"/>
              <a:t>superpoen</a:t>
            </a:r>
            <a:r>
              <a:rPr lang="es-PA" dirty="0" smtClean="0"/>
              <a:t> las frecuencias en el espectro</a:t>
            </a:r>
          </a:p>
          <a:p>
            <a:pPr lvl="1"/>
            <a:r>
              <a:rPr lang="es-PA" dirty="0" smtClean="0"/>
              <a:t>La frecuencia de </a:t>
            </a:r>
            <a:r>
              <a:rPr lang="es-PA" dirty="0" err="1" smtClean="0"/>
              <a:t>nyquis</a:t>
            </a:r>
            <a:r>
              <a:rPr lang="es-PA" dirty="0" smtClean="0"/>
              <a:t> </a:t>
            </a:r>
            <a:r>
              <a:rPr lang="es-PA" dirty="0" err="1" smtClean="0"/>
              <a:t>wn</a:t>
            </a:r>
            <a:r>
              <a:rPr lang="es-PA" dirty="0" smtClean="0"/>
              <a:t> = </a:t>
            </a:r>
            <a:r>
              <a:rPr lang="es-PA" dirty="0" err="1" smtClean="0"/>
              <a:t>ws</a:t>
            </a:r>
            <a:r>
              <a:rPr lang="es-PA" dirty="0" smtClean="0"/>
              <a:t>/2 = </a:t>
            </a:r>
            <a:r>
              <a:rPr lang="es-PA" dirty="0" smtClean="0">
                <a:sym typeface="Symbol" panose="05050102010706020507" pitchFamily="18" charset="2"/>
              </a:rPr>
              <a:t>/T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En la realidad siempre hay componentes de alta </a:t>
            </a:r>
            <a:r>
              <a:rPr lang="es-PA" dirty="0" err="1" smtClean="0">
                <a:sym typeface="Symbol" panose="05050102010706020507" pitchFamily="18" charset="2"/>
              </a:rPr>
              <a:t>frec</a:t>
            </a:r>
            <a:r>
              <a:rPr lang="es-PA" dirty="0" smtClean="0">
                <a:sym typeface="Symbol" panose="05050102010706020507" pitchFamily="18" charset="2"/>
              </a:rPr>
              <a:t>.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Siempre existirá algo de </a:t>
            </a:r>
            <a:r>
              <a:rPr lang="es-PA" dirty="0" err="1" smtClean="0">
                <a:sym typeface="Symbol" panose="05050102010706020507" pitchFamily="18" charset="2"/>
              </a:rPr>
              <a:t>folding</a:t>
            </a:r>
            <a:endParaRPr lang="es-PA" dirty="0" smtClean="0">
              <a:sym typeface="Symbol" panose="05050102010706020507" pitchFamily="18" charset="2"/>
            </a:endParaRP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Por ejemplo señales eléctricas tienen </a:t>
            </a:r>
            <a:r>
              <a:rPr lang="es-PA" dirty="0" err="1" smtClean="0">
                <a:sym typeface="Symbol" panose="05050102010706020507" pitchFamily="18" charset="2"/>
              </a:rPr>
              <a:t>freq</a:t>
            </a:r>
            <a:r>
              <a:rPr lang="es-PA" dirty="0" smtClean="0">
                <a:sym typeface="Symbol" panose="05050102010706020507" pitchFamily="18" charset="2"/>
              </a:rPr>
              <a:t>. De 60 a 400, las de 400 aparecerán sobre las bajas frecuencias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Señales superiores a </a:t>
            </a:r>
            <a:r>
              <a:rPr lang="es-PA" dirty="0" err="1" smtClean="0">
                <a:sym typeface="Symbol" panose="05050102010706020507" pitchFamily="18" charset="2"/>
              </a:rPr>
              <a:t>ws</a:t>
            </a:r>
            <a:r>
              <a:rPr lang="es-PA" dirty="0" smtClean="0">
                <a:sym typeface="Symbol" panose="05050102010706020507" pitchFamily="18" charset="2"/>
              </a:rPr>
              <a:t>/2 aparecerán en el rango de 0 a </a:t>
            </a:r>
            <a:r>
              <a:rPr lang="es-PA" dirty="0" err="1" smtClean="0">
                <a:sym typeface="Symbol" panose="05050102010706020507" pitchFamily="18" charset="2"/>
              </a:rPr>
              <a:t>ws</a:t>
            </a:r>
            <a:r>
              <a:rPr lang="es-PA" dirty="0" smtClean="0">
                <a:sym typeface="Symbol" panose="05050102010706020507" pitchFamily="18" charset="2"/>
              </a:rPr>
              <a:t>/2 y también un componente de </a:t>
            </a:r>
            <a:r>
              <a:rPr lang="es-PA" dirty="0" err="1" smtClean="0">
                <a:sym typeface="Symbol" panose="05050102010706020507" pitchFamily="18" charset="2"/>
              </a:rPr>
              <a:t>frec</a:t>
            </a:r>
            <a:r>
              <a:rPr lang="es-PA" dirty="0" smtClean="0">
                <a:sym typeface="Symbol" panose="05050102010706020507" pitchFamily="18" charset="2"/>
              </a:rPr>
              <a:t>. 0</a:t>
            </a:r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4384" y="2069432"/>
            <a:ext cx="3549069" cy="1678813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3230" y="3860173"/>
            <a:ext cx="3498962" cy="1842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056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Análisis de Plano z para sistemas de tiempo Discreto – Reconstrucción de Señal de Entrada a partir de señal muestreada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717" y="2069432"/>
            <a:ext cx="11710736" cy="4571999"/>
          </a:xfrm>
        </p:spPr>
        <p:txBody>
          <a:bodyPr>
            <a:normAutofit/>
          </a:bodyPr>
          <a:lstStyle/>
          <a:p>
            <a:r>
              <a:rPr lang="es-PA" dirty="0" err="1" smtClean="0"/>
              <a:t>Aliasing</a:t>
            </a:r>
            <a:r>
              <a:rPr lang="es-PA" dirty="0" smtClean="0"/>
              <a:t> (traslape)</a:t>
            </a:r>
          </a:p>
          <a:p>
            <a:pPr lvl="1"/>
            <a:r>
              <a:rPr lang="es-PA" dirty="0" smtClean="0"/>
              <a:t>Ocurre para frecuencias menores a </a:t>
            </a:r>
            <a:r>
              <a:rPr lang="es-PA" dirty="0" err="1" smtClean="0"/>
              <a:t>ws</a:t>
            </a:r>
            <a:r>
              <a:rPr lang="es-PA" dirty="0" smtClean="0"/>
              <a:t> &lt; 2w1</a:t>
            </a:r>
          </a:p>
          <a:p>
            <a:pPr lvl="1"/>
            <a:r>
              <a:rPr lang="es-PA" dirty="0" smtClean="0"/>
              <a:t>Si tenemos una frecuencia w2 (digamos de </a:t>
            </a:r>
            <a:r>
              <a:rPr lang="es-PA" dirty="0" err="1" smtClean="0"/>
              <a:t>aliasing</a:t>
            </a:r>
            <a:r>
              <a:rPr lang="es-PA" dirty="0" smtClean="0"/>
              <a:t>)</a:t>
            </a:r>
          </a:p>
          <a:p>
            <a:pPr lvl="1"/>
            <a:r>
              <a:rPr lang="es-PA" dirty="0" smtClean="0"/>
              <a:t>La frecuencia se </a:t>
            </a:r>
            <a:r>
              <a:rPr lang="es-PA" dirty="0" err="1" smtClean="0"/>
              <a:t>somente</a:t>
            </a:r>
            <a:r>
              <a:rPr lang="es-PA" dirty="0" smtClean="0"/>
              <a:t> a dos componentes de magnitud</a:t>
            </a:r>
          </a:p>
          <a:p>
            <a:pPr lvl="1"/>
            <a:r>
              <a:rPr lang="es-PA" dirty="0" smtClean="0"/>
              <a:t>Tenemos una nueva frecuencia n*</a:t>
            </a:r>
            <a:r>
              <a:rPr lang="es-PA" dirty="0" err="1" smtClean="0"/>
              <a:t>ws</a:t>
            </a:r>
            <a:r>
              <a:rPr lang="es-PA" dirty="0" smtClean="0"/>
              <a:t> </a:t>
            </a:r>
            <a:r>
              <a:rPr lang="es-PA" dirty="0" smtClean="0">
                <a:sym typeface="Symbol" panose="05050102010706020507" pitchFamily="18" charset="2"/>
              </a:rPr>
              <a:t> w2, llamamos entonces que se da </a:t>
            </a:r>
            <a:r>
              <a:rPr lang="es-PA" dirty="0" err="1" smtClean="0">
                <a:sym typeface="Symbol" panose="05050102010706020507" pitchFamily="18" charset="2"/>
              </a:rPr>
              <a:t>aliasing</a:t>
            </a:r>
            <a:r>
              <a:rPr lang="es-PA" dirty="0" smtClean="0">
                <a:sym typeface="Symbol" panose="05050102010706020507" pitchFamily="18" charset="2"/>
              </a:rPr>
              <a:t> a w2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También si la señal se muestrea menor y hay </a:t>
            </a:r>
            <a:r>
              <a:rPr lang="es-PA" dirty="0" err="1" smtClean="0">
                <a:sym typeface="Symbol" panose="05050102010706020507" pitchFamily="18" charset="2"/>
              </a:rPr>
              <a:t>compoenntes</a:t>
            </a:r>
            <a:r>
              <a:rPr lang="es-PA" dirty="0" smtClean="0">
                <a:sym typeface="Symbol" panose="05050102010706020507" pitchFamily="18" charset="2"/>
              </a:rPr>
              <a:t> de alta </a:t>
            </a:r>
            <a:r>
              <a:rPr lang="es-PA" dirty="0" err="1" smtClean="0">
                <a:sym typeface="Symbol" panose="05050102010706020507" pitchFamily="18" charset="2"/>
              </a:rPr>
              <a:t>frec</a:t>
            </a:r>
            <a:r>
              <a:rPr lang="es-PA" dirty="0" smtClean="0">
                <a:sym typeface="Symbol" panose="05050102010706020507" pitchFamily="18" charset="2"/>
              </a:rPr>
              <a:t>. </a:t>
            </a:r>
            <a:r>
              <a:rPr lang="es-PA" dirty="0">
                <a:sym typeface="Symbol" panose="05050102010706020507" pitchFamily="18" charset="2"/>
              </a:rPr>
              <a:t>o</a:t>
            </a:r>
            <a:r>
              <a:rPr lang="es-PA" dirty="0" smtClean="0">
                <a:sym typeface="Symbol" panose="05050102010706020507" pitchFamily="18" charset="2"/>
              </a:rPr>
              <a:t>curre el </a:t>
            </a:r>
            <a:r>
              <a:rPr lang="es-PA" dirty="0" err="1" smtClean="0">
                <a:sym typeface="Symbol" panose="05050102010706020507" pitchFamily="18" charset="2"/>
              </a:rPr>
              <a:t>folding</a:t>
            </a:r>
            <a:endParaRPr lang="es-PA" dirty="0" smtClean="0">
              <a:sym typeface="Symbol" panose="05050102010706020507" pitchFamily="18" charset="2"/>
            </a:endParaRP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Modos de evadirlo</a:t>
            </a:r>
          </a:p>
          <a:p>
            <a:pPr lvl="2"/>
            <a:r>
              <a:rPr lang="es-PA" dirty="0" smtClean="0">
                <a:sym typeface="Symbol" panose="05050102010706020507" pitchFamily="18" charset="2"/>
              </a:rPr>
              <a:t>Muestrear a frecuencias sobre 2*w1</a:t>
            </a:r>
          </a:p>
          <a:p>
            <a:pPr lvl="2"/>
            <a:r>
              <a:rPr lang="es-PA" dirty="0" smtClean="0">
                <a:sym typeface="Symbol" panose="05050102010706020507" pitchFamily="18" charset="2"/>
              </a:rPr>
              <a:t>Utilizar una etapa de </a:t>
            </a:r>
            <a:r>
              <a:rPr lang="es-PA" dirty="0" err="1" smtClean="0">
                <a:sym typeface="Symbol" panose="05050102010706020507" pitchFamily="18" charset="2"/>
              </a:rPr>
              <a:t>prefiltrado</a:t>
            </a:r>
            <a:r>
              <a:rPr lang="es-PA" dirty="0" smtClean="0">
                <a:sym typeface="Symbol" panose="05050102010706020507" pitchFamily="18" charset="2"/>
              </a:rPr>
              <a:t> que solo deje pasar </a:t>
            </a:r>
            <a:r>
              <a:rPr lang="es-PA" dirty="0" err="1" smtClean="0">
                <a:sym typeface="Symbol" panose="05050102010706020507" pitchFamily="18" charset="2"/>
              </a:rPr>
              <a:t>ws</a:t>
            </a:r>
            <a:r>
              <a:rPr lang="es-PA" dirty="0" smtClean="0">
                <a:sym typeface="Symbol" panose="05050102010706020507" pitchFamily="18" charset="2"/>
              </a:rPr>
              <a:t> &gt; 2w1</a:t>
            </a:r>
            <a:endParaRPr lang="es-PA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t="18197" b="9018"/>
          <a:stretch/>
        </p:blipFill>
        <p:spPr>
          <a:xfrm>
            <a:off x="7866375" y="3271234"/>
            <a:ext cx="3045276" cy="39924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7020" y="4419826"/>
            <a:ext cx="4449312" cy="2354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240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Análisis de Plano z para sistemas de tiempo Discreto – Reconstrucción de Señal de Entrada a partir de señal muestreada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717" y="2069432"/>
            <a:ext cx="6969569" cy="4571999"/>
          </a:xfrm>
        </p:spPr>
        <p:txBody>
          <a:bodyPr>
            <a:normAutofit/>
          </a:bodyPr>
          <a:lstStyle/>
          <a:p>
            <a:r>
              <a:rPr lang="es-PA" dirty="0" smtClean="0"/>
              <a:t>Oscilación oculta</a:t>
            </a:r>
          </a:p>
          <a:p>
            <a:pPr lvl="1"/>
            <a:r>
              <a:rPr lang="es-PA" dirty="0" smtClean="0"/>
              <a:t>Si tenemos una señal x(t) = x1(t) + x2(t) = </a:t>
            </a:r>
            <a:r>
              <a:rPr lang="es-PA" dirty="0" err="1" smtClean="0"/>
              <a:t>sint</a:t>
            </a:r>
            <a:r>
              <a:rPr lang="es-PA" dirty="0" smtClean="0"/>
              <a:t> + sin3t</a:t>
            </a:r>
          </a:p>
          <a:p>
            <a:pPr lvl="1"/>
            <a:r>
              <a:rPr lang="es-PA" dirty="0" smtClean="0"/>
              <a:t>t = 0, 2</a:t>
            </a:r>
            <a:r>
              <a:rPr lang="es-PA" dirty="0" smtClean="0">
                <a:sym typeface="Symbol" panose="05050102010706020507" pitchFamily="18" charset="2"/>
              </a:rPr>
              <a:t>/3</a:t>
            </a:r>
            <a:r>
              <a:rPr lang="es-PA" dirty="0">
                <a:sym typeface="Symbol" panose="05050102010706020507" pitchFamily="18" charset="2"/>
              </a:rPr>
              <a:t>, </a:t>
            </a:r>
            <a:r>
              <a:rPr lang="es-PA" dirty="0" smtClean="0">
                <a:sym typeface="Symbol" panose="05050102010706020507" pitchFamily="18" charset="2"/>
              </a:rPr>
              <a:t>4/3, etc. (</a:t>
            </a:r>
            <a:r>
              <a:rPr lang="es-PA" dirty="0" err="1" smtClean="0">
                <a:sym typeface="Symbol" panose="05050102010706020507" pitchFamily="18" charset="2"/>
              </a:rPr>
              <a:t>ws</a:t>
            </a:r>
            <a:r>
              <a:rPr lang="es-PA" dirty="0" smtClean="0">
                <a:sym typeface="Symbol" panose="05050102010706020507" pitchFamily="18" charset="2"/>
              </a:rPr>
              <a:t> = 3rad/s)</a:t>
            </a:r>
          </a:p>
          <a:p>
            <a:pPr lvl="1"/>
            <a:r>
              <a:rPr lang="es-PA" dirty="0" err="1" smtClean="0">
                <a:sym typeface="Symbol" panose="05050102010706020507" pitchFamily="18" charset="2"/>
              </a:rPr>
              <a:t>ws</a:t>
            </a:r>
            <a:r>
              <a:rPr lang="es-PA" dirty="0" smtClean="0">
                <a:sym typeface="Symbol" panose="05050102010706020507" pitchFamily="18" charset="2"/>
              </a:rPr>
              <a:t> = 3 no aparecerá en la gráfica de salida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Aquellas oscilaciones antes de la señal de muestreo se llaman oscilaciones ocultas</a:t>
            </a:r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4546" y="2069432"/>
            <a:ext cx="4202028" cy="4670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865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Análisis de Plano z para sistemas de tiempo Discreto – Función de Transferencia de Pulso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717" y="2069432"/>
            <a:ext cx="11710736" cy="4571999"/>
          </a:xfrm>
        </p:spPr>
        <p:txBody>
          <a:bodyPr>
            <a:normAutofit/>
          </a:bodyPr>
          <a:lstStyle/>
          <a:p>
            <a:r>
              <a:rPr lang="es-PA" dirty="0" smtClean="0"/>
              <a:t>Transformada de Laplace es la relación de tiempo continuo</a:t>
            </a:r>
          </a:p>
          <a:p>
            <a:r>
              <a:rPr lang="es-PA" dirty="0" smtClean="0"/>
              <a:t>Transformada Z es la relación a tiempo discreto de la señal </a:t>
            </a:r>
            <a:r>
              <a:rPr lang="es-PA" dirty="0" err="1" smtClean="0"/>
              <a:t>muetreada</a:t>
            </a:r>
            <a:r>
              <a:rPr lang="es-PA" dirty="0" smtClean="0"/>
              <a:t> de entrada</a:t>
            </a:r>
          </a:p>
          <a:p>
            <a:r>
              <a:rPr lang="es-PA" dirty="0" smtClean="0"/>
              <a:t>Sumatoria de </a:t>
            </a:r>
            <a:r>
              <a:rPr lang="es-PA" dirty="0" err="1" smtClean="0"/>
              <a:t>Convolución</a:t>
            </a:r>
            <a:endParaRPr lang="es-PA" dirty="0" smtClean="0"/>
          </a:p>
          <a:p>
            <a:pPr lvl="1"/>
            <a:r>
              <a:rPr lang="es-PA" dirty="0" smtClean="0"/>
              <a:t>Considere el sistema de la figura derecha</a:t>
            </a:r>
          </a:p>
          <a:p>
            <a:pPr lvl="1"/>
            <a:r>
              <a:rPr lang="es-PA" dirty="0" smtClean="0"/>
              <a:t>Asuma </a:t>
            </a:r>
            <a:r>
              <a:rPr lang="es-PA" dirty="0" err="1" smtClean="0"/>
              <a:t>muestreadores</a:t>
            </a:r>
            <a:r>
              <a:rPr lang="es-PA" dirty="0" smtClean="0"/>
              <a:t> a la salida y entrada y G(s) de medio</a:t>
            </a:r>
          </a:p>
          <a:p>
            <a:pPr lvl="1"/>
            <a:r>
              <a:rPr lang="es-PA" dirty="0" smtClean="0"/>
              <a:t>La salida será</a:t>
            </a:r>
          </a:p>
          <a:p>
            <a:pPr lvl="1"/>
            <a:r>
              <a:rPr lang="es-PA" dirty="0" smtClean="0"/>
              <a:t>La salida está en función de la entrada y el </a:t>
            </a:r>
            <a:r>
              <a:rPr lang="es-PA" dirty="0" err="1" smtClean="0"/>
              <a:t>muestreador</a:t>
            </a:r>
            <a:r>
              <a:rPr lang="es-PA" dirty="0" smtClean="0"/>
              <a:t> de salida</a:t>
            </a:r>
          </a:p>
          <a:p>
            <a:pPr lvl="1"/>
            <a:r>
              <a:rPr lang="es-PA" dirty="0" smtClean="0"/>
              <a:t>En tiempo discreto sería  </a:t>
            </a:r>
          </a:p>
          <a:p>
            <a:pPr lvl="1"/>
            <a:r>
              <a:rPr lang="es-PA" dirty="0" smtClean="0"/>
              <a:t>X*(t) es la suma de los impulsos individuales </a:t>
            </a:r>
          </a:p>
          <a:p>
            <a:pPr lvl="1"/>
            <a:r>
              <a:rPr lang="es-PA" dirty="0" smtClean="0"/>
              <a:t>Como la respuesta no puede preceder la entrada </a:t>
            </a:r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0553" y="3054909"/>
            <a:ext cx="4152900" cy="105727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7480" y="4112184"/>
            <a:ext cx="2408233" cy="440944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02551" y="4481848"/>
            <a:ext cx="3455264" cy="50943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51596" y="4954342"/>
            <a:ext cx="3086100" cy="428625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76603" y="5112107"/>
            <a:ext cx="4906850" cy="871554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6997" y="6166442"/>
            <a:ext cx="4784702" cy="675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008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Análisis de Plano z para sistemas de tiempo Discreto </a:t>
            </a:r>
            <a:r>
              <a:rPr lang="es-PA" dirty="0"/>
              <a:t>– Función de Transferencia de Pulso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717" y="2069432"/>
            <a:ext cx="11710736" cy="4571999"/>
          </a:xfrm>
        </p:spPr>
        <p:txBody>
          <a:bodyPr>
            <a:normAutofit/>
          </a:bodyPr>
          <a:lstStyle/>
          <a:p>
            <a:r>
              <a:rPr lang="es-PA" dirty="0" smtClean="0"/>
              <a:t>Los valores de la salida g(</a:t>
            </a:r>
            <a:r>
              <a:rPr lang="es-PA" dirty="0" err="1" smtClean="0"/>
              <a:t>kT</a:t>
            </a:r>
            <a:r>
              <a:rPr lang="es-PA" dirty="0" smtClean="0"/>
              <a:t>) son la secuencia ponderada </a:t>
            </a:r>
          </a:p>
          <a:p>
            <a:r>
              <a:rPr lang="es-PA" dirty="0" smtClean="0"/>
              <a:t>Y como son para secuencias positivas tenemos</a:t>
            </a:r>
          </a:p>
          <a:p>
            <a:r>
              <a:rPr lang="es-PA" dirty="0" smtClean="0"/>
              <a:t>Note las discontinuidades</a:t>
            </a:r>
          </a:p>
          <a:p>
            <a:pPr lvl="1"/>
            <a:r>
              <a:rPr lang="es-PA" dirty="0" smtClean="0"/>
              <a:t>La salida y(t) es discontinua y diferente cada </a:t>
            </a:r>
            <a:r>
              <a:rPr lang="es-PA" dirty="0" err="1" smtClean="0"/>
              <a:t>kT</a:t>
            </a:r>
            <a:r>
              <a:rPr lang="es-PA" dirty="0" smtClean="0"/>
              <a:t>+</a:t>
            </a:r>
          </a:p>
          <a:p>
            <a:pPr lvl="1"/>
            <a:r>
              <a:rPr lang="es-PA" dirty="0" smtClean="0"/>
              <a:t>Esto se debe a los polos del numerador exceden a 1 al del den.</a:t>
            </a:r>
          </a:p>
          <a:p>
            <a:pPr lvl="1"/>
            <a:endParaRPr lang="es-PA" dirty="0"/>
          </a:p>
          <a:p>
            <a:pPr lvl="1"/>
            <a:r>
              <a:rPr lang="es-PA" dirty="0" smtClean="0"/>
              <a:t>Para el caso inferior si el grado del denominador es mayor x 2 o más</a:t>
            </a:r>
          </a:p>
          <a:p>
            <a:pPr lvl="1"/>
            <a:r>
              <a:rPr lang="es-PA" dirty="0" smtClean="0"/>
              <a:t>Esta es continua</a:t>
            </a:r>
          </a:p>
          <a:p>
            <a:r>
              <a:rPr lang="es-PA" dirty="0" smtClean="0"/>
              <a:t>Para analizar sistemas discretos tenemos que recordar que …</a:t>
            </a:r>
          </a:p>
          <a:p>
            <a:r>
              <a:rPr lang="es-PA" dirty="0" smtClean="0"/>
              <a:t>… tenemos que tener una función G(s) con al menos más de …</a:t>
            </a:r>
          </a:p>
          <a:p>
            <a:r>
              <a:rPr lang="es-PA" dirty="0" smtClean="0"/>
              <a:t>… dos polos que ceros. </a:t>
            </a:r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3862" y="2069432"/>
            <a:ext cx="2172681" cy="403312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6593" y="2472744"/>
            <a:ext cx="2095500" cy="88582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2835" y="2769271"/>
            <a:ext cx="2447415" cy="387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900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Análisis de Plano z para sistemas de tiempo Discreto </a:t>
            </a:r>
            <a:r>
              <a:rPr lang="es-PA" dirty="0"/>
              <a:t>– Función de Transferencia de Pulso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717" y="2069432"/>
            <a:ext cx="11710736" cy="4571999"/>
          </a:xfrm>
        </p:spPr>
        <p:txBody>
          <a:bodyPr>
            <a:normAutofit/>
          </a:bodyPr>
          <a:lstStyle/>
          <a:p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4228277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Introducción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2052918"/>
            <a:ext cx="9732353" cy="4195481"/>
          </a:xfrm>
        </p:spPr>
        <p:txBody>
          <a:bodyPr>
            <a:normAutofit/>
          </a:bodyPr>
          <a:lstStyle/>
          <a:p>
            <a:r>
              <a:rPr lang="es-PA" dirty="0" smtClean="0"/>
              <a:t>La figura inferior muestra un filtro FIR (</a:t>
            </a:r>
            <a:r>
              <a:rPr lang="es-PA" dirty="0" err="1" smtClean="0"/>
              <a:t>Finite</a:t>
            </a:r>
            <a:r>
              <a:rPr lang="es-PA" dirty="0" smtClean="0"/>
              <a:t> Impulse Response)</a:t>
            </a:r>
          </a:p>
          <a:p>
            <a:pPr lvl="1"/>
            <a:r>
              <a:rPr lang="es-PA" dirty="0" smtClean="0"/>
              <a:t>(a) diagrama de bloques básico</a:t>
            </a:r>
          </a:p>
          <a:p>
            <a:pPr lvl="1"/>
            <a:r>
              <a:rPr lang="es-PA" dirty="0" smtClean="0"/>
              <a:t>(b) ilustración de la función a intervalos T y p como la duración de muestreo.</a:t>
            </a:r>
            <a:endParaRPr lang="es-PA" dirty="0"/>
          </a:p>
          <a:p>
            <a:pPr lvl="1"/>
            <a:endParaRPr lang="es-PA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5199" y="3237400"/>
            <a:ext cx="5321301" cy="3479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770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Análisis de Plano z para sistemas de tiempo Discreto </a:t>
            </a:r>
            <a:r>
              <a:rPr lang="es-PA" dirty="0"/>
              <a:t>– Función de Transferencia de Pulso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717" y="2069432"/>
            <a:ext cx="11710736" cy="4571999"/>
          </a:xfrm>
        </p:spPr>
        <p:txBody>
          <a:bodyPr>
            <a:normAutofit/>
          </a:bodyPr>
          <a:lstStyle/>
          <a:p>
            <a:r>
              <a:rPr lang="es-PA" dirty="0" smtClean="0"/>
              <a:t>Para la función de transferencia de pulso</a:t>
            </a:r>
          </a:p>
          <a:p>
            <a:r>
              <a:rPr lang="es-PA" dirty="0" smtClean="0"/>
              <a:t>Su transformada Z es –&gt;  </a:t>
            </a:r>
          </a:p>
          <a:p>
            <a:r>
              <a:rPr lang="es-PA" dirty="0" smtClean="0"/>
              <a:t>Teniendo G(z) = Y(z)/X(z) podemos encontrar la </a:t>
            </a:r>
            <a:r>
              <a:rPr lang="es-PA" dirty="0" err="1" smtClean="0"/>
              <a:t>func</a:t>
            </a:r>
            <a:r>
              <a:rPr lang="es-PA" dirty="0" smtClean="0"/>
              <a:t>. de </a:t>
            </a:r>
            <a:r>
              <a:rPr lang="es-PA" dirty="0" err="1" smtClean="0"/>
              <a:t>transf</a:t>
            </a:r>
            <a:r>
              <a:rPr lang="es-PA" dirty="0" smtClean="0"/>
              <a:t>.</a:t>
            </a:r>
          </a:p>
          <a:p>
            <a:r>
              <a:rPr lang="es-PA" dirty="0" smtClean="0"/>
              <a:t>A esta G(z) se le llama función de transferencia de pulso</a:t>
            </a:r>
          </a:p>
          <a:p>
            <a:endParaRPr lang="es-PA" dirty="0"/>
          </a:p>
          <a:p>
            <a:endParaRPr lang="es-PA" dirty="0" smtClean="0"/>
          </a:p>
          <a:p>
            <a:r>
              <a:rPr lang="es-PA" dirty="0" smtClean="0"/>
              <a:t>G(z) es la transformada z de la </a:t>
            </a:r>
            <a:r>
              <a:rPr lang="es-PA" dirty="0" err="1" smtClean="0"/>
              <a:t>kronecker</a:t>
            </a:r>
            <a:r>
              <a:rPr lang="es-PA" dirty="0" smtClean="0"/>
              <a:t> delta </a:t>
            </a:r>
          </a:p>
          <a:p>
            <a:r>
              <a:rPr lang="es-PA" dirty="0" smtClean="0"/>
              <a:t>Como                                 </a:t>
            </a:r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8821" y="1961340"/>
            <a:ext cx="4656559" cy="439047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0859" y="2508479"/>
            <a:ext cx="2784521" cy="238830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7133" y="3821157"/>
            <a:ext cx="3515653" cy="78948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9124" y="4718729"/>
            <a:ext cx="2691795" cy="528006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39158" y="5077546"/>
            <a:ext cx="2067653" cy="441409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14641" y="5077546"/>
            <a:ext cx="1675896" cy="509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081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Análisis de Plano z para sistemas de tiempo Discreto </a:t>
            </a:r>
            <a:r>
              <a:rPr lang="es-PA" dirty="0"/>
              <a:t>– Función de Transferencia de Pulso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717" y="2069432"/>
            <a:ext cx="11710736" cy="4571999"/>
          </a:xfrm>
        </p:spPr>
        <p:txBody>
          <a:bodyPr>
            <a:normAutofit/>
          </a:bodyPr>
          <a:lstStyle/>
          <a:p>
            <a:r>
              <a:rPr lang="es-PA" dirty="0" smtClean="0"/>
              <a:t>Transformada de Laplace * de la señal que envuelve ambas (ordinaria y función de Laplace *)</a:t>
            </a:r>
          </a:p>
          <a:p>
            <a:r>
              <a:rPr lang="es-PA" dirty="0" smtClean="0"/>
              <a:t>* simboliza que son muestreadas, las otras no</a:t>
            </a:r>
          </a:p>
          <a:p>
            <a:r>
              <a:rPr lang="es-PA" dirty="0" smtClean="0"/>
              <a:t>Debemos conseguir o </a:t>
            </a:r>
            <a:r>
              <a:rPr lang="es-PA" dirty="0" err="1" smtClean="0"/>
              <a:t>discretizar</a:t>
            </a:r>
            <a:r>
              <a:rPr lang="es-PA" dirty="0" smtClean="0"/>
              <a:t> la función                             para analizarla</a:t>
            </a:r>
          </a:p>
          <a:p>
            <a:r>
              <a:rPr lang="es-PA" dirty="0" smtClean="0"/>
              <a:t>X*(s) = X*(s + </a:t>
            </a:r>
            <a:r>
              <a:rPr lang="es-PA" dirty="0" err="1" smtClean="0"/>
              <a:t>wj</a:t>
            </a:r>
            <a:r>
              <a:rPr lang="es-PA" dirty="0" smtClean="0"/>
              <a:t>, k) para k = 0,1, 2</a:t>
            </a:r>
          </a:p>
          <a:p>
            <a:r>
              <a:rPr lang="es-PA" dirty="0" smtClean="0"/>
              <a:t>Podemos entonces separar al muestrear las </a:t>
            </a:r>
            <a:r>
              <a:rPr lang="es-PA" dirty="0" err="1" smtClean="0"/>
              <a:t>tranformadas</a:t>
            </a:r>
            <a:endParaRPr lang="es-PA" dirty="0" smtClean="0"/>
          </a:p>
          <a:p>
            <a:r>
              <a:rPr lang="es-PA" dirty="0" smtClean="0"/>
              <a:t>Finalmente podemos representar esta función modelada </a:t>
            </a:r>
          </a:p>
          <a:p>
            <a:r>
              <a:rPr lang="es-PA" dirty="0" smtClean="0"/>
              <a:t>Si </a:t>
            </a:r>
            <a:r>
              <a:rPr lang="es-PA" dirty="0" err="1" smtClean="0"/>
              <a:t>amplicamos</a:t>
            </a:r>
            <a:r>
              <a:rPr lang="es-PA" dirty="0" smtClean="0"/>
              <a:t> la </a:t>
            </a:r>
            <a:r>
              <a:rPr lang="es-PA" dirty="0" err="1" smtClean="0"/>
              <a:t>transf</a:t>
            </a:r>
            <a:r>
              <a:rPr lang="es-PA" dirty="0" smtClean="0"/>
              <a:t>. Inv. A Y(s) tenemos</a:t>
            </a:r>
          </a:p>
          <a:p>
            <a:r>
              <a:rPr lang="es-PA" dirty="0" smtClean="0"/>
              <a:t>La transformada z de Y(z) queda entonces</a:t>
            </a:r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4882" y="3253660"/>
            <a:ext cx="1890910" cy="378182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5591" y="4134118"/>
            <a:ext cx="4136409" cy="39752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3950" y="4531643"/>
            <a:ext cx="3448050" cy="76200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8702" y="4881528"/>
            <a:ext cx="2415248" cy="1876531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2717" y="5872706"/>
            <a:ext cx="3318119" cy="827039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14995" y="5768277"/>
            <a:ext cx="2381250" cy="70485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14995" y="6451054"/>
            <a:ext cx="1381125" cy="32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29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Análisis de Plano z para sistemas de tiempo Discreto </a:t>
            </a:r>
            <a:r>
              <a:rPr lang="es-PA" dirty="0"/>
              <a:t>– Función de Transferencia de Pulso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717" y="2069432"/>
            <a:ext cx="11710736" cy="4571999"/>
          </a:xfrm>
        </p:spPr>
        <p:txBody>
          <a:bodyPr>
            <a:normAutofit/>
          </a:bodyPr>
          <a:lstStyle/>
          <a:p>
            <a:r>
              <a:rPr lang="es-PA" dirty="0" smtClean="0"/>
              <a:t>Proceso General de Obtener la función *</a:t>
            </a:r>
          </a:p>
          <a:p>
            <a:r>
              <a:rPr lang="es-PA" dirty="0" smtClean="0"/>
              <a:t>Lo siguiente es asumiendo que la entrada es muestreada</a:t>
            </a:r>
          </a:p>
          <a:p>
            <a:r>
              <a:rPr lang="es-PA" dirty="0" smtClean="0"/>
              <a:t>Teniendo el sistema mostrado en tiempo continuo</a:t>
            </a:r>
          </a:p>
          <a:p>
            <a:r>
              <a:rPr lang="es-PA" dirty="0" smtClean="0"/>
              <a:t>El sistema se puede observar como</a:t>
            </a:r>
          </a:p>
          <a:p>
            <a:r>
              <a:rPr lang="es-PA" dirty="0" smtClean="0"/>
              <a:t>Y de lo demostrado anteriormente tenemos</a:t>
            </a:r>
          </a:p>
          <a:p>
            <a:r>
              <a:rPr lang="es-PA" dirty="0" smtClean="0"/>
              <a:t>Que su transformada z es                          y la de Laplace es el de la primera fig.</a:t>
            </a:r>
          </a:p>
          <a:p>
            <a:r>
              <a:rPr lang="es-PA" dirty="0" smtClean="0"/>
              <a:t>Que nos lleva a tener</a:t>
            </a:r>
          </a:p>
          <a:p>
            <a:r>
              <a:rPr lang="es-PA" dirty="0" smtClean="0"/>
              <a:t>O en términos de la transformada Z</a:t>
            </a:r>
          </a:p>
          <a:p>
            <a:r>
              <a:rPr lang="es-PA" dirty="0" smtClean="0"/>
              <a:t>Note que la transformada z de G(s)X(s) no es lo mismo a G(z)X(z)  </a:t>
            </a:r>
            <a:endParaRPr lang="es-PA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9075" y="2214474"/>
            <a:ext cx="4352925" cy="123825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8085" y="1287401"/>
            <a:ext cx="3405901" cy="710889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5895" y="2961826"/>
            <a:ext cx="1714500" cy="485775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7479" y="3370328"/>
            <a:ext cx="1613812" cy="416061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28085" y="3786389"/>
            <a:ext cx="1711640" cy="42791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88279" y="4237142"/>
            <a:ext cx="1597008" cy="399252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11173" y="4271550"/>
            <a:ext cx="1285875" cy="381000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99273" y="4690653"/>
            <a:ext cx="2728812" cy="396494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38849" y="5158289"/>
            <a:ext cx="6241742" cy="268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108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Análisis de Plano z para sistemas de tiempo Discreto </a:t>
            </a:r>
            <a:r>
              <a:rPr lang="es-PA" dirty="0"/>
              <a:t>– Función de Transferencia de Pulso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717" y="2069432"/>
            <a:ext cx="11710736" cy="4571999"/>
          </a:xfrm>
        </p:spPr>
        <p:txBody>
          <a:bodyPr>
            <a:normAutofit/>
          </a:bodyPr>
          <a:lstStyle/>
          <a:p>
            <a:r>
              <a:rPr lang="es-PA" dirty="0" smtClean="0"/>
              <a:t>Ejemplo.  Obtener la función de transferencia G(z) a una señal pulso de entrada si</a:t>
            </a:r>
          </a:p>
          <a:p>
            <a:endParaRPr lang="es-PA" dirty="0"/>
          </a:p>
          <a:p>
            <a:endParaRPr lang="es-PA" dirty="0" smtClean="0"/>
          </a:p>
          <a:p>
            <a:r>
              <a:rPr lang="es-PA" dirty="0" smtClean="0"/>
              <a:t>Recuerde que G(z) = Z[G(s)] y en este caso es Z[1/s] trasladada a ‘a’</a:t>
            </a:r>
          </a:p>
          <a:p>
            <a:endParaRPr lang="es-PA" dirty="0"/>
          </a:p>
          <a:p>
            <a:endParaRPr lang="es-PA" dirty="0" smtClean="0"/>
          </a:p>
          <a:p>
            <a:r>
              <a:rPr lang="es-PA" dirty="0" smtClean="0"/>
              <a:t>El otro método </a:t>
            </a:r>
            <a:r>
              <a:rPr lang="es-PA" dirty="0" err="1" smtClean="0"/>
              <a:t>involcra</a:t>
            </a:r>
            <a:r>
              <a:rPr lang="es-PA" dirty="0" smtClean="0"/>
              <a:t> transformar en tiempo continuo L^-1 y luego calcular G(z) = Z[L^-1]</a:t>
            </a:r>
          </a:p>
          <a:p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4551" y="2501586"/>
            <a:ext cx="1310565" cy="627979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8042" y="3000776"/>
            <a:ext cx="2319006" cy="862886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78042" y="3872741"/>
            <a:ext cx="1889379" cy="660622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6479" y="5081050"/>
            <a:ext cx="2273625" cy="392471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05816" y="5081050"/>
            <a:ext cx="2869098" cy="392471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95936" y="5081050"/>
            <a:ext cx="4214686" cy="1126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238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Análisis de Plano z para sistemas de tiempo Discreto </a:t>
            </a:r>
            <a:r>
              <a:rPr lang="es-PA" dirty="0"/>
              <a:t>– Función de Transferencia de Pulso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717" y="2069432"/>
            <a:ext cx="11710736" cy="4571999"/>
          </a:xfrm>
        </p:spPr>
        <p:txBody>
          <a:bodyPr>
            <a:normAutofit/>
          </a:bodyPr>
          <a:lstStyle/>
          <a:p>
            <a:r>
              <a:rPr lang="es-PA" dirty="0" smtClean="0"/>
              <a:t>Obtenga la función de transferencia de pulso del sistema</a:t>
            </a:r>
          </a:p>
          <a:p>
            <a:r>
              <a:rPr lang="es-PA" dirty="0" smtClean="0"/>
              <a:t>Primer método 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r>
              <a:rPr lang="es-PA" dirty="0" smtClean="0"/>
              <a:t>Segundo método</a:t>
            </a:r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4095" y="1904764"/>
            <a:ext cx="2423519" cy="692434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7226" y="2495641"/>
            <a:ext cx="3788713" cy="1522567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0153" y="2751745"/>
            <a:ext cx="4886895" cy="1266463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85154" y="4533282"/>
            <a:ext cx="2851380" cy="602935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45668" y="4513739"/>
            <a:ext cx="5476136" cy="52008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85154" y="5222903"/>
            <a:ext cx="5015755" cy="922996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3955" y="4597757"/>
            <a:ext cx="3431969" cy="2214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341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Análisis de Plano z para sistemas de tiempo Discreto </a:t>
            </a:r>
            <a:r>
              <a:rPr lang="es-PA" dirty="0"/>
              <a:t>– Función de Transferencia de Pulso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717" y="2069432"/>
            <a:ext cx="11710736" cy="4571999"/>
          </a:xfrm>
        </p:spPr>
        <p:txBody>
          <a:bodyPr>
            <a:normAutofit/>
          </a:bodyPr>
          <a:lstStyle/>
          <a:p>
            <a:r>
              <a:rPr lang="es-PA" dirty="0" smtClean="0"/>
              <a:t>Función de transferencia de pulso a elementos en cascada</a:t>
            </a:r>
          </a:p>
          <a:p>
            <a:endParaRPr lang="es-PA" dirty="0"/>
          </a:p>
          <a:p>
            <a:endParaRPr lang="es-PA" dirty="0" smtClean="0"/>
          </a:p>
          <a:p>
            <a:r>
              <a:rPr lang="es-PA" dirty="0" smtClean="0"/>
              <a:t>De la izq. la función es G(z)H(z) y de la derecha GH(z).  Empecemos por el de la izq.</a:t>
            </a:r>
          </a:p>
          <a:p>
            <a:endParaRPr lang="es-PA" dirty="0"/>
          </a:p>
          <a:p>
            <a:endParaRPr lang="es-PA" dirty="0" smtClean="0"/>
          </a:p>
          <a:p>
            <a:r>
              <a:rPr lang="es-PA" dirty="0" smtClean="0"/>
              <a:t>La función e Laplace* será</a:t>
            </a:r>
          </a:p>
          <a:p>
            <a:r>
              <a:rPr lang="es-PA" dirty="0" smtClean="0"/>
              <a:t>Que equivale en términos de la transformada Z a  </a:t>
            </a:r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3053" y="2476566"/>
            <a:ext cx="5705475" cy="77152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3244" y="2476566"/>
            <a:ext cx="5114925" cy="72390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3053" y="3783930"/>
            <a:ext cx="1773155" cy="788069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48112" y="4425628"/>
            <a:ext cx="1773621" cy="68580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28085" y="4535185"/>
            <a:ext cx="2838450" cy="409575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72887" y="4535185"/>
            <a:ext cx="2397841" cy="373857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68528" y="5111428"/>
            <a:ext cx="2216255" cy="344139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72887" y="4983255"/>
            <a:ext cx="1495655" cy="472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245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Análisis de Plano z para sistemas de tiempo Discreto </a:t>
            </a:r>
            <a:r>
              <a:rPr lang="es-PA" dirty="0"/>
              <a:t>– Función de Transferencia de Pulso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717" y="2069432"/>
            <a:ext cx="11710736" cy="4571999"/>
          </a:xfrm>
        </p:spPr>
        <p:txBody>
          <a:bodyPr>
            <a:normAutofit fontScale="92500" lnSpcReduction="20000"/>
          </a:bodyPr>
          <a:lstStyle/>
          <a:p>
            <a:r>
              <a:rPr lang="es-PA" dirty="0" smtClean="0"/>
              <a:t>Ahora considerando el sistema que vimos sin </a:t>
            </a:r>
            <a:r>
              <a:rPr lang="es-PA" dirty="0" err="1" smtClean="0"/>
              <a:t>muestreador</a:t>
            </a:r>
            <a:r>
              <a:rPr lang="es-PA" dirty="0" smtClean="0"/>
              <a:t> intermedio</a:t>
            </a:r>
          </a:p>
          <a:p>
            <a:r>
              <a:rPr lang="es-PA" dirty="0" smtClean="0"/>
              <a:t>Siendo como se ve                             y tomando la transformada de Laplace *</a:t>
            </a:r>
          </a:p>
          <a:p>
            <a:r>
              <a:rPr lang="es-PA" dirty="0" smtClean="0"/>
              <a:t>Obtenemos entonces                                en donde</a:t>
            </a:r>
          </a:p>
          <a:p>
            <a:r>
              <a:rPr lang="es-PA" dirty="0" err="1" smtClean="0"/>
              <a:t>Ejm</a:t>
            </a:r>
            <a:r>
              <a:rPr lang="es-PA" dirty="0" smtClean="0"/>
              <a:t>.  Calcule la </a:t>
            </a:r>
            <a:r>
              <a:rPr lang="es-PA" dirty="0" err="1" smtClean="0"/>
              <a:t>func</a:t>
            </a:r>
            <a:r>
              <a:rPr lang="es-PA" dirty="0" smtClean="0"/>
              <a:t>. De transferencia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r>
              <a:rPr lang="es-PA" dirty="0" smtClean="0"/>
              <a:t>Del primer caso tenemos</a:t>
            </a:r>
          </a:p>
          <a:p>
            <a:endParaRPr lang="es-PA" dirty="0"/>
          </a:p>
          <a:p>
            <a:r>
              <a:rPr lang="es-PA" dirty="0" smtClean="0"/>
              <a:t>Para el segundo caso</a:t>
            </a:r>
          </a:p>
          <a:p>
            <a:endParaRPr lang="es-PA" dirty="0"/>
          </a:p>
          <a:p>
            <a:pPr marL="0" indent="0">
              <a:buNone/>
            </a:pPr>
            <a:r>
              <a:rPr lang="es-PA" dirty="0" smtClean="0"/>
              <a:t> </a:t>
            </a:r>
            <a:endParaRPr lang="es-PA" dirty="0"/>
          </a:p>
          <a:p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2123" y="1345532"/>
            <a:ext cx="5114925" cy="72390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5028" y="2124291"/>
            <a:ext cx="2789235" cy="412847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2031" y="2488843"/>
            <a:ext cx="1790160" cy="44754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82246" y="2577148"/>
            <a:ext cx="1993175" cy="359235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96010" y="2936383"/>
            <a:ext cx="1934702" cy="419411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79693" y="2863929"/>
            <a:ext cx="2177185" cy="554763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8"/>
          <a:srcRect t="10571"/>
          <a:stretch/>
        </p:blipFill>
        <p:spPr>
          <a:xfrm>
            <a:off x="272717" y="3432712"/>
            <a:ext cx="5433111" cy="1044798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28085" y="3455544"/>
            <a:ext cx="4198876" cy="105499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33392" y="4541645"/>
            <a:ext cx="5897461" cy="526318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381020" y="5311301"/>
            <a:ext cx="2888732" cy="1361237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56160" y="5311301"/>
            <a:ext cx="4934065" cy="579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590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Análisis de Plano z para sistemas de tiempo Discreto </a:t>
            </a:r>
            <a:r>
              <a:rPr lang="es-PA" dirty="0"/>
              <a:t>– Función de Transferencia de Pulso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717" y="2069432"/>
            <a:ext cx="11710736" cy="4571999"/>
          </a:xfrm>
        </p:spPr>
        <p:txBody>
          <a:bodyPr>
            <a:normAutofit/>
          </a:bodyPr>
          <a:lstStyle/>
          <a:p>
            <a:r>
              <a:rPr lang="es-PA" dirty="0" smtClean="0"/>
              <a:t>A sistemas de lazo cerrado</a:t>
            </a:r>
          </a:p>
          <a:p>
            <a:r>
              <a:rPr lang="es-PA" dirty="0" smtClean="0"/>
              <a:t>Hace diferencia si hay existencia o no de un </a:t>
            </a:r>
            <a:r>
              <a:rPr lang="es-PA" dirty="0" err="1" smtClean="0"/>
              <a:t>muestreador</a:t>
            </a:r>
            <a:r>
              <a:rPr lang="es-PA" dirty="0" smtClean="0"/>
              <a:t> en la salida</a:t>
            </a:r>
          </a:p>
          <a:p>
            <a:r>
              <a:rPr lang="es-PA" dirty="0" smtClean="0"/>
              <a:t>Considerar el sistema de lazo cerrado</a:t>
            </a:r>
          </a:p>
          <a:p>
            <a:r>
              <a:rPr lang="es-PA" dirty="0" smtClean="0"/>
              <a:t>Tenemos </a:t>
            </a:r>
          </a:p>
          <a:p>
            <a:r>
              <a:rPr lang="es-PA" dirty="0" smtClean="0"/>
              <a:t>Y muestreado</a:t>
            </a:r>
          </a:p>
          <a:p>
            <a:r>
              <a:rPr lang="es-PA" dirty="0" smtClean="0"/>
              <a:t>Equivale a</a:t>
            </a:r>
          </a:p>
          <a:p>
            <a:r>
              <a:rPr lang="es-PA" dirty="0" smtClean="0"/>
              <a:t>La salida entonces equivale a                            quedando entonces    										    </a:t>
            </a:r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9715" y="2907631"/>
            <a:ext cx="4086225" cy="144780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2158" y="2907631"/>
            <a:ext cx="2120519" cy="646938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5054" y="3368038"/>
            <a:ext cx="2334296" cy="373061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92936" y="3823486"/>
            <a:ext cx="2334296" cy="351743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80812" y="4212753"/>
            <a:ext cx="1727813" cy="55243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27059" y="4636010"/>
            <a:ext cx="1696004" cy="44692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79471" y="4507606"/>
            <a:ext cx="2104182" cy="580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727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Análisis de Plano z para sistemas de tiempo Discreto </a:t>
            </a:r>
            <a:r>
              <a:rPr lang="es-PA" dirty="0"/>
              <a:t>– Función de Transferencia de Pulso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717" y="2069432"/>
            <a:ext cx="11710736" cy="4571999"/>
          </a:xfrm>
        </p:spPr>
        <p:txBody>
          <a:bodyPr>
            <a:normAutofit/>
          </a:bodyPr>
          <a:lstStyle/>
          <a:p>
            <a:r>
              <a:rPr lang="es-PA" dirty="0" smtClean="0"/>
              <a:t>Configuraciones de Lazo Cerrado</a:t>
            </a:r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9036" y="1300766"/>
            <a:ext cx="4159663" cy="5454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07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Análisis de Plano z para sistemas de tiempo Discreto </a:t>
            </a:r>
            <a:r>
              <a:rPr lang="es-PA" dirty="0"/>
              <a:t>– Función de Transferencia de Pulso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717" y="2069432"/>
            <a:ext cx="11710736" cy="4571999"/>
          </a:xfrm>
        </p:spPr>
        <p:txBody>
          <a:bodyPr>
            <a:normAutofit/>
          </a:bodyPr>
          <a:lstStyle/>
          <a:p>
            <a:r>
              <a:rPr lang="es-PA" dirty="0" smtClean="0"/>
              <a:t>Función de </a:t>
            </a:r>
            <a:r>
              <a:rPr lang="es-PA" dirty="0" err="1" smtClean="0"/>
              <a:t>Transferncia</a:t>
            </a:r>
            <a:r>
              <a:rPr lang="es-PA" dirty="0" smtClean="0"/>
              <a:t> de Pulso de un Controlador Digital</a:t>
            </a:r>
          </a:p>
          <a:p>
            <a:pPr lvl="1"/>
            <a:r>
              <a:rPr lang="es-PA" dirty="0" smtClean="0"/>
              <a:t>Entrada e(k) y salida m(k) para el controlador que sigue la ecuación superior</a:t>
            </a:r>
          </a:p>
          <a:p>
            <a:pPr lvl="1"/>
            <a:r>
              <a:rPr lang="es-PA" dirty="0" smtClean="0"/>
              <a:t>La transformada Z se resume a										 </a:t>
            </a:r>
          </a:p>
          <a:p>
            <a:pPr lvl="1"/>
            <a:endParaRPr lang="es-PA" dirty="0"/>
          </a:p>
          <a:p>
            <a:pPr lvl="1"/>
            <a:endParaRPr lang="es-PA" dirty="0" smtClean="0"/>
          </a:p>
          <a:p>
            <a:pPr lvl="1"/>
            <a:r>
              <a:rPr lang="es-PA" dirty="0" smtClean="0"/>
              <a:t>La función de transferencia de pulso Gd(z) del controlador digital está dada por</a:t>
            </a:r>
          </a:p>
          <a:p>
            <a:pPr lvl="1"/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2333" y="1259807"/>
            <a:ext cx="4676775" cy="80962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9300" y="2804709"/>
            <a:ext cx="4410075" cy="73342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9300" y="3629994"/>
            <a:ext cx="4886325" cy="37147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4853" y="4577731"/>
            <a:ext cx="4279129" cy="689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162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Introducción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1587500"/>
            <a:ext cx="11163300" cy="4660899"/>
          </a:xfrm>
        </p:spPr>
        <p:txBody>
          <a:bodyPr>
            <a:normAutofit/>
          </a:bodyPr>
          <a:lstStyle/>
          <a:p>
            <a:r>
              <a:rPr lang="es-PA" dirty="0" smtClean="0"/>
              <a:t>Inicialmente los sistemas analógicos no tenían un dispositivo digital.</a:t>
            </a:r>
          </a:p>
          <a:p>
            <a:pPr lvl="1"/>
            <a:r>
              <a:rPr lang="es-PA" dirty="0" smtClean="0"/>
              <a:t>No se podía muestrear</a:t>
            </a:r>
          </a:p>
          <a:p>
            <a:pPr lvl="1"/>
            <a:r>
              <a:rPr lang="es-PA" dirty="0" smtClean="0"/>
              <a:t>Luego pudimos tener sistemas que se mostraban codificados en digital (muestreados)</a:t>
            </a:r>
          </a:p>
          <a:p>
            <a:pPr lvl="1"/>
            <a:r>
              <a:rPr lang="es-PA" dirty="0" smtClean="0"/>
              <a:t>Los sistemas más prácticos contienen tanto </a:t>
            </a:r>
            <a:r>
              <a:rPr lang="es-PA" dirty="0" err="1" smtClean="0"/>
              <a:t>componenetes</a:t>
            </a:r>
            <a:r>
              <a:rPr lang="es-PA" dirty="0" smtClean="0"/>
              <a:t> analógicos como digitales.</a:t>
            </a:r>
            <a:endParaRPr lang="es-PA" dirty="0"/>
          </a:p>
          <a:p>
            <a:pPr lvl="1"/>
            <a:endParaRPr lang="es-PA" dirty="0" smtClean="0"/>
          </a:p>
          <a:p>
            <a:r>
              <a:rPr lang="es-PA" dirty="0" smtClean="0"/>
              <a:t>Ventajas de tener un controlador digital:</a:t>
            </a:r>
          </a:p>
          <a:p>
            <a:pPr lvl="1"/>
            <a:r>
              <a:rPr lang="es-PA" dirty="0" smtClean="0"/>
              <a:t>Probabilidad de precisión o el “</a:t>
            </a:r>
            <a:r>
              <a:rPr lang="es-PA" dirty="0" err="1" smtClean="0"/>
              <a:t>drift</a:t>
            </a:r>
            <a:r>
              <a:rPr lang="es-PA" dirty="0" smtClean="0"/>
              <a:t>” pueden ser eliminados</a:t>
            </a:r>
          </a:p>
          <a:p>
            <a:pPr lvl="1"/>
            <a:r>
              <a:rPr lang="es-PA" dirty="0" smtClean="0"/>
              <a:t>Fácil de implementar algoritmos sofisticados</a:t>
            </a:r>
          </a:p>
          <a:p>
            <a:pPr lvl="1"/>
            <a:r>
              <a:rPr lang="es-PA" dirty="0" smtClean="0"/>
              <a:t>Fácil inclusión de sistemas y funciones no lineales</a:t>
            </a:r>
          </a:p>
          <a:p>
            <a:pPr lvl="1"/>
            <a:r>
              <a:rPr lang="es-PA" dirty="0" smtClean="0"/>
              <a:t>Reconfiguración del controlador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1489527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Análisis de Plano z para sistemas de tiempo Discreto </a:t>
            </a:r>
            <a:r>
              <a:rPr lang="es-PA" dirty="0"/>
              <a:t>– Función de Transferencia de Pulso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717" y="2069432"/>
            <a:ext cx="11710736" cy="4571999"/>
          </a:xfrm>
        </p:spPr>
        <p:txBody>
          <a:bodyPr>
            <a:normAutofit/>
          </a:bodyPr>
          <a:lstStyle/>
          <a:p>
            <a:r>
              <a:rPr lang="es-PA" dirty="0" smtClean="0"/>
              <a:t>Función de transferencia de pulso del sistema digital en lazo cerrado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r>
              <a:rPr lang="es-PA" dirty="0" smtClean="0"/>
              <a:t>La función de transferencia de G*d(s) está en relación a la función Gd(z)</a:t>
            </a:r>
          </a:p>
          <a:p>
            <a:r>
              <a:rPr lang="es-PA" dirty="0" smtClean="0"/>
              <a:t>e(</a:t>
            </a:r>
            <a:r>
              <a:rPr lang="es-PA" dirty="0" err="1" smtClean="0"/>
              <a:t>Kt</a:t>
            </a:r>
            <a:r>
              <a:rPr lang="es-PA" dirty="0" smtClean="0"/>
              <a:t>) es la entrada al controlador y m(</a:t>
            </a:r>
            <a:r>
              <a:rPr lang="es-PA" dirty="0" err="1" smtClean="0"/>
              <a:t>kT</a:t>
            </a:r>
            <a:r>
              <a:rPr lang="es-PA" dirty="0" smtClean="0"/>
              <a:t>) la entrada hacia la planta</a:t>
            </a:r>
          </a:p>
          <a:p>
            <a:r>
              <a:rPr lang="es-PA" dirty="0" err="1" smtClean="0"/>
              <a:t>Basandonos</a:t>
            </a:r>
            <a:r>
              <a:rPr lang="es-PA" dirty="0" smtClean="0"/>
              <a:t> en la figura derecha</a:t>
            </a:r>
          </a:p>
          <a:p>
            <a:r>
              <a:rPr lang="es-PA" dirty="0" smtClean="0"/>
              <a:t>La salida C(s) es entonces                                 que muestreada queda</a:t>
            </a:r>
          </a:p>
          <a:p>
            <a:r>
              <a:rPr lang="es-PA" dirty="0" smtClean="0"/>
              <a:t>En términos de Z es                              donde                         teniendo</a:t>
            </a:r>
          </a:p>
          <a:p>
            <a:r>
              <a:rPr lang="es-PA" dirty="0" smtClean="0"/>
              <a:t>Y por lo tanto      </a:t>
            </a:r>
          </a:p>
          <a:p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579" y="2448774"/>
            <a:ext cx="5324004" cy="1364001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9562" y="2448774"/>
            <a:ext cx="5538394" cy="1377664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8471" y="4615346"/>
            <a:ext cx="1841744" cy="536204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41282" y="5151550"/>
            <a:ext cx="2058605" cy="359059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00260" y="5169877"/>
            <a:ext cx="1998905" cy="322404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96453" y="5562882"/>
            <a:ext cx="1889658" cy="412289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09734" y="5595868"/>
            <a:ext cx="1613049" cy="353545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04869" y="5562882"/>
            <a:ext cx="2752569" cy="386531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29675" y="6008944"/>
            <a:ext cx="2028296" cy="598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685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Análisis de Plano z para sistemas de tiempo Discreto </a:t>
            </a:r>
            <a:r>
              <a:rPr lang="es-PA" dirty="0"/>
              <a:t>– Función de Transferencia de Pulso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717" y="2069432"/>
            <a:ext cx="11710736" cy="4571999"/>
          </a:xfrm>
        </p:spPr>
        <p:txBody>
          <a:bodyPr>
            <a:normAutofit/>
          </a:bodyPr>
          <a:lstStyle/>
          <a:p>
            <a:r>
              <a:rPr lang="es-PA" dirty="0" smtClean="0"/>
              <a:t>Función de transferencia de pulso a un controlador digital PID</a:t>
            </a:r>
          </a:p>
          <a:p>
            <a:pPr lvl="1"/>
            <a:r>
              <a:rPr lang="es-PA" dirty="0" smtClean="0"/>
              <a:t>El PID analógico ahora será reemplazado por un módulo PID digital</a:t>
            </a:r>
          </a:p>
          <a:p>
            <a:pPr lvl="1"/>
            <a:r>
              <a:rPr lang="es-PA" dirty="0" smtClean="0"/>
              <a:t>Ti = tiempo integral o tiempo de </a:t>
            </a:r>
            <a:r>
              <a:rPr lang="es-PA" dirty="0" err="1" smtClean="0"/>
              <a:t>reset</a:t>
            </a:r>
            <a:r>
              <a:rPr lang="es-PA" dirty="0" smtClean="0"/>
              <a:t>, </a:t>
            </a:r>
            <a:r>
              <a:rPr lang="es-PA" dirty="0" err="1" smtClean="0"/>
              <a:t>Td</a:t>
            </a:r>
            <a:r>
              <a:rPr lang="es-PA" dirty="0" smtClean="0"/>
              <a:t> = tiempo derivativo o tasa de tiempo</a:t>
            </a:r>
          </a:p>
          <a:p>
            <a:pPr lvl="1"/>
            <a:r>
              <a:rPr lang="es-PA" dirty="0" smtClean="0"/>
              <a:t>Para conseguir la ecuación del PID digital se </a:t>
            </a:r>
            <a:r>
              <a:rPr lang="es-PA" dirty="0" err="1" smtClean="0"/>
              <a:t>discretiza</a:t>
            </a:r>
            <a:endParaRPr lang="es-PA" dirty="0" smtClean="0"/>
          </a:p>
          <a:p>
            <a:pPr lvl="1"/>
            <a:endParaRPr lang="es-PA" dirty="0"/>
          </a:p>
          <a:p>
            <a:pPr lvl="1"/>
            <a:endParaRPr lang="es-PA" dirty="0" smtClean="0"/>
          </a:p>
          <a:p>
            <a:pPr lvl="1"/>
            <a:endParaRPr lang="es-PA" dirty="0"/>
          </a:p>
          <a:p>
            <a:pPr lvl="1"/>
            <a:endParaRPr lang="es-PA" dirty="0" smtClean="0"/>
          </a:p>
          <a:p>
            <a:pPr lvl="1"/>
            <a:endParaRPr lang="es-PA" dirty="0"/>
          </a:p>
          <a:p>
            <a:pPr lvl="1"/>
            <a:endParaRPr lang="es-PA" dirty="0" smtClean="0"/>
          </a:p>
          <a:p>
            <a:pPr lvl="1"/>
            <a:r>
              <a:rPr lang="es-PA" dirty="0" smtClean="0"/>
              <a:t>El error entonces </a:t>
            </a:r>
            <a:r>
              <a:rPr lang="es-PA" dirty="0" err="1" smtClean="0"/>
              <a:t>discretizado</a:t>
            </a:r>
            <a:r>
              <a:rPr lang="es-PA" dirty="0" smtClean="0"/>
              <a:t> queda </a:t>
            </a:r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4068" y="2472744"/>
            <a:ext cx="3339385" cy="47705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745" y="3760228"/>
            <a:ext cx="6807952" cy="110798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9745" y="4969434"/>
            <a:ext cx="6100917" cy="1199546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45603" y="6270200"/>
            <a:ext cx="3041403" cy="472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84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Análisis de Plano z para sistemas de tiempo Discreto </a:t>
            </a:r>
            <a:r>
              <a:rPr lang="es-PA" dirty="0"/>
              <a:t>– Función de Transferencia de Pulso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717" y="2069432"/>
            <a:ext cx="11710736" cy="4571999"/>
          </a:xfrm>
        </p:spPr>
        <p:txBody>
          <a:bodyPr>
            <a:normAutofit/>
          </a:bodyPr>
          <a:lstStyle/>
          <a:p>
            <a:r>
              <a:rPr lang="es-PA" dirty="0" smtClean="0"/>
              <a:t>Función de transferencia de pulso a un controlador digital PID</a:t>
            </a:r>
          </a:p>
          <a:p>
            <a:pPr lvl="1"/>
            <a:r>
              <a:rPr lang="es-PA" dirty="0" smtClean="0"/>
              <a:t>La función de error se observa en la figura como progresa</a:t>
            </a:r>
          </a:p>
          <a:p>
            <a:pPr lvl="1"/>
            <a:r>
              <a:rPr lang="es-PA" dirty="0" smtClean="0"/>
              <a:t>Tomando entonces la transformada Z tenemos</a:t>
            </a:r>
          </a:p>
          <a:p>
            <a:pPr lvl="1"/>
            <a:endParaRPr lang="es-PA" dirty="0"/>
          </a:p>
          <a:p>
            <a:pPr lvl="1"/>
            <a:r>
              <a:rPr lang="es-PA" dirty="0" smtClean="0"/>
              <a:t>Tomando las ecuaciones anteriores la transformada Z esta dada por </a:t>
            </a:r>
          </a:p>
          <a:p>
            <a:pPr lvl="1"/>
            <a:r>
              <a:rPr lang="es-PA" dirty="0" smtClean="0"/>
              <a:t>Que finalmente puede ser escrita como</a:t>
            </a:r>
          </a:p>
          <a:p>
            <a:pPr lvl="1"/>
            <a:endParaRPr lang="es-PA" dirty="0"/>
          </a:p>
          <a:p>
            <a:pPr lvl="1"/>
            <a:endParaRPr lang="es-PA" dirty="0" smtClean="0"/>
          </a:p>
          <a:p>
            <a:pPr lvl="1"/>
            <a:r>
              <a:rPr lang="es-PA" dirty="0" smtClean="0"/>
              <a:t>Los términos </a:t>
            </a:r>
            <a:r>
              <a:rPr lang="es-PA" dirty="0" err="1" smtClean="0"/>
              <a:t>Kp</a:t>
            </a:r>
            <a:r>
              <a:rPr lang="es-PA" dirty="0" smtClean="0"/>
              <a:t>, Ki y </a:t>
            </a:r>
            <a:r>
              <a:rPr lang="es-PA" dirty="0" err="1" smtClean="0"/>
              <a:t>Kd</a:t>
            </a:r>
            <a:r>
              <a:rPr lang="es-PA" dirty="0" smtClean="0"/>
              <a:t> respectivamente son</a:t>
            </a:r>
          </a:p>
          <a:p>
            <a:pPr lvl="1"/>
            <a:endParaRPr lang="es-PA" dirty="0"/>
          </a:p>
          <a:p>
            <a:r>
              <a:rPr lang="es-PA" dirty="0" smtClean="0"/>
              <a:t>La función a pulso es </a:t>
            </a:r>
            <a:endParaRPr lang="es-PA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180" y="3193961"/>
            <a:ext cx="3041403" cy="472451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7876" y="1480251"/>
            <a:ext cx="3305577" cy="200516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0871" y="3188665"/>
            <a:ext cx="3401975" cy="593491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59039" y="3701595"/>
            <a:ext cx="3143250" cy="428625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97090" y="4114238"/>
            <a:ext cx="3640093" cy="88758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66144" y="5068875"/>
            <a:ext cx="3164520" cy="1239605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80100" y="6040192"/>
            <a:ext cx="3549274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701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Análisis de Plano z para sistemas de tiempo Discreto </a:t>
            </a:r>
            <a:r>
              <a:rPr lang="es-PA" dirty="0"/>
              <a:t>– Función de Transferencia de Pulso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717" y="2069432"/>
            <a:ext cx="11710736" cy="4571999"/>
          </a:xfrm>
        </p:spPr>
        <p:txBody>
          <a:bodyPr>
            <a:normAutofit/>
          </a:bodyPr>
          <a:lstStyle/>
          <a:p>
            <a:r>
              <a:rPr lang="es-PA" dirty="0" smtClean="0"/>
              <a:t>Función de transferencia de pulso a un controlador digital PID</a:t>
            </a:r>
          </a:p>
          <a:p>
            <a:pPr lvl="1"/>
            <a:r>
              <a:rPr lang="es-PA" dirty="0" smtClean="0"/>
              <a:t>Generalmente está referido a su forma de velocidad</a:t>
            </a:r>
          </a:p>
          <a:p>
            <a:pPr lvl="1"/>
            <a:r>
              <a:rPr lang="es-PA" dirty="0" smtClean="0"/>
              <a:t>La forma en bloques del PID digital se muestra debajo</a:t>
            </a:r>
          </a:p>
          <a:p>
            <a:r>
              <a:rPr lang="es-PA" dirty="0" smtClean="0"/>
              <a:t>Ventajas de esta forma (forma de velocidad)</a:t>
            </a:r>
          </a:p>
          <a:p>
            <a:pPr lvl="1"/>
            <a:r>
              <a:rPr lang="es-PA" dirty="0" smtClean="0"/>
              <a:t>No necesita ser inicializado</a:t>
            </a:r>
          </a:p>
          <a:p>
            <a:pPr lvl="1"/>
            <a:r>
              <a:rPr lang="es-PA" dirty="0" smtClean="0"/>
              <a:t>Los cambios se normalizan</a:t>
            </a:r>
          </a:p>
          <a:p>
            <a:pPr lvl="1"/>
            <a:r>
              <a:rPr lang="es-PA" dirty="0" smtClean="0"/>
              <a:t>Elimina el proceso de correcciones</a:t>
            </a:r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0978" y="2489244"/>
            <a:ext cx="4412357" cy="60168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8822" y="3677587"/>
            <a:ext cx="6568225" cy="2963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855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Análisis de Plano z para sistemas de tiempo Discreto </a:t>
            </a:r>
            <a:r>
              <a:rPr lang="es-PA" dirty="0"/>
              <a:t>– Función de Transferencia de Pulso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717" y="2069432"/>
            <a:ext cx="11710736" cy="4571999"/>
          </a:xfrm>
        </p:spPr>
        <p:txBody>
          <a:bodyPr>
            <a:normAutofit/>
          </a:bodyPr>
          <a:lstStyle/>
          <a:p>
            <a:r>
              <a:rPr lang="es-PA" dirty="0" smtClean="0"/>
              <a:t>Ejemplo.  </a:t>
            </a:r>
            <a:r>
              <a:rPr lang="es-PA" dirty="0" err="1" smtClean="0"/>
              <a:t>Comsiderar</a:t>
            </a:r>
            <a:r>
              <a:rPr lang="es-PA" dirty="0" smtClean="0"/>
              <a:t> el PID siguiente y la función de la planta a T = 1s. A un ZOH la función de transferencia de la planta es</a:t>
            </a:r>
          </a:p>
          <a:p>
            <a:endParaRPr lang="es-PA" dirty="0"/>
          </a:p>
          <a:p>
            <a:r>
              <a:rPr lang="es-PA" dirty="0" smtClean="0"/>
              <a:t>Cual es la función de transferencia</a:t>
            </a:r>
          </a:p>
          <a:p>
            <a:r>
              <a:rPr lang="es-PA" dirty="0" smtClean="0"/>
              <a:t>Como es un ZOH  </a:t>
            </a:r>
          </a:p>
          <a:p>
            <a:endParaRPr lang="es-PA" dirty="0"/>
          </a:p>
          <a:p>
            <a:r>
              <a:rPr lang="es-PA" dirty="0" smtClean="0"/>
              <a:t>Lo siguiente es probar valores de </a:t>
            </a:r>
            <a:r>
              <a:rPr lang="es-PA" dirty="0" err="1" smtClean="0"/>
              <a:t>Kp</a:t>
            </a:r>
            <a:r>
              <a:rPr lang="es-PA" dirty="0" smtClean="0"/>
              <a:t>, Ki, </a:t>
            </a:r>
            <a:r>
              <a:rPr lang="es-PA" dirty="0" err="1" smtClean="0"/>
              <a:t>Kd</a:t>
            </a:r>
            <a:endParaRPr lang="es-PA" dirty="0" smtClean="0"/>
          </a:p>
          <a:p>
            <a:r>
              <a:rPr lang="es-PA" dirty="0" smtClean="0"/>
              <a:t>Y tener la función de transferencia</a:t>
            </a:r>
          </a:p>
          <a:p>
            <a:endParaRPr lang="es-PA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3048" y="2392782"/>
            <a:ext cx="5334000" cy="1362075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2610" y="2392782"/>
            <a:ext cx="1419446" cy="574817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2872" y="3578675"/>
            <a:ext cx="3419475" cy="523875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3176" y="3783035"/>
            <a:ext cx="5324475" cy="1352550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07054" y="4892425"/>
            <a:ext cx="2037690" cy="506938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5741" y="5503863"/>
            <a:ext cx="5026463" cy="113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154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Análisis de Plano z para sistemas de tiempo Discreto </a:t>
            </a:r>
            <a:r>
              <a:rPr lang="es-PA" dirty="0"/>
              <a:t>– Función de Transferencia de Pulso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717" y="2069432"/>
            <a:ext cx="11710736" cy="4571999"/>
          </a:xfrm>
        </p:spPr>
        <p:txBody>
          <a:bodyPr>
            <a:normAutofit/>
          </a:bodyPr>
          <a:lstStyle/>
          <a:p>
            <a:r>
              <a:rPr lang="es-PA" dirty="0" smtClean="0"/>
              <a:t>Ahora en MATLAB</a:t>
            </a:r>
          </a:p>
          <a:p>
            <a:r>
              <a:rPr lang="es-PA" dirty="0" smtClean="0"/>
              <a:t>Para 40 estampas de tiempo debemos expresar la función </a:t>
            </a:r>
            <a:r>
              <a:rPr lang="es-PA" dirty="0" err="1" smtClean="0"/>
              <a:t>escalon</a:t>
            </a:r>
            <a:r>
              <a:rPr lang="es-PA" dirty="0" smtClean="0"/>
              <a:t> a r = </a:t>
            </a:r>
            <a:r>
              <a:rPr lang="es-PA" dirty="0" err="1" smtClean="0"/>
              <a:t>ones</a:t>
            </a:r>
            <a:r>
              <a:rPr lang="es-PA" dirty="0" smtClean="0"/>
              <a:t>(1, 41)</a:t>
            </a:r>
          </a:p>
          <a:p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7459" y="3046464"/>
            <a:ext cx="4584879" cy="3671450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515155" y="3046464"/>
            <a:ext cx="499700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num = [0 0.5151 -0.1452 -0.2963 0.0528];</a:t>
            </a:r>
          </a:p>
          <a:p>
            <a:r>
              <a:rPr lang="da-DK" dirty="0"/>
              <a:t>den = [1 -1.8528 1.5906 -0.6642 0.0528];</a:t>
            </a:r>
          </a:p>
          <a:p>
            <a:r>
              <a:rPr lang="es-PA" dirty="0"/>
              <a:t>r = </a:t>
            </a:r>
            <a:r>
              <a:rPr lang="es-PA" dirty="0" err="1"/>
              <a:t>ones</a:t>
            </a:r>
            <a:r>
              <a:rPr lang="es-PA" dirty="0"/>
              <a:t>(1, 41)</a:t>
            </a:r>
          </a:p>
          <a:p>
            <a:r>
              <a:rPr lang="es-PA" dirty="0"/>
              <a:t>k = 0:40</a:t>
            </a:r>
          </a:p>
          <a:p>
            <a:r>
              <a:rPr lang="es-PA" dirty="0"/>
              <a:t>c = </a:t>
            </a:r>
            <a:r>
              <a:rPr lang="es-PA" dirty="0" err="1"/>
              <a:t>filter</a:t>
            </a:r>
            <a:r>
              <a:rPr lang="es-PA" dirty="0"/>
              <a:t>(</a:t>
            </a:r>
            <a:r>
              <a:rPr lang="es-PA" dirty="0" err="1"/>
              <a:t>num</a:t>
            </a:r>
            <a:r>
              <a:rPr lang="es-PA" dirty="0"/>
              <a:t>, den, r);</a:t>
            </a:r>
          </a:p>
          <a:p>
            <a:r>
              <a:rPr lang="nl-NL" dirty="0"/>
              <a:t>plot(k, c, 'b', k, c, '+')</a:t>
            </a:r>
          </a:p>
          <a:p>
            <a:r>
              <a:rPr lang="es-PA" dirty="0"/>
              <a:t>v = [0 40 0 2];</a:t>
            </a:r>
          </a:p>
          <a:p>
            <a:r>
              <a:rPr lang="es-PA" dirty="0"/>
              <a:t>axis(v);</a:t>
            </a:r>
          </a:p>
          <a:p>
            <a:r>
              <a:rPr lang="es-PA" dirty="0" err="1"/>
              <a:t>grid</a:t>
            </a:r>
            <a:endParaRPr lang="es-PA" dirty="0"/>
          </a:p>
          <a:p>
            <a:r>
              <a:rPr lang="es-PA" dirty="0" err="1"/>
              <a:t>title</a:t>
            </a:r>
            <a:r>
              <a:rPr lang="es-PA" dirty="0"/>
              <a:t>('Respuesta </a:t>
            </a:r>
            <a:r>
              <a:rPr lang="es-PA" dirty="0" err="1"/>
              <a:t>Escalon</a:t>
            </a:r>
            <a:r>
              <a:rPr lang="es-PA" dirty="0"/>
              <a:t>');</a:t>
            </a:r>
          </a:p>
          <a:p>
            <a:r>
              <a:rPr lang="es-PA" dirty="0" err="1"/>
              <a:t>xlabel</a:t>
            </a:r>
            <a:r>
              <a:rPr lang="es-PA" dirty="0"/>
              <a:t>('k');</a:t>
            </a:r>
          </a:p>
          <a:p>
            <a:r>
              <a:rPr lang="es-PA" dirty="0" err="1"/>
              <a:t>ylabel</a:t>
            </a:r>
            <a:r>
              <a:rPr lang="es-PA" dirty="0"/>
              <a:t>('c(k)');</a:t>
            </a:r>
          </a:p>
          <a:p>
            <a:endParaRPr lang="es-PA" dirty="0"/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8186" y="1322706"/>
            <a:ext cx="5026463" cy="113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199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Análisis de Plano z para sistemas de tiempo Discreto </a:t>
            </a:r>
            <a:r>
              <a:rPr lang="es-PA" dirty="0"/>
              <a:t>– Función de Transferencia de Pulso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717" y="2069432"/>
            <a:ext cx="11710736" cy="4571999"/>
          </a:xfrm>
        </p:spPr>
        <p:txBody>
          <a:bodyPr>
            <a:normAutofit/>
          </a:bodyPr>
          <a:lstStyle/>
          <a:p>
            <a:r>
              <a:rPr lang="es-PA" dirty="0" smtClean="0"/>
              <a:t>Ahora en MATLAB</a:t>
            </a:r>
          </a:p>
          <a:p>
            <a:r>
              <a:rPr lang="es-PA" dirty="0" smtClean="0"/>
              <a:t>Para 40 estampas de tiempo debemos expresar la función rampa a r =[k]</a:t>
            </a:r>
          </a:p>
          <a:p>
            <a:endParaRPr lang="es-PA" dirty="0"/>
          </a:p>
        </p:txBody>
      </p:sp>
      <p:sp>
        <p:nvSpPr>
          <p:cNvPr id="5" name="CuadroTexto 4"/>
          <p:cNvSpPr txBox="1"/>
          <p:nvPr/>
        </p:nvSpPr>
        <p:spPr>
          <a:xfrm>
            <a:off x="515155" y="3046464"/>
            <a:ext cx="499700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num = [0 0.5151 -0.1452 -0.2963 0.0528];</a:t>
            </a:r>
          </a:p>
          <a:p>
            <a:r>
              <a:rPr lang="da-DK" dirty="0"/>
              <a:t>den = [1 -1.8528 1.5906 -0.6642 0.0528];</a:t>
            </a:r>
          </a:p>
          <a:p>
            <a:r>
              <a:rPr lang="es-PA" dirty="0"/>
              <a:t>k = 0:40;</a:t>
            </a:r>
          </a:p>
          <a:p>
            <a:r>
              <a:rPr lang="es-PA" dirty="0"/>
              <a:t>r = [k];</a:t>
            </a:r>
          </a:p>
          <a:p>
            <a:r>
              <a:rPr lang="es-PA" dirty="0"/>
              <a:t>c = </a:t>
            </a:r>
            <a:r>
              <a:rPr lang="es-PA" dirty="0" err="1"/>
              <a:t>filter</a:t>
            </a:r>
            <a:r>
              <a:rPr lang="es-PA" dirty="0"/>
              <a:t>(</a:t>
            </a:r>
            <a:r>
              <a:rPr lang="es-PA" dirty="0" err="1"/>
              <a:t>num</a:t>
            </a:r>
            <a:r>
              <a:rPr lang="es-PA" dirty="0"/>
              <a:t>, den, r);</a:t>
            </a:r>
          </a:p>
          <a:p>
            <a:r>
              <a:rPr lang="nl-NL" dirty="0"/>
              <a:t>plot(k, c, 'b', k, c, '+', k, k, '--');</a:t>
            </a:r>
          </a:p>
          <a:p>
            <a:r>
              <a:rPr lang="es-PA" dirty="0"/>
              <a:t>v = [0 16 0 16];</a:t>
            </a:r>
          </a:p>
          <a:p>
            <a:r>
              <a:rPr lang="es-PA" dirty="0"/>
              <a:t>axis(v);</a:t>
            </a:r>
          </a:p>
          <a:p>
            <a:r>
              <a:rPr lang="es-PA" dirty="0" err="1"/>
              <a:t>grid</a:t>
            </a:r>
            <a:endParaRPr lang="es-PA" dirty="0"/>
          </a:p>
          <a:p>
            <a:r>
              <a:rPr lang="es-PA" dirty="0" err="1"/>
              <a:t>title</a:t>
            </a:r>
            <a:r>
              <a:rPr lang="es-PA" dirty="0"/>
              <a:t>('Respuesta Rampa');</a:t>
            </a:r>
          </a:p>
          <a:p>
            <a:r>
              <a:rPr lang="es-PA" dirty="0" err="1"/>
              <a:t>xlabel</a:t>
            </a:r>
            <a:r>
              <a:rPr lang="es-PA" dirty="0"/>
              <a:t>('k');</a:t>
            </a:r>
          </a:p>
          <a:p>
            <a:r>
              <a:rPr lang="es-PA" dirty="0" err="1"/>
              <a:t>ylabel</a:t>
            </a:r>
            <a:r>
              <a:rPr lang="es-PA" dirty="0"/>
              <a:t>('c(k</a:t>
            </a:r>
            <a:r>
              <a:rPr lang="es-PA" dirty="0" smtClean="0"/>
              <a:t>)');</a:t>
            </a:r>
            <a:endParaRPr lang="es-PA" dirty="0"/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8186" y="1322706"/>
            <a:ext cx="5026463" cy="1137568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0039" y="3046464"/>
            <a:ext cx="4392926" cy="3622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85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Análisis de Plano z para sistemas de tiempo Discreto </a:t>
            </a:r>
            <a:r>
              <a:rPr lang="es-PA" dirty="0"/>
              <a:t>– Función de Transferencia de Pulso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717" y="2069432"/>
            <a:ext cx="11710736" cy="4571999"/>
          </a:xfrm>
        </p:spPr>
        <p:txBody>
          <a:bodyPr>
            <a:normAutofit/>
          </a:bodyPr>
          <a:lstStyle/>
          <a:p>
            <a:r>
              <a:rPr lang="es-PA" dirty="0" smtClean="0"/>
              <a:t>Comentarios finales sobre PID</a:t>
            </a:r>
          </a:p>
          <a:p>
            <a:r>
              <a:rPr lang="es-PA" dirty="0" smtClean="0"/>
              <a:t>Normalmente se ajustan empíricamente</a:t>
            </a:r>
          </a:p>
          <a:p>
            <a:pPr lvl="1"/>
            <a:r>
              <a:rPr lang="es-PA" dirty="0" smtClean="0"/>
              <a:t>Primero </a:t>
            </a:r>
            <a:r>
              <a:rPr lang="es-PA" dirty="0" err="1" smtClean="0"/>
              <a:t>Kp</a:t>
            </a:r>
            <a:r>
              <a:rPr lang="es-PA" dirty="0" smtClean="0"/>
              <a:t>, luego Ki, a veces </a:t>
            </a:r>
            <a:r>
              <a:rPr lang="es-PA" dirty="0" err="1" smtClean="0"/>
              <a:t>Kd</a:t>
            </a:r>
            <a:r>
              <a:rPr lang="es-PA" dirty="0" smtClean="0"/>
              <a:t> si hay mucha perturbación</a:t>
            </a:r>
          </a:p>
          <a:p>
            <a:r>
              <a:rPr lang="es-PA" dirty="0" smtClean="0"/>
              <a:t>Para </a:t>
            </a:r>
            <a:r>
              <a:rPr lang="es-PA" dirty="0" err="1" smtClean="0"/>
              <a:t>PIDs</a:t>
            </a:r>
            <a:r>
              <a:rPr lang="es-PA" dirty="0" smtClean="0"/>
              <a:t> digitales como control de procesos el tiempo de muestreo se selecciona apropiadamente debido a que estos tienen altos tiempos de retardo</a:t>
            </a:r>
          </a:p>
          <a:p>
            <a:r>
              <a:rPr lang="es-PA" dirty="0" smtClean="0"/>
              <a:t>Regla de dedo T = 2</a:t>
            </a:r>
            <a:r>
              <a:rPr lang="es-PA" dirty="0" smtClean="0">
                <a:sym typeface="Symbol" panose="05050102010706020507" pitchFamily="18" charset="2"/>
              </a:rPr>
              <a:t>/</a:t>
            </a:r>
            <a:r>
              <a:rPr lang="es-PA" dirty="0" err="1" smtClean="0">
                <a:sym typeface="Symbol" panose="05050102010706020507" pitchFamily="18" charset="2"/>
              </a:rPr>
              <a:t>ws</a:t>
            </a:r>
            <a:r>
              <a:rPr lang="es-PA" dirty="0" smtClean="0">
                <a:sym typeface="Symbol" panose="05050102010706020507" pitchFamily="18" charset="2"/>
              </a:rPr>
              <a:t> donde </a:t>
            </a:r>
            <a:r>
              <a:rPr lang="es-PA" dirty="0" err="1" smtClean="0">
                <a:sym typeface="Symbol" panose="05050102010706020507" pitchFamily="18" charset="2"/>
              </a:rPr>
              <a:t>ws</a:t>
            </a:r>
            <a:r>
              <a:rPr lang="es-PA" dirty="0" smtClean="0">
                <a:sym typeface="Symbol" panose="05050102010706020507" pitchFamily="18" charset="2"/>
              </a:rPr>
              <a:t> es la frecuencia de muestreo</a:t>
            </a:r>
          </a:p>
          <a:p>
            <a:r>
              <a:rPr lang="es-PA" dirty="0" smtClean="0">
                <a:sym typeface="Symbol" panose="05050102010706020507" pitchFamily="18" charset="2"/>
              </a:rPr>
              <a:t>Por ejemplo </a:t>
            </a:r>
            <a:r>
              <a:rPr lang="es-PA" dirty="0" err="1" smtClean="0">
                <a:sym typeface="Symbol" panose="05050102010706020507" pitchFamily="18" charset="2"/>
              </a:rPr>
              <a:t>ud</a:t>
            </a:r>
            <a:r>
              <a:rPr lang="es-PA" dirty="0" smtClean="0">
                <a:sym typeface="Symbol" panose="05050102010706020507" pitchFamily="18" charset="2"/>
              </a:rPr>
              <a:t> puede encontrar en sistemas de temperatura tiempos de 10 a 30 </a:t>
            </a:r>
            <a:r>
              <a:rPr lang="es-PA" dirty="0" err="1" smtClean="0">
                <a:sym typeface="Symbol" panose="05050102010706020507" pitchFamily="18" charset="2"/>
              </a:rPr>
              <a:t>seg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Para sistemas de presión de 1 a 5 </a:t>
            </a:r>
            <a:r>
              <a:rPr lang="es-PA" dirty="0" err="1" smtClean="0">
                <a:sym typeface="Symbol" panose="05050102010706020507" pitchFamily="18" charset="2"/>
              </a:rPr>
              <a:t>seg</a:t>
            </a:r>
            <a:r>
              <a:rPr lang="es-PA" dirty="0" smtClean="0">
                <a:sym typeface="Symbol" panose="05050102010706020507" pitchFamily="18" charset="2"/>
              </a:rPr>
              <a:t> y sistemas </a:t>
            </a:r>
            <a:r>
              <a:rPr lang="es-PA" dirty="0" err="1" smtClean="0">
                <a:sym typeface="Symbol" panose="05050102010706020507" pitchFamily="18" charset="2"/>
              </a:rPr>
              <a:t>fluídicos</a:t>
            </a:r>
            <a:r>
              <a:rPr lang="es-PA" dirty="0" smtClean="0">
                <a:sym typeface="Symbol" panose="05050102010706020507" pitchFamily="18" charset="2"/>
              </a:rPr>
              <a:t> de 1 a 10 s</a:t>
            </a:r>
            <a:endParaRPr lang="es-PA" dirty="0"/>
          </a:p>
          <a:p>
            <a:pPr lvl="1"/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3387320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Análisis de Plano z para sistemas de tiempo Discreto </a:t>
            </a:r>
            <a:r>
              <a:rPr lang="es-PA" dirty="0"/>
              <a:t>– Función de Transferencia de Pulso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717" y="2069432"/>
            <a:ext cx="11710736" cy="4571999"/>
          </a:xfrm>
        </p:spPr>
        <p:txBody>
          <a:bodyPr>
            <a:normAutofit lnSpcReduction="10000"/>
          </a:bodyPr>
          <a:lstStyle/>
          <a:p>
            <a:r>
              <a:rPr lang="es-PA" dirty="0" smtClean="0"/>
              <a:t>Obteniendo Respuesta entre instantes consecutivos muestreados</a:t>
            </a:r>
          </a:p>
          <a:p>
            <a:pPr lvl="1"/>
            <a:r>
              <a:rPr lang="es-PA" dirty="0" smtClean="0"/>
              <a:t>La transformada Z no da información de dos muestras consecutivas, solo 1.</a:t>
            </a:r>
          </a:p>
          <a:p>
            <a:pPr lvl="1"/>
            <a:r>
              <a:rPr lang="es-PA" dirty="0" smtClean="0"/>
              <a:t>La mayoría de los casos no importa, sin </a:t>
            </a:r>
            <a:r>
              <a:rPr lang="es-PA" dirty="0" err="1" smtClean="0"/>
              <a:t>embarog</a:t>
            </a:r>
            <a:r>
              <a:rPr lang="es-PA" dirty="0" smtClean="0"/>
              <a:t>, bajo excepciones se pueden utilizar para conseguir más de una muestra los siguientes métodos</a:t>
            </a:r>
          </a:p>
          <a:p>
            <a:pPr lvl="2"/>
            <a:r>
              <a:rPr lang="es-PA" dirty="0" smtClean="0"/>
              <a:t>Método de transformada de Laplace</a:t>
            </a:r>
          </a:p>
          <a:p>
            <a:pPr lvl="2"/>
            <a:r>
              <a:rPr lang="es-PA" dirty="0" smtClean="0"/>
              <a:t>Método de Transformada Z modificada</a:t>
            </a:r>
          </a:p>
          <a:p>
            <a:pPr lvl="2"/>
            <a:r>
              <a:rPr lang="es-PA" dirty="0" smtClean="0"/>
              <a:t>Método de Espacio Estado</a:t>
            </a:r>
          </a:p>
          <a:p>
            <a:r>
              <a:rPr lang="es-PA" dirty="0" smtClean="0"/>
              <a:t>Método de Transformada de Laplace</a:t>
            </a:r>
          </a:p>
          <a:p>
            <a:pPr lvl="1"/>
            <a:r>
              <a:rPr lang="es-PA" dirty="0" smtClean="0"/>
              <a:t>Considerando el sistema y su función de salida</a:t>
            </a:r>
          </a:p>
          <a:p>
            <a:pPr lvl="1"/>
            <a:r>
              <a:rPr lang="es-PA" dirty="0" smtClean="0"/>
              <a:t>La función en el tiempo puede escribirse como</a:t>
            </a:r>
          </a:p>
          <a:p>
            <a:pPr lvl="1"/>
            <a:endParaRPr lang="es-PA" dirty="0"/>
          </a:p>
          <a:p>
            <a:pPr lvl="1"/>
            <a:r>
              <a:rPr lang="es-PA" dirty="0" smtClean="0"/>
              <a:t>Entonces podríamos calcular la respuesta del sistema en cualquier instante  </a:t>
            </a:r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4287" y="4720129"/>
            <a:ext cx="3213701" cy="593836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4287" y="5375488"/>
            <a:ext cx="3285742" cy="602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355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Análisis de Plano z para sistemas de tiempo Discreto </a:t>
            </a:r>
            <a:r>
              <a:rPr lang="es-PA" dirty="0"/>
              <a:t>– </a:t>
            </a:r>
            <a:r>
              <a:rPr lang="es-PA" dirty="0" smtClean="0"/>
              <a:t>Realización de Filtros Digitales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717" y="1592318"/>
            <a:ext cx="11710736" cy="5049114"/>
          </a:xfrm>
        </p:spPr>
        <p:txBody>
          <a:bodyPr>
            <a:normAutofit/>
          </a:bodyPr>
          <a:lstStyle/>
          <a:p>
            <a:r>
              <a:rPr lang="es-PA" dirty="0" smtClean="0"/>
              <a:t>Se pueden realizar en hardware, software o ambos</a:t>
            </a:r>
          </a:p>
          <a:p>
            <a:pPr lvl="1"/>
            <a:r>
              <a:rPr lang="es-PA" dirty="0" smtClean="0"/>
              <a:t>Software (PC)</a:t>
            </a:r>
          </a:p>
          <a:p>
            <a:pPr lvl="1"/>
            <a:r>
              <a:rPr lang="es-PA" dirty="0" smtClean="0"/>
              <a:t>Hardware (DSP, </a:t>
            </a:r>
            <a:r>
              <a:rPr lang="es-PA" dirty="0" err="1" smtClean="0"/>
              <a:t>MCUs</a:t>
            </a:r>
            <a:r>
              <a:rPr lang="es-PA" dirty="0" smtClean="0"/>
              <a:t>, FPGA)</a:t>
            </a:r>
          </a:p>
          <a:p>
            <a:endParaRPr lang="es-PA" dirty="0"/>
          </a:p>
          <a:p>
            <a:r>
              <a:rPr lang="es-PA" dirty="0" smtClean="0"/>
              <a:t>Un filtro digital admite una entrada y cambia las características en el tiempo para luego transferirla a una señal de salida</a:t>
            </a:r>
          </a:p>
          <a:p>
            <a:pPr lvl="1"/>
            <a:r>
              <a:rPr lang="es-PA" dirty="0" smtClean="0"/>
              <a:t>Permite el paso de algunos componentes y bloquea otras</a:t>
            </a:r>
          </a:p>
          <a:p>
            <a:pPr lvl="1"/>
            <a:endParaRPr lang="es-PA" dirty="0"/>
          </a:p>
          <a:p>
            <a:pPr lvl="1"/>
            <a:endParaRPr lang="es-PA" dirty="0" smtClean="0"/>
          </a:p>
          <a:p>
            <a:pPr lvl="1"/>
            <a:r>
              <a:rPr lang="es-PA" dirty="0" err="1" smtClean="0"/>
              <a:t>an</a:t>
            </a:r>
            <a:r>
              <a:rPr lang="es-PA" dirty="0" smtClean="0"/>
              <a:t> y </a:t>
            </a:r>
            <a:r>
              <a:rPr lang="es-PA" dirty="0" err="1" smtClean="0"/>
              <a:t>bm</a:t>
            </a:r>
            <a:r>
              <a:rPr lang="es-PA" dirty="0" smtClean="0"/>
              <a:t> son </a:t>
            </a:r>
            <a:r>
              <a:rPr lang="es-PA" dirty="0" err="1" smtClean="0"/>
              <a:t>coeficentes</a:t>
            </a:r>
            <a:r>
              <a:rPr lang="es-PA" dirty="0" smtClean="0"/>
              <a:t> y algunos pueden ser 0</a:t>
            </a:r>
          </a:p>
          <a:p>
            <a:pPr lvl="1"/>
            <a:endParaRPr lang="es-PA" dirty="0"/>
          </a:p>
          <a:p>
            <a:pPr lvl="1"/>
            <a:r>
              <a:rPr lang="es-PA" dirty="0" smtClean="0"/>
              <a:t>Función de retardo = </a:t>
            </a:r>
          </a:p>
          <a:p>
            <a:pPr lvl="1"/>
            <a:endParaRPr lang="es-PA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0398" y="4381335"/>
            <a:ext cx="7073356" cy="60056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7560" y="5728123"/>
            <a:ext cx="3333501" cy="854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189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Introducción – Enfoque sencillo de Control Digital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1853248"/>
            <a:ext cx="11163300" cy="4801552"/>
          </a:xfrm>
        </p:spPr>
        <p:txBody>
          <a:bodyPr>
            <a:normAutofit/>
          </a:bodyPr>
          <a:lstStyle/>
          <a:p>
            <a:r>
              <a:rPr lang="es-PA" dirty="0" smtClean="0"/>
              <a:t>Uno esperaría que un sistema digital se comporte como uno continuo si el período T es pequeño</a:t>
            </a:r>
          </a:p>
          <a:p>
            <a:pPr lvl="1"/>
            <a:r>
              <a:rPr lang="es-PA" dirty="0" smtClean="0"/>
              <a:t>Cierto bajo ciertas </a:t>
            </a:r>
            <a:r>
              <a:rPr lang="es-PA" dirty="0" err="1" smtClean="0"/>
              <a:t>asumsiones</a:t>
            </a:r>
            <a:endParaRPr lang="es-PA" dirty="0" smtClean="0"/>
          </a:p>
          <a:p>
            <a:pPr lvl="1"/>
            <a:r>
              <a:rPr lang="es-PA" dirty="0" smtClean="0"/>
              <a:t>Podemos conseguir el sistema de tiempo (leyes de control)</a:t>
            </a:r>
          </a:p>
          <a:p>
            <a:pPr lvl="1"/>
            <a:r>
              <a:rPr lang="es-PA" dirty="0" smtClean="0"/>
              <a:t>Luego podemos escribir ecuaciones diferenciales aproximando derivadas por restas e integraciones por sumas</a:t>
            </a:r>
          </a:p>
          <a:p>
            <a:pPr lvl="1"/>
            <a:r>
              <a:rPr lang="es-PA" dirty="0" smtClean="0"/>
              <a:t>POR OTRO LADO!!! </a:t>
            </a:r>
          </a:p>
          <a:p>
            <a:pPr lvl="2"/>
            <a:r>
              <a:rPr lang="es-PA" dirty="0" smtClean="0"/>
              <a:t>El </a:t>
            </a:r>
            <a:r>
              <a:rPr lang="es-PA" dirty="0" err="1" smtClean="0"/>
              <a:t>sobreimpulso</a:t>
            </a:r>
            <a:r>
              <a:rPr lang="es-PA" dirty="0" smtClean="0"/>
              <a:t>, tiempo de ajuste y otros parámetros serán más prolongados que los de control continuo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578108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Análisis de Plano z para sistemas de tiempo Discreto </a:t>
            </a:r>
            <a:r>
              <a:rPr lang="es-PA" dirty="0"/>
              <a:t>– </a:t>
            </a:r>
            <a:r>
              <a:rPr lang="es-PA" dirty="0" smtClean="0"/>
              <a:t>Realización de Filtros Digitales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717" y="1592318"/>
            <a:ext cx="11710736" cy="5049114"/>
          </a:xfrm>
        </p:spPr>
        <p:txBody>
          <a:bodyPr>
            <a:normAutofit/>
          </a:bodyPr>
          <a:lstStyle/>
          <a:p>
            <a:r>
              <a:rPr lang="es-PA" dirty="0" smtClean="0"/>
              <a:t>El PID digital lo podemos detallar como filtro a una función de transferencia de pulso</a:t>
            </a:r>
          </a:p>
          <a:p>
            <a:pPr lvl="1"/>
            <a:endParaRPr lang="es-PA" dirty="0" smtClean="0"/>
          </a:p>
          <a:p>
            <a:pPr lvl="1"/>
            <a:endParaRPr lang="es-PA" dirty="0"/>
          </a:p>
          <a:p>
            <a:pPr lvl="1"/>
            <a:endParaRPr lang="es-PA" dirty="0" smtClean="0"/>
          </a:p>
          <a:p>
            <a:pPr lvl="1"/>
            <a:endParaRPr lang="es-PA" dirty="0"/>
          </a:p>
          <a:p>
            <a:r>
              <a:rPr lang="es-PA" dirty="0" smtClean="0"/>
              <a:t>Programación directa:</a:t>
            </a:r>
          </a:p>
          <a:p>
            <a:r>
              <a:rPr lang="es-PA" dirty="0" smtClean="0"/>
              <a:t>Se puede definir el diagrama de bloques despejando Y(z)</a:t>
            </a:r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9803" y="2058000"/>
            <a:ext cx="5235438" cy="1387566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4022" y="2058000"/>
            <a:ext cx="1733550" cy="146685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9692" y="4502116"/>
            <a:ext cx="4702278" cy="221860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7500" y="3524850"/>
            <a:ext cx="5019675" cy="523875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1742" y="4502116"/>
            <a:ext cx="6457950" cy="63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982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Análisis de Plano z para sistemas de tiempo Discreto </a:t>
            </a:r>
            <a:r>
              <a:rPr lang="es-PA" dirty="0"/>
              <a:t>– </a:t>
            </a:r>
            <a:r>
              <a:rPr lang="es-PA" dirty="0" smtClean="0"/>
              <a:t>Realización de Filtros Digitales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717" y="1592318"/>
            <a:ext cx="11710736" cy="5049114"/>
          </a:xfrm>
        </p:spPr>
        <p:txBody>
          <a:bodyPr>
            <a:normAutofit/>
          </a:bodyPr>
          <a:lstStyle/>
          <a:p>
            <a:endParaRPr lang="es-PA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6913" y="2746263"/>
            <a:ext cx="7760960" cy="3661729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7374" y="1650881"/>
            <a:ext cx="8722338" cy="861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741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Análisis de Plano z para sistemas de tiempo Discreto </a:t>
            </a:r>
            <a:r>
              <a:rPr lang="es-PA" dirty="0"/>
              <a:t>– </a:t>
            </a:r>
            <a:r>
              <a:rPr lang="es-PA" dirty="0" smtClean="0"/>
              <a:t>Realización de Filtros Digitales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717" y="1592318"/>
            <a:ext cx="11710736" cy="5049114"/>
          </a:xfrm>
        </p:spPr>
        <p:txBody>
          <a:bodyPr>
            <a:normAutofit/>
          </a:bodyPr>
          <a:lstStyle/>
          <a:p>
            <a:r>
              <a:rPr lang="es-PA" dirty="0" smtClean="0"/>
              <a:t>El numerador y denominador se tramitan por separado</a:t>
            </a:r>
          </a:p>
          <a:p>
            <a:endParaRPr lang="es-PA" dirty="0" smtClean="0"/>
          </a:p>
          <a:p>
            <a:r>
              <a:rPr lang="es-PA" dirty="0" smtClean="0"/>
              <a:t>Como el numerador es m elementos y el denominador es n elementos el resultado de elementos es </a:t>
            </a:r>
            <a:r>
              <a:rPr lang="es-PA" dirty="0" err="1" smtClean="0"/>
              <a:t>m+n</a:t>
            </a:r>
            <a:endParaRPr lang="es-PA" dirty="0" smtClean="0"/>
          </a:p>
          <a:p>
            <a:endParaRPr lang="es-PA" dirty="0" smtClean="0"/>
          </a:p>
          <a:p>
            <a:r>
              <a:rPr lang="es-PA" dirty="0" smtClean="0"/>
              <a:t>Este tipo de programación requiere de mucho cómputo</a:t>
            </a:r>
          </a:p>
          <a:p>
            <a:endParaRPr lang="es-PA" dirty="0" smtClean="0"/>
          </a:p>
          <a:p>
            <a:r>
              <a:rPr lang="es-PA" dirty="0" smtClean="0"/>
              <a:t>Normalmente se realiza con un número finito y bajo de programaciones directas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1210354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Análisis de Plano z para sistemas de tiempo Discreto </a:t>
            </a:r>
            <a:r>
              <a:rPr lang="es-PA" dirty="0"/>
              <a:t>– </a:t>
            </a:r>
            <a:r>
              <a:rPr lang="es-PA" dirty="0" smtClean="0"/>
              <a:t>Realización de Filtros Digitales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717" y="1592318"/>
            <a:ext cx="11710736" cy="5049114"/>
          </a:xfrm>
        </p:spPr>
        <p:txBody>
          <a:bodyPr>
            <a:normAutofit/>
          </a:bodyPr>
          <a:lstStyle/>
          <a:p>
            <a:r>
              <a:rPr lang="es-PA" dirty="0" smtClean="0"/>
              <a:t>Programación Estándar</a:t>
            </a:r>
          </a:p>
          <a:p>
            <a:r>
              <a:rPr lang="es-PA" dirty="0" smtClean="0"/>
              <a:t>Trata de reducir el número de retardos de programación directa</a:t>
            </a:r>
          </a:p>
          <a:p>
            <a:r>
              <a:rPr lang="es-PA" dirty="0" smtClean="0"/>
              <a:t>La ecuación de retardo (función de transferencia) se puede reducir a: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r>
              <a:rPr lang="es-PA" dirty="0" smtClean="0"/>
              <a:t>Podemos entonces dejar H(Z) para cada caso tanto de Y(z) como X(z)</a:t>
            </a:r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2842" y="2175642"/>
            <a:ext cx="2152148" cy="705014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3300" y="2880656"/>
            <a:ext cx="7770101" cy="729647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3300" y="3802550"/>
            <a:ext cx="4644001" cy="835161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3842" y="3802549"/>
            <a:ext cx="4849322" cy="835161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96568" y="5062467"/>
            <a:ext cx="6086885" cy="497136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2717" y="5074552"/>
            <a:ext cx="5166233" cy="472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387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Análisis de Plano z para sistemas de tiempo Discreto </a:t>
            </a:r>
            <a:r>
              <a:rPr lang="es-PA" dirty="0"/>
              <a:t>– </a:t>
            </a:r>
            <a:r>
              <a:rPr lang="es-PA" dirty="0" smtClean="0"/>
              <a:t>Realización de Filtros Digitales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717" y="1592318"/>
            <a:ext cx="11710736" cy="5049114"/>
          </a:xfrm>
        </p:spPr>
        <p:txBody>
          <a:bodyPr>
            <a:normAutofit/>
          </a:bodyPr>
          <a:lstStyle/>
          <a:p>
            <a:r>
              <a:rPr lang="es-PA" dirty="0" smtClean="0"/>
              <a:t>Programación Estándar</a:t>
            </a: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3777" y="2142166"/>
            <a:ext cx="6086885" cy="497136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3777" y="1592318"/>
            <a:ext cx="5166233" cy="472965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885" y="2716185"/>
            <a:ext cx="5900997" cy="2226661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0590" y="2716185"/>
            <a:ext cx="5782863" cy="3204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063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Análisis de Plano z para sistemas de tiempo Discreto </a:t>
            </a:r>
            <a:r>
              <a:rPr lang="es-PA" dirty="0"/>
              <a:t>– </a:t>
            </a:r>
            <a:r>
              <a:rPr lang="es-PA" dirty="0" smtClean="0"/>
              <a:t>Realización de Filtros Digitales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717" y="1592318"/>
            <a:ext cx="11710736" cy="5049114"/>
          </a:xfrm>
        </p:spPr>
        <p:txBody>
          <a:bodyPr>
            <a:normAutofit/>
          </a:bodyPr>
          <a:lstStyle/>
          <a:p>
            <a:r>
              <a:rPr lang="es-PA" dirty="0" smtClean="0"/>
              <a:t>Programación Estándar</a:t>
            </a:r>
          </a:p>
          <a:p>
            <a:endParaRPr lang="es-PA" dirty="0"/>
          </a:p>
          <a:p>
            <a:r>
              <a:rPr lang="es-PA" dirty="0" smtClean="0"/>
              <a:t>n elementos z^-1</a:t>
            </a:r>
          </a:p>
          <a:p>
            <a:r>
              <a:rPr lang="es-PA" dirty="0" smtClean="0"/>
              <a:t>Z^-1 = retraso</a:t>
            </a: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3777" y="1834726"/>
            <a:ext cx="6086885" cy="497136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3777" y="1318701"/>
            <a:ext cx="5166233" cy="472965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0256" y="2343713"/>
            <a:ext cx="6095516" cy="4514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300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Análisis de Plano z para sistemas de tiempo Discreto </a:t>
            </a:r>
            <a:r>
              <a:rPr lang="es-PA" dirty="0"/>
              <a:t>– </a:t>
            </a:r>
            <a:r>
              <a:rPr lang="es-PA" dirty="0" smtClean="0"/>
              <a:t>Realización de Filtros Digitales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717" y="1592318"/>
            <a:ext cx="11710736" cy="5049114"/>
          </a:xfrm>
        </p:spPr>
        <p:txBody>
          <a:bodyPr>
            <a:normAutofit/>
          </a:bodyPr>
          <a:lstStyle/>
          <a:p>
            <a:r>
              <a:rPr lang="es-PA" dirty="0" smtClean="0"/>
              <a:t>Programación Estándar</a:t>
            </a:r>
          </a:p>
          <a:p>
            <a:r>
              <a:rPr lang="es-PA" dirty="0" smtClean="0"/>
              <a:t>Estos filtros digitales su exactitud es afectada debido a:</a:t>
            </a:r>
            <a:endParaRPr lang="es-PA" dirty="0"/>
          </a:p>
          <a:p>
            <a:r>
              <a:rPr lang="es-PA" dirty="0" smtClean="0"/>
              <a:t>Existe un ruido de </a:t>
            </a:r>
            <a:r>
              <a:rPr lang="es-PA" dirty="0" err="1" smtClean="0"/>
              <a:t>cuantización</a:t>
            </a:r>
            <a:r>
              <a:rPr lang="es-PA" dirty="0" smtClean="0"/>
              <a:t> debido al muestreo de la entrada (</a:t>
            </a:r>
            <a:r>
              <a:rPr lang="es-PA" dirty="0" smtClean="0">
                <a:sym typeface="Symbol" panose="05050102010706020507" pitchFamily="18" charset="2"/>
              </a:rPr>
              <a:t> = </a:t>
            </a:r>
            <a:r>
              <a:rPr lang="es-PA" dirty="0" smtClean="0"/>
              <a:t>Q^2/12)</a:t>
            </a:r>
          </a:p>
          <a:p>
            <a:r>
              <a:rPr lang="es-PA" dirty="0" smtClean="0"/>
              <a:t>El error se debe en sistemas digitales a la acumulación de errores en el sistema digital</a:t>
            </a:r>
          </a:p>
          <a:p>
            <a:r>
              <a:rPr lang="es-PA" dirty="0" smtClean="0"/>
              <a:t>El error debido a la </a:t>
            </a:r>
            <a:r>
              <a:rPr lang="es-PA" dirty="0" err="1" smtClean="0"/>
              <a:t>cuatificación</a:t>
            </a:r>
            <a:r>
              <a:rPr lang="es-PA" dirty="0" smtClean="0"/>
              <a:t> de cada uno de los coeficientes ‘a’ y ‘b’</a:t>
            </a:r>
          </a:p>
          <a:p>
            <a:pPr lvl="1"/>
            <a:r>
              <a:rPr lang="es-PA" dirty="0" smtClean="0"/>
              <a:t>Si los coeficientes son muy pequeños también causa error</a:t>
            </a:r>
          </a:p>
          <a:p>
            <a:pPr lvl="1"/>
            <a:endParaRPr lang="es-PA" dirty="0"/>
          </a:p>
          <a:p>
            <a:r>
              <a:rPr lang="es-PA" dirty="0" smtClean="0"/>
              <a:t>Esto se puede evitar por medio de:</a:t>
            </a:r>
          </a:p>
          <a:p>
            <a:pPr lvl="1"/>
            <a:r>
              <a:rPr lang="es-PA" dirty="0" smtClean="0"/>
              <a:t>Programación en serie</a:t>
            </a:r>
          </a:p>
          <a:p>
            <a:pPr lvl="1"/>
            <a:r>
              <a:rPr lang="es-PA" dirty="0" smtClean="0"/>
              <a:t>Programación en paralelo</a:t>
            </a:r>
          </a:p>
          <a:p>
            <a:pPr lvl="1"/>
            <a:r>
              <a:rPr lang="es-PA" dirty="0" smtClean="0"/>
              <a:t>Programación en escalera</a:t>
            </a:r>
            <a:endParaRPr lang="es-PA" dirty="0"/>
          </a:p>
          <a:p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2145418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Análisis de Plano z para sistemas de tiempo Discreto </a:t>
            </a:r>
            <a:r>
              <a:rPr lang="es-PA" dirty="0"/>
              <a:t>– </a:t>
            </a:r>
            <a:r>
              <a:rPr lang="es-PA" dirty="0" smtClean="0"/>
              <a:t>Realización de Filtros Digitales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717" y="1592318"/>
            <a:ext cx="11710736" cy="5049114"/>
          </a:xfrm>
        </p:spPr>
        <p:txBody>
          <a:bodyPr>
            <a:normAutofit/>
          </a:bodyPr>
          <a:lstStyle/>
          <a:p>
            <a:r>
              <a:rPr lang="es-PA" dirty="0" smtClean="0"/>
              <a:t>Programación en Serie</a:t>
            </a:r>
            <a:endParaRPr lang="es-PA" dirty="0"/>
          </a:p>
          <a:p>
            <a:pPr lvl="1"/>
            <a:r>
              <a:rPr lang="es-PA" dirty="0" smtClean="0"/>
              <a:t>Se puede lograr con un grupo de programaciones de funciones de primer y segundo orden</a:t>
            </a:r>
          </a:p>
          <a:p>
            <a:pPr lvl="1"/>
            <a:endParaRPr lang="es-PA" dirty="0"/>
          </a:p>
          <a:p>
            <a:pPr lvl="1"/>
            <a:endParaRPr lang="es-PA" dirty="0" smtClean="0"/>
          </a:p>
          <a:p>
            <a:pPr lvl="1"/>
            <a:r>
              <a:rPr lang="es-PA" dirty="0" smtClean="0"/>
              <a:t>Se pueden agrupar polos reales con ceros complejos y </a:t>
            </a:r>
            <a:r>
              <a:rPr lang="es-PA" dirty="0" err="1" smtClean="0"/>
              <a:t>visceversa</a:t>
            </a:r>
            <a:endParaRPr lang="es-PA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469" y="2430024"/>
            <a:ext cx="3009904" cy="376238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9323" y="2430024"/>
            <a:ext cx="6161654" cy="786142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6421" y="3671499"/>
            <a:ext cx="5181034" cy="113698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26420" y="4954254"/>
            <a:ext cx="2409371" cy="910518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26021" y="4954254"/>
            <a:ext cx="3137785" cy="910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127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Análisis de Plano z para sistemas de tiempo Discreto </a:t>
            </a:r>
            <a:r>
              <a:rPr lang="es-PA" dirty="0"/>
              <a:t>– </a:t>
            </a:r>
            <a:r>
              <a:rPr lang="es-PA" dirty="0" smtClean="0"/>
              <a:t>Realización de Filtros Digitales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717" y="1592318"/>
            <a:ext cx="11710736" cy="5049114"/>
          </a:xfrm>
        </p:spPr>
        <p:txBody>
          <a:bodyPr>
            <a:normAutofit/>
          </a:bodyPr>
          <a:lstStyle/>
          <a:p>
            <a:r>
              <a:rPr lang="es-PA" dirty="0" smtClean="0"/>
              <a:t>Programación en Serie</a:t>
            </a:r>
            <a:endParaRPr lang="es-PA" dirty="0"/>
          </a:p>
          <a:p>
            <a:pPr lvl="1"/>
            <a:r>
              <a:rPr lang="es-PA" dirty="0" smtClean="0"/>
              <a:t>Se puede lograr con un grupo de programaciones de funciones de primer y segundo orden</a:t>
            </a:r>
          </a:p>
          <a:p>
            <a:pPr lvl="1"/>
            <a:endParaRPr lang="es-PA" dirty="0"/>
          </a:p>
          <a:p>
            <a:pPr lvl="1"/>
            <a:endParaRPr lang="es-PA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469" y="2430024"/>
            <a:ext cx="3009904" cy="376238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9323" y="2430024"/>
            <a:ext cx="6161654" cy="786142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3697" y="1271910"/>
            <a:ext cx="2906261" cy="843335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2717" y="3516800"/>
            <a:ext cx="1504950" cy="600075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2717" y="4344507"/>
            <a:ext cx="4448175" cy="1466850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34882" y="3407370"/>
            <a:ext cx="2119931" cy="653168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34882" y="4322535"/>
            <a:ext cx="4448175" cy="1811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069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Análisis de Plano z para sistemas de tiempo Discreto </a:t>
            </a:r>
            <a:r>
              <a:rPr lang="es-PA" dirty="0"/>
              <a:t>– </a:t>
            </a:r>
            <a:r>
              <a:rPr lang="es-PA" dirty="0" smtClean="0"/>
              <a:t>Realización de Filtros Digitales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717" y="1592318"/>
            <a:ext cx="11710736" cy="5049114"/>
          </a:xfrm>
        </p:spPr>
        <p:txBody>
          <a:bodyPr>
            <a:normAutofit/>
          </a:bodyPr>
          <a:lstStyle/>
          <a:p>
            <a:r>
              <a:rPr lang="es-PA" dirty="0" smtClean="0"/>
              <a:t>Programación en Paralelo</a:t>
            </a:r>
          </a:p>
          <a:p>
            <a:r>
              <a:rPr lang="es-PA" dirty="0" smtClean="0"/>
              <a:t>Se puede tener esta función de transferencia de pulso en fracciones parciales</a:t>
            </a:r>
          </a:p>
          <a:p>
            <a:endParaRPr lang="es-PA" dirty="0"/>
          </a:p>
          <a:p>
            <a:r>
              <a:rPr lang="es-PA" dirty="0" smtClean="0"/>
              <a:t>Esto permite descomponer el sistema en fracciones parciales sencillas de 1er y 2do orden</a:t>
            </a:r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r>
              <a:rPr lang="es-PA" dirty="0" smtClean="0"/>
              <a:t>Para la primera parte </a:t>
            </a:r>
            <a:endParaRPr lang="es-PA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9653" y="2435937"/>
            <a:ext cx="4324048" cy="512215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9653" y="3290230"/>
            <a:ext cx="4478341" cy="1549784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3525" y="3128962"/>
            <a:ext cx="1504950" cy="600075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2173" y="5041496"/>
            <a:ext cx="1504950" cy="600075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5857" y="5041496"/>
            <a:ext cx="4448175" cy="146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110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Introducción – Enfoque sencillo de Control Digital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1853248"/>
            <a:ext cx="11163300" cy="4801552"/>
          </a:xfrm>
        </p:spPr>
        <p:txBody>
          <a:bodyPr>
            <a:normAutofit/>
          </a:bodyPr>
          <a:lstStyle/>
          <a:p>
            <a:r>
              <a:rPr lang="es-PA" dirty="0" smtClean="0"/>
              <a:t>Ejemplo:  Controlador PD</a:t>
            </a:r>
          </a:p>
          <a:p>
            <a:pPr lvl="1"/>
            <a:r>
              <a:rPr lang="es-PA" dirty="0" smtClean="0"/>
              <a:t>k = instantes de tiempo</a:t>
            </a:r>
          </a:p>
          <a:p>
            <a:pPr lvl="1"/>
            <a:r>
              <a:rPr lang="es-PA" dirty="0" smtClean="0"/>
              <a:t>T = tiempo de muestreo (período)</a:t>
            </a:r>
          </a:p>
          <a:p>
            <a:pPr lvl="1"/>
            <a:endParaRPr lang="es-PA" dirty="0" smtClean="0"/>
          </a:p>
          <a:p>
            <a:endParaRPr lang="es-PA" dirty="0"/>
          </a:p>
        </p:txBody>
      </p:sp>
      <p:grpSp>
        <p:nvGrpSpPr>
          <p:cNvPr id="6" name="Group 5"/>
          <p:cNvGrpSpPr/>
          <p:nvPr/>
        </p:nvGrpSpPr>
        <p:grpSpPr>
          <a:xfrm>
            <a:off x="2550580" y="3771900"/>
            <a:ext cx="5577420" cy="1981200"/>
            <a:chOff x="5207870" y="5376862"/>
            <a:chExt cx="3864692" cy="1057275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15037" y="5376862"/>
              <a:ext cx="3057525" cy="10572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07870" y="5376862"/>
              <a:ext cx="807167" cy="10572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83329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Análisis de Plano z para sistemas de tiempo Discreto </a:t>
            </a:r>
            <a:r>
              <a:rPr lang="es-PA" dirty="0"/>
              <a:t>– </a:t>
            </a:r>
            <a:r>
              <a:rPr lang="es-PA" dirty="0" smtClean="0"/>
              <a:t>Realización de Filtros Digitales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717" y="1592318"/>
            <a:ext cx="11710736" cy="5049114"/>
          </a:xfrm>
        </p:spPr>
        <p:txBody>
          <a:bodyPr>
            <a:normAutofit/>
          </a:bodyPr>
          <a:lstStyle/>
          <a:p>
            <a:r>
              <a:rPr lang="es-PA" dirty="0" smtClean="0"/>
              <a:t>Programación en Paralelo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r>
              <a:rPr lang="es-PA" dirty="0" smtClean="0"/>
              <a:t>Para la primera parte 								Para la segunda parte</a:t>
            </a:r>
            <a:endParaRPr lang="es-PA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4008" y="1407576"/>
            <a:ext cx="4324048" cy="512215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7019" y="1919791"/>
            <a:ext cx="4478341" cy="1549784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85360" y="1286444"/>
            <a:ext cx="1504950" cy="600075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0047" y="3033963"/>
            <a:ext cx="1693151" cy="675117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2717" y="4399703"/>
            <a:ext cx="5835844" cy="1924454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64744" y="4207729"/>
            <a:ext cx="4962525" cy="2466975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00013" y="3033963"/>
            <a:ext cx="1980593" cy="735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018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Análisis de Plano z para sistemas de tiempo Discreto </a:t>
            </a:r>
            <a:r>
              <a:rPr lang="es-PA" dirty="0"/>
              <a:t>– </a:t>
            </a:r>
            <a:r>
              <a:rPr lang="es-PA" dirty="0" smtClean="0"/>
              <a:t>Realización de Filtros Digitales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717" y="1592318"/>
            <a:ext cx="11710736" cy="5049114"/>
          </a:xfrm>
        </p:spPr>
        <p:txBody>
          <a:bodyPr>
            <a:normAutofit/>
          </a:bodyPr>
          <a:lstStyle/>
          <a:p>
            <a:r>
              <a:rPr lang="es-PA" dirty="0" smtClean="0"/>
              <a:t>Programación en Paralelo</a:t>
            </a:r>
          </a:p>
          <a:p>
            <a:endParaRPr lang="es-PA" dirty="0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8707" y="2152995"/>
            <a:ext cx="4478341" cy="1549784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5220" y="2139548"/>
            <a:ext cx="4299552" cy="4501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663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Análisis de Plano z para sistemas de tiempo Discreto </a:t>
            </a:r>
            <a:r>
              <a:rPr lang="es-PA" dirty="0"/>
              <a:t>– </a:t>
            </a:r>
            <a:r>
              <a:rPr lang="es-PA" dirty="0" smtClean="0"/>
              <a:t>Realización de Filtros Digitales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717" y="1592318"/>
            <a:ext cx="11710736" cy="5049114"/>
          </a:xfrm>
        </p:spPr>
        <p:txBody>
          <a:bodyPr>
            <a:normAutofit/>
          </a:bodyPr>
          <a:lstStyle/>
          <a:p>
            <a:r>
              <a:rPr lang="es-PA" dirty="0" smtClean="0"/>
              <a:t>Programación en Escalera</a:t>
            </a:r>
          </a:p>
          <a:p>
            <a:r>
              <a:rPr lang="es-PA" dirty="0" smtClean="0"/>
              <a:t>La ecuación se va anidando en una constante y derivando fracciones</a:t>
            </a:r>
          </a:p>
          <a:p>
            <a:r>
              <a:rPr lang="es-PA" dirty="0" err="1" smtClean="0"/>
              <a:t>Correponde</a:t>
            </a:r>
            <a:r>
              <a:rPr lang="es-PA" dirty="0" smtClean="0"/>
              <a:t> a:</a:t>
            </a:r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5778" y="2421628"/>
            <a:ext cx="4339663" cy="208731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2741" y="2456640"/>
            <a:ext cx="4105275" cy="179070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717" y="2800002"/>
            <a:ext cx="2630337" cy="574937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12741" y="4373463"/>
            <a:ext cx="3109763" cy="1916977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2717" y="3789037"/>
            <a:ext cx="2932262" cy="809961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2717" y="4767232"/>
            <a:ext cx="3079449" cy="466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43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Análisis de Plano z para sistemas de tiempo Discreto </a:t>
            </a:r>
            <a:r>
              <a:rPr lang="es-PA" dirty="0"/>
              <a:t>– </a:t>
            </a:r>
            <a:r>
              <a:rPr lang="es-PA" dirty="0" smtClean="0"/>
              <a:t>Realización de Filtros Digitales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717" y="1592318"/>
            <a:ext cx="11710736" cy="5049114"/>
          </a:xfrm>
        </p:spPr>
        <p:txBody>
          <a:bodyPr>
            <a:normAutofit/>
          </a:bodyPr>
          <a:lstStyle/>
          <a:p>
            <a:r>
              <a:rPr lang="es-PA" dirty="0" smtClean="0"/>
              <a:t>Programación en Escalera</a:t>
            </a: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881" y="2011168"/>
            <a:ext cx="1877708" cy="410428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221" y="2512611"/>
            <a:ext cx="2306467" cy="637101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221" y="3159874"/>
            <a:ext cx="3079449" cy="46692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0878" y="1361010"/>
            <a:ext cx="5127285" cy="1854063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40878" y="3426309"/>
            <a:ext cx="5177353" cy="1975426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0221" y="3728222"/>
            <a:ext cx="2638425" cy="685800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0221" y="4576900"/>
            <a:ext cx="3192450" cy="468066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0221" y="5114536"/>
            <a:ext cx="1334594" cy="57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308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Análisis de Plano z para sistemas de tiempo Discreto </a:t>
            </a:r>
            <a:r>
              <a:rPr lang="es-PA" dirty="0"/>
              <a:t>– </a:t>
            </a:r>
            <a:r>
              <a:rPr lang="es-PA" dirty="0" smtClean="0"/>
              <a:t>Realización de Filtros Digitales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717" y="1592318"/>
            <a:ext cx="11710736" cy="5049114"/>
          </a:xfrm>
        </p:spPr>
        <p:txBody>
          <a:bodyPr>
            <a:normAutofit/>
          </a:bodyPr>
          <a:lstStyle/>
          <a:p>
            <a:r>
              <a:rPr lang="es-PA" dirty="0" smtClean="0"/>
              <a:t>Programación en Escalera</a:t>
            </a:r>
          </a:p>
          <a:p>
            <a:r>
              <a:rPr lang="es-PA" dirty="0" smtClean="0"/>
              <a:t>A la izquierda el diagrama de bloque dividido, a la derecha el final (combinado)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1552" y="2562225"/>
            <a:ext cx="3571875" cy="429577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1586" y="2513793"/>
            <a:ext cx="3771571" cy="4392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904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Análisis de Plano z para sistemas de tiempo Discreto </a:t>
            </a:r>
            <a:r>
              <a:rPr lang="es-PA" dirty="0"/>
              <a:t>– </a:t>
            </a:r>
            <a:r>
              <a:rPr lang="es-PA" dirty="0" smtClean="0"/>
              <a:t>Realización de Filtros Digitales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717" y="1592318"/>
            <a:ext cx="11710736" cy="5049114"/>
          </a:xfrm>
        </p:spPr>
        <p:txBody>
          <a:bodyPr>
            <a:normAutofit/>
          </a:bodyPr>
          <a:lstStyle/>
          <a:p>
            <a:r>
              <a:rPr lang="es-PA" dirty="0" err="1" smtClean="0"/>
              <a:t>Ejm</a:t>
            </a:r>
            <a:r>
              <a:rPr lang="es-PA" dirty="0" smtClean="0"/>
              <a:t>:  </a:t>
            </a:r>
            <a:r>
              <a:rPr lang="es-PA" dirty="0" err="1" smtClean="0"/>
              <a:t>Objtenga</a:t>
            </a:r>
            <a:r>
              <a:rPr lang="es-PA" dirty="0" smtClean="0"/>
              <a:t> en programación directa, estándar y escalera para</a:t>
            </a:r>
          </a:p>
          <a:p>
            <a:endParaRPr lang="es-PA" dirty="0"/>
          </a:p>
          <a:p>
            <a:r>
              <a:rPr lang="es-PA" dirty="0" smtClean="0"/>
              <a:t>Programación directa:</a:t>
            </a:r>
          </a:p>
          <a:p>
            <a:pPr lvl="1"/>
            <a:r>
              <a:rPr lang="es-PA" dirty="0" smtClean="0"/>
              <a:t>Pasamos Y(z) en función de Y(z), X(z)</a:t>
            </a:r>
          </a:p>
          <a:p>
            <a:r>
              <a:rPr lang="es-PA" dirty="0" smtClean="0"/>
              <a:t>Programación estándar:</a:t>
            </a:r>
          </a:p>
          <a:p>
            <a:pPr lvl="1"/>
            <a:r>
              <a:rPr lang="es-PA" dirty="0" smtClean="0"/>
              <a:t>Pasamos Y(z)/H(z) y H(z)/X(z) </a:t>
            </a:r>
          </a:p>
          <a:p>
            <a:r>
              <a:rPr lang="es-PA" dirty="0" smtClean="0"/>
              <a:t>Programación en Escalera</a:t>
            </a:r>
          </a:p>
          <a:p>
            <a:pPr lvl="1"/>
            <a:r>
              <a:rPr lang="es-PA" dirty="0" smtClean="0"/>
              <a:t>Dejamos en forma de constante y divisiones</a:t>
            </a:r>
          </a:p>
          <a:p>
            <a:pPr lvl="1"/>
            <a:endParaRPr lang="es-PA" dirty="0"/>
          </a:p>
          <a:p>
            <a:pPr lvl="1"/>
            <a:r>
              <a:rPr lang="es-PA" dirty="0" smtClean="0"/>
              <a:t>Si observamos bien la ecuación obtenemos que 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0324" y="1455661"/>
            <a:ext cx="2686724" cy="795174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6361" y="2480276"/>
            <a:ext cx="3910248" cy="420579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5254" y="3202006"/>
            <a:ext cx="3082029" cy="572377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19602" y="3203605"/>
            <a:ext cx="1594810" cy="648556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36732" y="3167225"/>
            <a:ext cx="1703087" cy="683337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68451" y="4318997"/>
            <a:ext cx="5483746" cy="881922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48449" y="5337576"/>
            <a:ext cx="3123749" cy="483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619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Análisis de Plano z para sistemas de tiempo Discreto </a:t>
            </a:r>
            <a:r>
              <a:rPr lang="es-PA" dirty="0"/>
              <a:t>– </a:t>
            </a:r>
            <a:r>
              <a:rPr lang="es-PA" dirty="0" smtClean="0"/>
              <a:t>Realización de Filtros Digitales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717" y="1592318"/>
            <a:ext cx="11710736" cy="5049114"/>
          </a:xfrm>
        </p:spPr>
        <p:txBody>
          <a:bodyPr>
            <a:normAutofit/>
          </a:bodyPr>
          <a:lstStyle/>
          <a:p>
            <a:r>
              <a:rPr lang="es-PA" dirty="0" err="1" smtClean="0"/>
              <a:t>Ejm</a:t>
            </a:r>
            <a:r>
              <a:rPr lang="es-PA" dirty="0" smtClean="0"/>
              <a:t>:  </a:t>
            </a:r>
            <a:r>
              <a:rPr lang="es-PA" dirty="0" err="1" smtClean="0"/>
              <a:t>Objtenga</a:t>
            </a:r>
            <a:r>
              <a:rPr lang="es-PA" dirty="0" smtClean="0"/>
              <a:t> en programación directa, estándar y escalera para</a:t>
            </a:r>
          </a:p>
          <a:p>
            <a:r>
              <a:rPr lang="es-PA" dirty="0" smtClean="0"/>
              <a:t>Programación directa:</a:t>
            </a:r>
          </a:p>
          <a:p>
            <a:r>
              <a:rPr lang="es-PA" dirty="0" smtClean="0"/>
              <a:t>Programación estándar:</a:t>
            </a:r>
          </a:p>
          <a:p>
            <a:r>
              <a:rPr lang="es-PA" dirty="0" smtClean="0"/>
              <a:t>Programación en Escalera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0324" y="1455661"/>
            <a:ext cx="2686724" cy="795174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8201" y="2040545"/>
            <a:ext cx="3910248" cy="420579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2196" y="2387492"/>
            <a:ext cx="1409681" cy="57327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68282" y="2387492"/>
            <a:ext cx="1428766" cy="573270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03623" y="2887615"/>
            <a:ext cx="4005260" cy="644145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4574" y="3578323"/>
            <a:ext cx="5495925" cy="129540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4574" y="5050757"/>
            <a:ext cx="5000625" cy="1590675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44258" y="3668417"/>
            <a:ext cx="4655875" cy="2670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764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Análisis de Plano z para sistemas de tiempo Discreto </a:t>
            </a:r>
            <a:r>
              <a:rPr lang="es-PA" dirty="0"/>
              <a:t>– </a:t>
            </a:r>
            <a:r>
              <a:rPr lang="es-PA" dirty="0" smtClean="0"/>
              <a:t>Realización de Filtros Digitales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717" y="1592318"/>
            <a:ext cx="11710736" cy="5049114"/>
          </a:xfrm>
        </p:spPr>
        <p:txBody>
          <a:bodyPr>
            <a:normAutofit/>
          </a:bodyPr>
          <a:lstStyle/>
          <a:p>
            <a:r>
              <a:rPr lang="es-PA" dirty="0" smtClean="0"/>
              <a:t>Filtros de respuesta a Impulso Infinita y Filtros de Respuesta Impulso Finita</a:t>
            </a:r>
          </a:p>
          <a:p>
            <a:r>
              <a:rPr lang="es-PA" dirty="0" smtClean="0"/>
              <a:t>Recapitulando los filtros tienen la forma</a:t>
            </a:r>
          </a:p>
          <a:p>
            <a:pPr lvl="1"/>
            <a:r>
              <a:rPr lang="es-PA" dirty="0" smtClean="0"/>
              <a:t>n &gt;= m</a:t>
            </a:r>
          </a:p>
          <a:p>
            <a:r>
              <a:rPr lang="es-PA" dirty="0" smtClean="0"/>
              <a:t>Las muestras tienen un grupo de </a:t>
            </a:r>
            <a:r>
              <a:rPr lang="es-PA" dirty="0" err="1" smtClean="0"/>
              <a:t>a’s</a:t>
            </a:r>
            <a:r>
              <a:rPr lang="es-PA" dirty="0" smtClean="0"/>
              <a:t>…</a:t>
            </a:r>
          </a:p>
          <a:p>
            <a:r>
              <a:rPr lang="es-PA" dirty="0" smtClean="0"/>
              <a:t>… no todas ceros e infinitas</a:t>
            </a:r>
          </a:p>
          <a:p>
            <a:r>
              <a:rPr lang="es-PA" dirty="0" smtClean="0"/>
              <a:t>Sin embargo el peso va decayendo a medida que aumenta la muestra, </a:t>
            </a:r>
            <a:r>
              <a:rPr lang="es-PA" dirty="0" err="1" smtClean="0"/>
              <a:t>p.e</a:t>
            </a:r>
            <a:r>
              <a:rPr lang="es-PA" dirty="0" smtClean="0"/>
              <a:t>. z^-m</a:t>
            </a:r>
          </a:p>
          <a:p>
            <a:r>
              <a:rPr lang="es-PA" dirty="0" smtClean="0"/>
              <a:t>A este filtro se le conoce como IIR (</a:t>
            </a:r>
            <a:r>
              <a:rPr lang="es-PA" dirty="0" err="1" smtClean="0"/>
              <a:t>Infinite</a:t>
            </a:r>
            <a:r>
              <a:rPr lang="es-PA" dirty="0" smtClean="0"/>
              <a:t> Impuse Response) o filtro recursivo</a:t>
            </a:r>
          </a:p>
          <a:p>
            <a:r>
              <a:rPr lang="es-PA" dirty="0" smtClean="0"/>
              <a:t>Considere ahora el siguiente filtro</a:t>
            </a:r>
          </a:p>
          <a:p>
            <a:r>
              <a:rPr lang="es-PA" dirty="0" smtClean="0"/>
              <a:t>Es un numero finito de muestras a intervalo de tiempo, este es un filtro no recursivo</a:t>
            </a:r>
          </a:p>
          <a:p>
            <a:r>
              <a:rPr lang="es-PA" dirty="0" smtClean="0"/>
              <a:t>Se le conoce como promedio móvil ponderado o filtro FIR (</a:t>
            </a:r>
            <a:r>
              <a:rPr lang="es-PA" dirty="0" err="1" smtClean="0"/>
              <a:t>Finite</a:t>
            </a:r>
            <a:r>
              <a:rPr lang="es-PA" dirty="0" smtClean="0"/>
              <a:t> Impulse Response)</a:t>
            </a: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2677" y="1982841"/>
            <a:ext cx="4895284" cy="854951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2676" y="2913910"/>
            <a:ext cx="5528885" cy="885579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1740" y="4522393"/>
            <a:ext cx="3578936" cy="57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386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Análisis de Plano z para sistemas de tiempo Discreto </a:t>
            </a:r>
            <a:r>
              <a:rPr lang="es-PA" dirty="0"/>
              <a:t>– </a:t>
            </a:r>
            <a:r>
              <a:rPr lang="es-PA" dirty="0" smtClean="0"/>
              <a:t>Realización de Filtros Digitales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717" y="1592318"/>
            <a:ext cx="11710736" cy="5049114"/>
          </a:xfrm>
        </p:spPr>
        <p:txBody>
          <a:bodyPr>
            <a:normAutofit/>
          </a:bodyPr>
          <a:lstStyle/>
          <a:p>
            <a:r>
              <a:rPr lang="es-PA" dirty="0" smtClean="0"/>
              <a:t>Realización de un filtro FIR</a:t>
            </a:r>
          </a:p>
          <a:p>
            <a:endParaRPr lang="es-PA" dirty="0"/>
          </a:p>
          <a:p>
            <a:r>
              <a:rPr lang="es-PA" dirty="0" smtClean="0"/>
              <a:t>Para esto necesitamos N valores inmediatos de la señal por lo que observamos</a:t>
            </a:r>
          </a:p>
          <a:p>
            <a:r>
              <a:rPr lang="es-PA" dirty="0" err="1" smtClean="0"/>
              <a:t>Asi</a:t>
            </a:r>
            <a:r>
              <a:rPr lang="es-PA" dirty="0" smtClean="0"/>
              <a:t> un filtro FIR esta mejor definido como</a:t>
            </a:r>
          </a:p>
          <a:p>
            <a:r>
              <a:rPr lang="es-PA" dirty="0" smtClean="0"/>
              <a:t>Trasladada en el dominio z podemos verla como</a:t>
            </a:r>
          </a:p>
          <a:p>
            <a:r>
              <a:rPr lang="es-PA" dirty="0" smtClean="0"/>
              <a:t>Su gráfico equivalente sería  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7558" y="1500823"/>
            <a:ext cx="5399831" cy="832474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4412" y="2913938"/>
            <a:ext cx="6150212" cy="270696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9459" y="3260446"/>
            <a:ext cx="5160107" cy="394471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77558" y="3730728"/>
            <a:ext cx="6684222" cy="2910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275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Análisis de Plano z para sistemas de tiempo Discreto </a:t>
            </a:r>
            <a:r>
              <a:rPr lang="es-PA" dirty="0"/>
              <a:t>– </a:t>
            </a:r>
            <a:r>
              <a:rPr lang="es-PA" dirty="0" smtClean="0"/>
              <a:t>Realización de Filtros Digitales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717" y="1592318"/>
            <a:ext cx="11710736" cy="5049114"/>
          </a:xfrm>
        </p:spPr>
        <p:txBody>
          <a:bodyPr>
            <a:normAutofit/>
          </a:bodyPr>
          <a:lstStyle/>
          <a:p>
            <a:r>
              <a:rPr lang="es-PA" dirty="0" smtClean="0"/>
              <a:t>Realización de un filtro FIR</a:t>
            </a:r>
            <a:endParaRPr lang="es-PA" dirty="0"/>
          </a:p>
          <a:p>
            <a:r>
              <a:rPr lang="es-PA" dirty="0" smtClean="0"/>
              <a:t>Comentarios</a:t>
            </a:r>
          </a:p>
          <a:p>
            <a:pPr lvl="1"/>
            <a:r>
              <a:rPr lang="es-PA" dirty="0" smtClean="0"/>
              <a:t>Si es de respuesta finita es no recursivo</a:t>
            </a:r>
          </a:p>
          <a:p>
            <a:pPr lvl="1"/>
            <a:r>
              <a:rPr lang="es-PA" dirty="0" smtClean="0"/>
              <a:t>El filtro FIR no requiere de realimentación</a:t>
            </a:r>
          </a:p>
          <a:p>
            <a:pPr lvl="2"/>
            <a:r>
              <a:rPr lang="es-PA" dirty="0" smtClean="0"/>
              <a:t>Programación directa y estándar idénticas</a:t>
            </a:r>
          </a:p>
          <a:p>
            <a:pPr lvl="2"/>
            <a:r>
              <a:rPr lang="es-PA" dirty="0" smtClean="0"/>
              <a:t>También podemos lograr filtros por medio de la FFT (Transformada Rápida de Fourier)</a:t>
            </a:r>
          </a:p>
          <a:p>
            <a:pPr lvl="1"/>
            <a:r>
              <a:rPr lang="es-PA" dirty="0" smtClean="0"/>
              <a:t>Si incluye componentes de alta frecuencia la respuesta se incrementa y el tiempo de retardo se alarga (desventaja del FIR)</a:t>
            </a:r>
          </a:p>
        </p:txBody>
      </p:sp>
    </p:spTree>
    <p:extLst>
      <p:ext uri="{BB962C8B-B14F-4D97-AF65-F5344CB8AC3E}">
        <p14:creationId xmlns:p14="http://schemas.microsoft.com/office/powerpoint/2010/main" val="3141572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Introducción – Enfoque sencillo de Control Digital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1853248"/>
            <a:ext cx="11163300" cy="4801552"/>
          </a:xfrm>
        </p:spPr>
        <p:txBody>
          <a:bodyPr>
            <a:normAutofit/>
          </a:bodyPr>
          <a:lstStyle/>
          <a:p>
            <a:r>
              <a:rPr lang="es-PA" dirty="0" err="1" smtClean="0"/>
              <a:t>Aliasing</a:t>
            </a:r>
            <a:endParaRPr lang="es-PA" dirty="0" smtClean="0"/>
          </a:p>
          <a:p>
            <a:pPr lvl="1"/>
            <a:r>
              <a:rPr lang="es-PA" dirty="0" smtClean="0"/>
              <a:t>Los sistemas lineales estables tienen salida estable</a:t>
            </a:r>
          </a:p>
          <a:p>
            <a:pPr lvl="2"/>
            <a:r>
              <a:rPr lang="es-PA" dirty="0" smtClean="0"/>
              <a:t>A una entrada sinusoidal a una frecuencia f, tienen la misma salida a la misma frecuencia</a:t>
            </a:r>
          </a:p>
          <a:p>
            <a:pPr lvl="2"/>
            <a:r>
              <a:rPr lang="es-PA" dirty="0" smtClean="0"/>
              <a:t>Los sistemas digitales tienen este problema pues crea esta salida y nuevas frecuencias</a:t>
            </a:r>
          </a:p>
          <a:p>
            <a:pPr lvl="2"/>
            <a:endParaRPr lang="es-PA" dirty="0"/>
          </a:p>
          <a:p>
            <a:pPr lvl="1"/>
            <a:r>
              <a:rPr lang="es-PA" dirty="0" smtClean="0"/>
              <a:t>Es el efecto de muestreo que causa diferentes señales ser no distinguidas</a:t>
            </a:r>
          </a:p>
          <a:p>
            <a:pPr lvl="1"/>
            <a:r>
              <a:rPr lang="es-PA" dirty="0" smtClean="0"/>
              <a:t>El efecto es que la señal </a:t>
            </a:r>
            <a:r>
              <a:rPr lang="es-PA" dirty="0" err="1" smtClean="0"/>
              <a:t>reconstrudida</a:t>
            </a:r>
            <a:r>
              <a:rPr lang="es-PA" dirty="0" smtClean="0"/>
              <a:t> no se parece a la original</a:t>
            </a:r>
          </a:p>
          <a:p>
            <a:pPr lvl="1"/>
            <a:r>
              <a:rPr lang="es-PA" dirty="0" smtClean="0"/>
              <a:t>El sistema final se deteriora (no tiene </a:t>
            </a:r>
            <a:r>
              <a:rPr lang="es-PA" dirty="0" err="1" smtClean="0"/>
              <a:t>uan</a:t>
            </a:r>
            <a:r>
              <a:rPr lang="es-PA" dirty="0" smtClean="0"/>
              <a:t> respuesta apropiada)</a:t>
            </a:r>
          </a:p>
          <a:p>
            <a:pPr lvl="1"/>
            <a:endParaRPr lang="es-PA" dirty="0" smtClean="0"/>
          </a:p>
          <a:p>
            <a:pPr lvl="1"/>
            <a:endParaRPr lang="es-PA" dirty="0" smtClean="0"/>
          </a:p>
          <a:p>
            <a:endParaRPr lang="es-PA" dirty="0"/>
          </a:p>
        </p:txBody>
      </p:sp>
      <p:pic>
        <p:nvPicPr>
          <p:cNvPr id="4100" name="Picture 4" descr="Image result for aliasing 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400" y="5011242"/>
            <a:ext cx="3289299" cy="1745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4295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Análisis de Plano z para sistemas de tiempo Discreto </a:t>
            </a:r>
            <a:r>
              <a:rPr lang="es-PA" dirty="0"/>
              <a:t>– </a:t>
            </a:r>
            <a:r>
              <a:rPr lang="es-PA" dirty="0" smtClean="0"/>
              <a:t>Realización de Filtros Digitales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717" y="1592318"/>
            <a:ext cx="11710736" cy="5049114"/>
          </a:xfrm>
        </p:spPr>
        <p:txBody>
          <a:bodyPr>
            <a:normAutofit/>
          </a:bodyPr>
          <a:lstStyle/>
          <a:p>
            <a:r>
              <a:rPr lang="es-PA" dirty="0" err="1" smtClean="0"/>
              <a:t>Ejm</a:t>
            </a:r>
            <a:r>
              <a:rPr lang="es-PA" dirty="0" smtClean="0"/>
              <a:t>:  Modificar el filtro IIR                            para convertirlo en un filtro FIR</a:t>
            </a:r>
          </a:p>
          <a:p>
            <a:r>
              <a:rPr lang="es-PA" dirty="0" smtClean="0"/>
              <a:t>Primero dividimos</a:t>
            </a:r>
          </a:p>
          <a:p>
            <a:endParaRPr lang="es-PA" dirty="0"/>
          </a:p>
          <a:p>
            <a:endParaRPr lang="es-PA" dirty="0" smtClean="0"/>
          </a:p>
          <a:p>
            <a:r>
              <a:rPr lang="es-PA" dirty="0" smtClean="0"/>
              <a:t>Convertimos a muestras en el tiempo 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3848" y="1592318"/>
            <a:ext cx="1722942" cy="551792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6902" y="2256406"/>
            <a:ext cx="6453681" cy="920477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0122" y="3359193"/>
            <a:ext cx="6663331" cy="817201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532" y="3711645"/>
            <a:ext cx="5212590" cy="2985935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80719" y="4421431"/>
            <a:ext cx="3924300" cy="2238375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23151" y="5022985"/>
            <a:ext cx="1319764" cy="1740965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30583" y="4374939"/>
            <a:ext cx="1104900" cy="63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869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r>
              <a:rPr lang="es-PA" sz="10000" dirty="0" smtClean="0"/>
              <a:t>FINAL DÍA 3</a:t>
            </a:r>
            <a:endParaRPr lang="es-PA" sz="10000" dirty="0"/>
          </a:p>
        </p:txBody>
      </p:sp>
    </p:spTree>
    <p:extLst>
      <p:ext uri="{BB962C8B-B14F-4D97-AF65-F5344CB8AC3E}">
        <p14:creationId xmlns:p14="http://schemas.microsoft.com/office/powerpoint/2010/main" val="2192462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Diseño de Sistemas Discretos de Control por Métodos Convencionales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72717" y="1400176"/>
                <a:ext cx="11710736" cy="5241256"/>
              </a:xfrm>
            </p:spPr>
            <p:txBody>
              <a:bodyPr>
                <a:normAutofit/>
              </a:bodyPr>
              <a:lstStyle/>
              <a:p>
                <a:r>
                  <a:rPr lang="es-PA" dirty="0" smtClean="0"/>
                  <a:t>Mapeo del Plazo s en el Plano z</a:t>
                </a:r>
              </a:p>
              <a:p>
                <a:r>
                  <a:rPr lang="es-PA" dirty="0" smtClean="0"/>
                  <a:t>Los sistemas LTI se determinan si son estables o no en el plano s</a:t>
                </a:r>
              </a:p>
              <a:p>
                <a:r>
                  <a:rPr lang="es-PA" dirty="0" smtClean="0"/>
                  <a:t>Dependiendo del lado del plano que esté será inestable o no</a:t>
                </a:r>
              </a:p>
              <a:p>
                <a:r>
                  <a:rPr lang="es-PA" dirty="0" smtClean="0"/>
                  <a:t>Como la relación de z a s es z = </a:t>
                </a:r>
                <a:r>
                  <a:rPr lang="es-PA" dirty="0" err="1" smtClean="0"/>
                  <a:t>e^Ts</a:t>
                </a:r>
                <a:r>
                  <a:rPr lang="es-PA" dirty="0" smtClean="0"/>
                  <a:t> se puede determinar también la estabilidad</a:t>
                </a:r>
              </a:p>
              <a:p>
                <a:r>
                  <a:rPr lang="es-PA" dirty="0" smtClean="0"/>
                  <a:t>Dependen del período T en términos de polos y ceros en el plano z</a:t>
                </a:r>
              </a:p>
              <a:p>
                <a:r>
                  <a:rPr lang="es-PA" dirty="0" smtClean="0"/>
                  <a:t>Cambiar el período T cambia la estabilidad del sistema</a:t>
                </a:r>
              </a:p>
              <a:p>
                <a:endParaRPr lang="es-PA" dirty="0"/>
              </a:p>
              <a:p>
                <a:r>
                  <a:rPr lang="es-PA" dirty="0" smtClean="0"/>
                  <a:t>La ubicación de polos y ceros en el plano es importante para predecir el comportamiento</a:t>
                </a:r>
              </a:p>
              <a:p>
                <a:r>
                  <a:rPr lang="es-PA" dirty="0" smtClean="0"/>
                  <a:t>z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𝑇𝑠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PA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s-PA" dirty="0" smtClean="0"/>
                  <a:t> s = </a:t>
                </a:r>
                <a:r>
                  <a:rPr lang="es-PA" dirty="0" smtClean="0">
                    <a:sym typeface="Symbol" panose="05050102010706020507" pitchFamily="18" charset="2"/>
                  </a:rPr>
                  <a:t> + j </a:t>
                </a:r>
              </a:p>
              <a:p>
                <a:r>
                  <a:rPr lang="es-PA" dirty="0" smtClean="0">
                    <a:sym typeface="Symbol" panose="05050102010706020507" pitchFamily="18" charset="2"/>
                  </a:rPr>
                  <a:t>Podemos derivar la ecuación de polos y ceros desde aquí, T = 2/T</a:t>
                </a:r>
              </a:p>
              <a:p>
                <a:r>
                  <a:rPr lang="es-PA" dirty="0" smtClean="0">
                    <a:sym typeface="Symbol" panose="05050102010706020507" pitchFamily="18" charset="2"/>
                  </a:rPr>
                  <a:t>|z|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s-PA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</m:t>
                        </m:r>
                      </m:sup>
                    </m:sSup>
                  </m:oMath>
                </a14:m>
                <a:r>
                  <a:rPr lang="es-PA" dirty="0" smtClean="0"/>
                  <a:t> &lt; 1 corresponde al círculo unitario de z (estabilidad en z)</a:t>
                </a:r>
                <a:endParaRPr lang="es-PA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2717" y="1400176"/>
                <a:ext cx="11710736" cy="5241256"/>
              </a:xfrm>
              <a:blipFill rotWithShape="0">
                <a:blip r:embed="rId2"/>
                <a:stretch>
                  <a:fillRect l="-260" t="-698" r="-521"/>
                </a:stretch>
              </a:blipFill>
            </p:spPr>
            <p:txBody>
              <a:bodyPr/>
              <a:lstStyle/>
              <a:p>
                <a:r>
                  <a:rPr lang="es-P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3750" y="4891087"/>
            <a:ext cx="4225492" cy="395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881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Diseño de Sistemas Discretos de Control por Métodos Convencionales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717" y="1400176"/>
            <a:ext cx="11710736" cy="5241256"/>
          </a:xfrm>
        </p:spPr>
        <p:txBody>
          <a:bodyPr>
            <a:normAutofit/>
          </a:bodyPr>
          <a:lstStyle/>
          <a:p>
            <a:r>
              <a:rPr lang="es-PA" dirty="0" smtClean="0"/>
              <a:t>/_ z = </a:t>
            </a:r>
            <a:r>
              <a:rPr lang="es-PA" dirty="0" err="1" smtClean="0"/>
              <a:t>wT</a:t>
            </a:r>
            <a:r>
              <a:rPr lang="es-PA" dirty="0" smtClean="0"/>
              <a:t> varía de –</a:t>
            </a:r>
            <a:r>
              <a:rPr lang="es-PA" dirty="0" err="1" smtClean="0"/>
              <a:t>inf</a:t>
            </a:r>
            <a:r>
              <a:rPr lang="es-PA" dirty="0" smtClean="0"/>
              <a:t> a </a:t>
            </a:r>
            <a:r>
              <a:rPr lang="es-PA" dirty="0" err="1" smtClean="0"/>
              <a:t>inf</a:t>
            </a:r>
            <a:r>
              <a:rPr lang="es-PA" dirty="0"/>
              <a:t> </a:t>
            </a:r>
            <a:r>
              <a:rPr lang="es-PA" dirty="0" smtClean="0"/>
              <a:t>al igual que w</a:t>
            </a:r>
          </a:p>
          <a:p>
            <a:r>
              <a:rPr lang="es-PA" dirty="0" smtClean="0"/>
              <a:t>Si tenemos o consideramos que nos movemos de –</a:t>
            </a:r>
            <a:r>
              <a:rPr lang="es-PA" dirty="0" err="1" smtClean="0"/>
              <a:t>jw</a:t>
            </a:r>
            <a:r>
              <a:rPr lang="es-PA" dirty="0" smtClean="0"/>
              <a:t>/2 a +</a:t>
            </a:r>
            <a:r>
              <a:rPr lang="es-PA" dirty="0" err="1" smtClean="0"/>
              <a:t>jw</a:t>
            </a:r>
            <a:r>
              <a:rPr lang="es-PA" dirty="0" smtClean="0"/>
              <a:t>/2 tenemos que z = 1 variando de -</a:t>
            </a:r>
            <a:r>
              <a:rPr lang="es-PA" dirty="0" smtClean="0">
                <a:sym typeface="Symbol" panose="05050102010706020507" pitchFamily="18" charset="2"/>
              </a:rPr>
              <a:t> </a:t>
            </a:r>
            <a:r>
              <a:rPr lang="es-PA" dirty="0">
                <a:sym typeface="Symbol" panose="05050102010706020507" pitchFamily="18" charset="2"/>
              </a:rPr>
              <a:t>a </a:t>
            </a:r>
            <a:r>
              <a:rPr lang="es-PA" dirty="0" smtClean="0">
                <a:sym typeface="Symbol" panose="05050102010706020507" pitchFamily="18" charset="2"/>
              </a:rPr>
              <a:t></a:t>
            </a:r>
          </a:p>
          <a:p>
            <a:r>
              <a:rPr lang="es-PA" dirty="0" smtClean="0">
                <a:sym typeface="Symbol" panose="05050102010706020507" pitchFamily="18" charset="2"/>
              </a:rPr>
              <a:t>Si ahora nos movemos a j3w/2 estará fuera del círculo y en el plano s de –</a:t>
            </a:r>
            <a:r>
              <a:rPr lang="es-PA" dirty="0" err="1" smtClean="0">
                <a:sym typeface="Symbol" panose="05050102010706020507" pitchFamily="18" charset="2"/>
              </a:rPr>
              <a:t>inf</a:t>
            </a:r>
            <a:r>
              <a:rPr lang="es-PA" dirty="0" smtClean="0">
                <a:sym typeface="Symbol" panose="05050102010706020507" pitchFamily="18" charset="2"/>
              </a:rPr>
              <a:t> a </a:t>
            </a:r>
            <a:r>
              <a:rPr lang="es-PA" dirty="0" err="1" smtClean="0">
                <a:sym typeface="Symbol" panose="05050102010706020507" pitchFamily="18" charset="2"/>
              </a:rPr>
              <a:t>inf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La franja primaria está dada por –</a:t>
            </a:r>
            <a:r>
              <a:rPr lang="es-PA" dirty="0" err="1" smtClean="0">
                <a:sym typeface="Symbol" panose="05050102010706020507" pitchFamily="18" charset="2"/>
              </a:rPr>
              <a:t>jw</a:t>
            </a:r>
            <a:r>
              <a:rPr lang="es-PA" dirty="0" smtClean="0">
                <a:sym typeface="Symbol" panose="05050102010706020507" pitchFamily="18" charset="2"/>
              </a:rPr>
              <a:t>/2 y + </a:t>
            </a:r>
            <a:r>
              <a:rPr lang="es-PA" dirty="0" err="1" smtClean="0">
                <a:sym typeface="Symbol" panose="05050102010706020507" pitchFamily="18" charset="2"/>
              </a:rPr>
              <a:t>jw</a:t>
            </a:r>
            <a:r>
              <a:rPr lang="es-PA" dirty="0" smtClean="0">
                <a:sym typeface="Symbol" panose="05050102010706020507" pitchFamily="18" charset="2"/>
              </a:rPr>
              <a:t>/2</a:t>
            </a:r>
          </a:p>
          <a:p>
            <a:r>
              <a:rPr lang="es-PA" dirty="0" smtClean="0">
                <a:sym typeface="Symbol" panose="05050102010706020507" pitchFamily="18" charset="2"/>
              </a:rPr>
              <a:t>las francas complementarias son </a:t>
            </a:r>
            <a:r>
              <a:rPr lang="es-PA" dirty="0" err="1" smtClean="0">
                <a:sym typeface="Symbol" panose="05050102010706020507" pitchFamily="18" charset="2"/>
              </a:rPr>
              <a:t>njw</a:t>
            </a:r>
            <a:r>
              <a:rPr lang="es-PA" dirty="0" smtClean="0">
                <a:sym typeface="Symbol" panose="05050102010706020507" pitchFamily="18" charset="2"/>
              </a:rPr>
              <a:t>/2 donde n = 1, 3, 5, 7 </a:t>
            </a:r>
          </a:p>
          <a:p>
            <a:r>
              <a:rPr lang="es-PA" dirty="0"/>
              <a:t>Un punto en el plano z corresponde a infinitos puntos en </a:t>
            </a:r>
            <a:r>
              <a:rPr lang="es-PA" dirty="0" smtClean="0"/>
              <a:t>s</a:t>
            </a:r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9224" y="3114675"/>
            <a:ext cx="3967526" cy="3512469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6063" y="4428710"/>
            <a:ext cx="4499310" cy="2284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469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Diseño de Sistemas Discretos de Control por Métodos Convencionales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717" y="1400176"/>
            <a:ext cx="11710736" cy="5241256"/>
          </a:xfrm>
        </p:spPr>
        <p:txBody>
          <a:bodyPr>
            <a:normAutofit/>
          </a:bodyPr>
          <a:lstStyle/>
          <a:p>
            <a:r>
              <a:rPr lang="es-PA" dirty="0" smtClean="0"/>
              <a:t>El lugar geométrico de atenuación constante  es una línea graficada por z = </a:t>
            </a:r>
            <a:r>
              <a:rPr lang="es-PA" dirty="0" err="1" smtClean="0"/>
              <a:t>e^T</a:t>
            </a:r>
            <a:r>
              <a:rPr lang="es-PA" dirty="0" smtClean="0">
                <a:sym typeface="Symbol" panose="05050102010706020507" pitchFamily="18" charset="2"/>
              </a:rPr>
              <a:t> que se ve reflejada en z 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El tiempo de ajuste es determinado por los polos dominantes de lazo cerrado.  Es posible ajustar la línea a =-1 en el plano s que es interna al plano z</a:t>
            </a:r>
          </a:p>
          <a:p>
            <a:r>
              <a:rPr lang="es-PA" dirty="0" smtClean="0">
                <a:sym typeface="Symbol" panose="05050102010706020507" pitchFamily="18" charset="2"/>
              </a:rPr>
              <a:t>La frecuencia de atenuación constante es w = w1 en el plano s mapeada por z = </a:t>
            </a:r>
            <a:r>
              <a:rPr lang="es-PA" dirty="0" err="1" smtClean="0">
                <a:sym typeface="Symbol" panose="05050102010706020507" pitchFamily="18" charset="2"/>
              </a:rPr>
              <a:t>e^Tw</a:t>
            </a:r>
            <a:endParaRPr lang="es-PA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137" y="3319240"/>
            <a:ext cx="2121375" cy="2950719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2932" y="3319240"/>
            <a:ext cx="2543056" cy="2835164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0926" y="3572906"/>
            <a:ext cx="3054004" cy="2581498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94930" y="3572906"/>
            <a:ext cx="3005854" cy="2581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234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Diseño de Sistemas Discretos de Control por Métodos Convencionales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717" y="1400176"/>
            <a:ext cx="11710736" cy="5241256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La frecuencia de atenuación constante es w = w1 en el plano s mapeada por z = </a:t>
            </a:r>
            <a:r>
              <a:rPr lang="es-PA" dirty="0" err="1" smtClean="0">
                <a:sym typeface="Symbol" panose="05050102010706020507" pitchFamily="18" charset="2"/>
              </a:rPr>
              <a:t>e^Tw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w define la rotación en el plano z mientras que en el s son límites de estabilidad</a:t>
            </a:r>
          </a:p>
          <a:p>
            <a:r>
              <a:rPr lang="es-PA" dirty="0" smtClean="0">
                <a:sym typeface="Symbol" panose="05050102010706020507" pitchFamily="18" charset="2"/>
              </a:rPr>
              <a:t>Note que -1 y -2 definen el radio interno y externo( a medida que se aleja es menor)</a:t>
            </a:r>
          </a:p>
          <a:p>
            <a:r>
              <a:rPr lang="es-PA" dirty="0" smtClean="0">
                <a:sym typeface="Symbol" panose="05050102010706020507" pitchFamily="18" charset="2"/>
              </a:rPr>
              <a:t>1 y -2 las rotaciones del plano</a:t>
            </a:r>
          </a:p>
          <a:p>
            <a:endParaRPr lang="es-PA" dirty="0" smtClean="0">
              <a:sym typeface="Symbol" panose="05050102010706020507" pitchFamily="18" charset="2"/>
            </a:endParaRP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15" y="3403617"/>
            <a:ext cx="2586039" cy="3360949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8530" y="3403617"/>
            <a:ext cx="2977605" cy="3360949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6512" y="3642705"/>
            <a:ext cx="3241078" cy="3055873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22891" y="3642705"/>
            <a:ext cx="3025264" cy="2998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342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Diseño de Sistemas Discretos de Control por Métodos Convencionales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717" y="1400176"/>
            <a:ext cx="11710736" cy="5302750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El factor de amortiguamiento relativo constante (</a:t>
            </a:r>
            <a:r>
              <a:rPr lang="es-PA" dirty="0" err="1" smtClean="0">
                <a:sym typeface="Symbol" panose="05050102010706020507" pitchFamily="18" charset="2"/>
              </a:rPr>
              <a:t>damping</a:t>
            </a:r>
            <a:r>
              <a:rPr lang="es-PA" dirty="0" smtClean="0">
                <a:sym typeface="Symbol" panose="05050102010706020507" pitchFamily="18" charset="2"/>
              </a:rPr>
              <a:t> ratio) en el plano s es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Donde 								de magnitud						y ángulo  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La magnitud de z decrece si d aumenta y el ángulo aumenta si </a:t>
            </a:r>
            <a:r>
              <a:rPr lang="es-PA" dirty="0" err="1" smtClean="0">
                <a:sym typeface="Symbol" panose="05050102010706020507" pitchFamily="18" charset="2"/>
              </a:rPr>
              <a:t>wd</a:t>
            </a:r>
            <a:r>
              <a:rPr lang="es-PA" dirty="0" smtClean="0">
                <a:sym typeface="Symbol" panose="05050102010706020507" pitchFamily="18" charset="2"/>
              </a:rPr>
              <a:t> aumenta volviéndose una espiral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En situaciones como </a:t>
            </a:r>
            <a:r>
              <a:rPr lang="es-PA" dirty="0" err="1" smtClean="0">
                <a:sym typeface="Symbol" panose="05050102010706020507" pitchFamily="18" charset="2"/>
              </a:rPr>
              <a:t>wd</a:t>
            </a:r>
            <a:r>
              <a:rPr lang="es-PA" dirty="0" smtClean="0">
                <a:sym typeface="Symbol" panose="05050102010706020507" pitchFamily="18" charset="2"/>
              </a:rPr>
              <a:t>/</a:t>
            </a:r>
            <a:r>
              <a:rPr lang="es-PA" dirty="0" err="1" smtClean="0">
                <a:sym typeface="Symbol" panose="05050102010706020507" pitchFamily="18" charset="2"/>
              </a:rPr>
              <a:t>ws</a:t>
            </a:r>
            <a:r>
              <a:rPr lang="es-PA" dirty="0" smtClean="0">
                <a:sym typeface="Symbol" panose="05050102010706020507" pitchFamily="18" charset="2"/>
              </a:rPr>
              <a:t> = K solo depende de </a:t>
            </a:r>
          </a:p>
          <a:p>
            <a:r>
              <a:rPr lang="es-PA" dirty="0" smtClean="0">
                <a:sym typeface="Symbol" panose="05050102010706020507" pitchFamily="18" charset="2"/>
              </a:rPr>
              <a:t>Si por ejemplo </a:t>
            </a:r>
            <a:r>
              <a:rPr lang="es-PA" dirty="0">
                <a:sym typeface="Symbol" panose="05050102010706020507" pitchFamily="18" charset="2"/>
              </a:rPr>
              <a:t></a:t>
            </a:r>
            <a:r>
              <a:rPr lang="es-PA" dirty="0" smtClean="0">
                <a:sym typeface="Symbol" panose="05050102010706020507" pitchFamily="18" charset="2"/>
              </a:rPr>
              <a:t> = 0.3, </a:t>
            </a:r>
            <a:r>
              <a:rPr lang="es-PA" dirty="0" err="1" smtClean="0">
                <a:sym typeface="Symbol" panose="05050102010706020507" pitchFamily="18" charset="2"/>
              </a:rPr>
              <a:t>wd</a:t>
            </a:r>
            <a:r>
              <a:rPr lang="es-PA" dirty="0" smtClean="0">
                <a:sym typeface="Symbol" panose="05050102010706020507" pitchFamily="18" charset="2"/>
              </a:rPr>
              <a:t>/</a:t>
            </a:r>
            <a:r>
              <a:rPr lang="es-PA" dirty="0" err="1" smtClean="0">
                <a:sym typeface="Symbol" panose="05050102010706020507" pitchFamily="18" charset="2"/>
              </a:rPr>
              <a:t>ws</a:t>
            </a:r>
            <a:r>
              <a:rPr lang="es-PA" dirty="0" smtClean="0">
                <a:sym typeface="Symbol" panose="05050102010706020507" pitchFamily="18" charset="2"/>
              </a:rPr>
              <a:t>=0.5; o P = 30°,  </a:t>
            </a:r>
            <a:r>
              <a:rPr lang="es-PA" dirty="0" err="1" smtClean="0">
                <a:sym typeface="Symbol" panose="05050102010706020507" pitchFamily="18" charset="2"/>
              </a:rPr>
              <a:t>ws</a:t>
            </a:r>
            <a:r>
              <a:rPr lang="es-PA" dirty="0" smtClean="0">
                <a:sym typeface="Symbol" panose="05050102010706020507" pitchFamily="18" charset="2"/>
              </a:rPr>
              <a:t> = 10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8612" y="1776412"/>
            <a:ext cx="3826610" cy="409576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8788" y="2291399"/>
            <a:ext cx="3105150" cy="96202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5125" y="2315210"/>
            <a:ext cx="2076450" cy="73342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72712" y="2324736"/>
            <a:ext cx="1047750" cy="447675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79085" y="4117964"/>
            <a:ext cx="1989473" cy="2584962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39139" y="3933482"/>
            <a:ext cx="2514895" cy="2830938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0726" y="5410445"/>
            <a:ext cx="3305175" cy="971550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69507" y="5143745"/>
            <a:ext cx="1428750" cy="533400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69507" y="5926309"/>
            <a:ext cx="2473903" cy="439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584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Diseño de Sistemas Discretos de Control por Métodos Convencionales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717" y="1400176"/>
            <a:ext cx="11710736" cy="5302750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Si el factor de amortiguamiento es constante  Q2 y Q3 decae en z normalmente</a:t>
            </a:r>
          </a:p>
          <a:p>
            <a:r>
              <a:rPr lang="es-PA" dirty="0" smtClean="0">
                <a:sym typeface="Symbol" panose="05050102010706020507" pitchFamily="18" charset="2"/>
              </a:rPr>
              <a:t>Si  está en Q1 y Q4, (amortiguamiento </a:t>
            </a:r>
            <a:r>
              <a:rPr lang="es-PA" dirty="0" err="1" smtClean="0">
                <a:sym typeface="Symbol" panose="05050102010706020507" pitchFamily="18" charset="2"/>
              </a:rPr>
              <a:t>neg</a:t>
            </a:r>
            <a:r>
              <a:rPr lang="es-PA" dirty="0" smtClean="0">
                <a:sym typeface="Symbol" panose="05050102010706020507" pitchFamily="18" charset="2"/>
              </a:rPr>
              <a:t>.)…</a:t>
            </a:r>
          </a:p>
          <a:p>
            <a:r>
              <a:rPr lang="es-PA" dirty="0" smtClean="0">
                <a:sym typeface="Symbol" panose="05050102010706020507" pitchFamily="18" charset="2"/>
              </a:rPr>
              <a:t>… crece la espiral fuera de z = 1</a:t>
            </a:r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Para z = 0,  = 1</a:t>
            </a:r>
          </a:p>
          <a:p>
            <a:r>
              <a:rPr lang="es-PA" dirty="0" smtClean="0">
                <a:sym typeface="Symbol" panose="05050102010706020507" pitchFamily="18" charset="2"/>
              </a:rPr>
              <a:t>Para z = 1,  = 0</a:t>
            </a:r>
          </a:p>
          <a:p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Un mapeo que preserva tanto </a:t>
            </a:r>
            <a:r>
              <a:rPr lang="es-PA" dirty="0" err="1" smtClean="0">
                <a:sym typeface="Symbol" panose="05050102010706020507" pitchFamily="18" charset="2"/>
              </a:rPr>
              <a:t>wn</a:t>
            </a:r>
            <a:r>
              <a:rPr lang="es-PA" dirty="0" smtClean="0">
                <a:sym typeface="Symbol" panose="05050102010706020507" pitchFamily="18" charset="2"/>
              </a:rPr>
              <a:t> y  se</a:t>
            </a:r>
          </a:p>
          <a:p>
            <a:r>
              <a:rPr lang="es-PA" dirty="0" smtClean="0">
                <a:sym typeface="Symbol" panose="05050102010706020507" pitchFamily="18" charset="2"/>
              </a:rPr>
              <a:t>Les dice mapeo o correspondencia conforme</a:t>
            </a: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9331" y="1853248"/>
            <a:ext cx="3674121" cy="2098488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4149" y="2247232"/>
            <a:ext cx="2320567" cy="2598319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4716" y="4133850"/>
            <a:ext cx="3933825" cy="272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225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Diseño de Sistemas Discretos de Control por Métodos Convencionales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717" y="1400176"/>
            <a:ext cx="11710736" cy="5302750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Regiones del Plano s y Plano z para  </a:t>
            </a:r>
            <a:r>
              <a:rPr lang="es-PA" dirty="0">
                <a:sym typeface="Symbol" panose="05050102010706020507" pitchFamily="18" charset="2"/>
              </a:rPr>
              <a:t>&lt; </a:t>
            </a:r>
            <a:r>
              <a:rPr lang="es-PA" dirty="0" smtClean="0">
                <a:sym typeface="Symbol" panose="05050102010706020507" pitchFamily="18" charset="2"/>
              </a:rPr>
              <a:t>1</a:t>
            </a:r>
          </a:p>
          <a:p>
            <a:r>
              <a:rPr lang="es-PA" dirty="0" smtClean="0">
                <a:sym typeface="Symbol" panose="05050102010706020507" pitchFamily="18" charset="2"/>
              </a:rPr>
              <a:t>Note que las espirales corresponden a la franja primaria en el plano 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Si tenemos  </a:t>
            </a:r>
            <a:r>
              <a:rPr lang="es-PA" dirty="0">
                <a:sym typeface="Symbol" panose="05050102010706020507" pitchFamily="18" charset="2"/>
              </a:rPr>
              <a:t> </a:t>
            </a:r>
            <a:r>
              <a:rPr lang="es-PA" dirty="0" smtClean="0">
                <a:sym typeface="Symbol" panose="05050102010706020507" pitchFamily="18" charset="2"/>
              </a:rPr>
              <a:t>= </a:t>
            </a:r>
            <a:r>
              <a:rPr lang="es-PA" dirty="0">
                <a:sym typeface="Symbol" panose="05050102010706020507" pitchFamily="18" charset="2"/>
              </a:rPr>
              <a:t></a:t>
            </a:r>
            <a:r>
              <a:rPr lang="es-PA" dirty="0" smtClean="0">
                <a:sym typeface="Symbol" panose="05050102010706020507" pitchFamily="18" charset="2"/>
              </a:rPr>
              <a:t>1 existen polos a la izquierda en 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En el plano z se representa por una espiral log.</a:t>
            </a:r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err="1" smtClean="0">
                <a:sym typeface="Symbol" panose="05050102010706020507" pitchFamily="18" charset="2"/>
              </a:rPr>
              <a:t>Ejm</a:t>
            </a:r>
            <a:r>
              <a:rPr lang="es-PA" dirty="0" smtClean="0">
                <a:sym typeface="Symbol" panose="05050102010706020507" pitchFamily="18" charset="2"/>
              </a:rPr>
              <a:t>:  especificar en el plano z una región…</a:t>
            </a:r>
          </a:p>
          <a:p>
            <a:r>
              <a:rPr lang="es-PA" dirty="0" smtClean="0">
                <a:sym typeface="Symbol" panose="05050102010706020507" pitchFamily="18" charset="2"/>
              </a:rPr>
              <a:t>… deseable del plano s para s = </a:t>
            </a:r>
            <a:r>
              <a:rPr lang="es-PA" dirty="0" err="1" smtClean="0">
                <a:sym typeface="Symbol" panose="05050102010706020507" pitchFamily="18" charset="2"/>
              </a:rPr>
              <a:t>wj</a:t>
            </a:r>
            <a:r>
              <a:rPr lang="es-PA" dirty="0" smtClean="0">
                <a:sym typeface="Symbol" panose="05050102010706020507" pitchFamily="18" charset="2"/>
              </a:rPr>
              <a:t>, =-1, =1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2017" y="2257426"/>
            <a:ext cx="2449285" cy="2143124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1228" y="2055655"/>
            <a:ext cx="2522225" cy="2395538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4439" y="4381802"/>
            <a:ext cx="2052636" cy="2321124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83848" y="4381802"/>
            <a:ext cx="2563676" cy="2361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565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Diseño de Sistemas Discretos de Control por Métodos Convencionales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717" y="1400176"/>
            <a:ext cx="9185608" cy="5302750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Regiones del Plano s y Plano z para  </a:t>
            </a:r>
            <a:r>
              <a:rPr lang="es-PA" dirty="0">
                <a:sym typeface="Symbol" panose="05050102010706020507" pitchFamily="18" charset="2"/>
              </a:rPr>
              <a:t>&lt; </a:t>
            </a:r>
            <a:r>
              <a:rPr lang="es-PA" dirty="0" smtClean="0">
                <a:sym typeface="Symbol" panose="05050102010706020507" pitchFamily="18" charset="2"/>
              </a:rPr>
              <a:t>1</a:t>
            </a:r>
          </a:p>
          <a:p>
            <a:r>
              <a:rPr lang="es-PA" dirty="0" smtClean="0">
                <a:sym typeface="Symbol" panose="05050102010706020507" pitchFamily="18" charset="2"/>
              </a:rPr>
              <a:t>Note que las espirales corresponden a la franja primaria en el plano 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Si tenemos  </a:t>
            </a:r>
            <a:r>
              <a:rPr lang="es-PA" dirty="0">
                <a:sym typeface="Symbol" panose="05050102010706020507" pitchFamily="18" charset="2"/>
              </a:rPr>
              <a:t> </a:t>
            </a:r>
            <a:r>
              <a:rPr lang="es-PA" dirty="0" smtClean="0">
                <a:sym typeface="Symbol" panose="05050102010706020507" pitchFamily="18" charset="2"/>
              </a:rPr>
              <a:t>= </a:t>
            </a:r>
            <a:r>
              <a:rPr lang="es-PA" dirty="0">
                <a:sym typeface="Symbol" panose="05050102010706020507" pitchFamily="18" charset="2"/>
              </a:rPr>
              <a:t></a:t>
            </a:r>
            <a:r>
              <a:rPr lang="es-PA" dirty="0" smtClean="0">
                <a:sym typeface="Symbol" panose="05050102010706020507" pitchFamily="18" charset="2"/>
              </a:rPr>
              <a:t>1 existen polos a la izquierda en 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En el plano z se representa por una espiral log.</a:t>
            </a:r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err="1" smtClean="0">
                <a:sym typeface="Symbol" panose="05050102010706020507" pitchFamily="18" charset="2"/>
              </a:rPr>
              <a:t>Ejm</a:t>
            </a:r>
            <a:r>
              <a:rPr lang="es-PA" dirty="0" smtClean="0">
                <a:sym typeface="Symbol" panose="05050102010706020507" pitchFamily="18" charset="2"/>
              </a:rPr>
              <a:t>:  especificar en el plano z una región…</a:t>
            </a:r>
          </a:p>
          <a:p>
            <a:r>
              <a:rPr lang="es-PA" dirty="0" smtClean="0">
                <a:sym typeface="Symbol" panose="05050102010706020507" pitchFamily="18" charset="2"/>
              </a:rPr>
              <a:t>… deseable del plano s para s = </a:t>
            </a:r>
            <a:r>
              <a:rPr lang="es-PA" dirty="0" err="1" smtClean="0">
                <a:sym typeface="Symbol" panose="05050102010706020507" pitchFamily="18" charset="2"/>
              </a:rPr>
              <a:t>wj</a:t>
            </a:r>
            <a:r>
              <a:rPr lang="es-PA" dirty="0" smtClean="0">
                <a:sym typeface="Symbol" panose="05050102010706020507" pitchFamily="18" charset="2"/>
              </a:rPr>
              <a:t>, =-1, =1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439" y="4381802"/>
            <a:ext cx="2052636" cy="2321124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3848" y="4381802"/>
            <a:ext cx="2563676" cy="2361944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7076376" y="3773943"/>
            <a:ext cx="4720672" cy="2928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dirty="0" smtClean="0">
                <a:sym typeface="Symbol" panose="05050102010706020507" pitchFamily="18" charset="2"/>
              </a:rPr>
              <a:t>Los polos dominantes tienen que estar en este lado marcado del plano 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La región marcada en z es la región estable</a:t>
            </a:r>
          </a:p>
          <a:p>
            <a:r>
              <a:rPr lang="es-PA" dirty="0" smtClean="0">
                <a:sym typeface="Symbol" panose="05050102010706020507" pitchFamily="18" charset="2"/>
              </a:rPr>
              <a:t>Si la respuesta del sistema no es satisfactoria se deben modificar los ceros y polos del lazo cerrado</a:t>
            </a:r>
          </a:p>
        </p:txBody>
      </p:sp>
    </p:spTree>
    <p:extLst>
      <p:ext uri="{BB962C8B-B14F-4D97-AF65-F5344CB8AC3E}">
        <p14:creationId xmlns:p14="http://schemas.microsoft.com/office/powerpoint/2010/main" val="2046324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215689" cy="1400530"/>
          </a:xfrm>
        </p:spPr>
        <p:txBody>
          <a:bodyPr/>
          <a:lstStyle/>
          <a:p>
            <a:r>
              <a:rPr lang="es-PA" dirty="0" smtClean="0"/>
              <a:t>Introducción – Sistemas Inherentemente Muestreados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1853248"/>
            <a:ext cx="11163300" cy="4801552"/>
          </a:xfrm>
        </p:spPr>
        <p:txBody>
          <a:bodyPr>
            <a:normAutofit/>
          </a:bodyPr>
          <a:lstStyle/>
          <a:p>
            <a:r>
              <a:rPr lang="es-PA" dirty="0" smtClean="0"/>
              <a:t>El muestreo ocurre debido a varios casos</a:t>
            </a:r>
          </a:p>
          <a:p>
            <a:pPr lvl="1"/>
            <a:r>
              <a:rPr lang="es-PA" dirty="0" smtClean="0"/>
              <a:t>Debido a que a veces es transmitido a pulsos</a:t>
            </a:r>
          </a:p>
          <a:p>
            <a:pPr lvl="1"/>
            <a:r>
              <a:rPr lang="es-PA" dirty="0" smtClean="0"/>
              <a:t>O a la naturaleza de la señal</a:t>
            </a:r>
          </a:p>
          <a:p>
            <a:pPr lvl="1"/>
            <a:endParaRPr lang="es-PA" dirty="0"/>
          </a:p>
          <a:p>
            <a:r>
              <a:rPr lang="es-PA" dirty="0" smtClean="0"/>
              <a:t>En un radar:  La información es obtenida cada revolución</a:t>
            </a:r>
          </a:p>
          <a:p>
            <a:r>
              <a:rPr lang="es-PA" dirty="0" smtClean="0"/>
              <a:t>Sistemas Económicos:  Los procesos contables son atados a calendarios</a:t>
            </a:r>
          </a:p>
          <a:p>
            <a:pPr lvl="1"/>
            <a:r>
              <a:rPr lang="es-PA" dirty="0" smtClean="0"/>
              <a:t>La información se almacena en </a:t>
            </a:r>
            <a:r>
              <a:rPr lang="es-PA" dirty="0" err="1" smtClean="0"/>
              <a:t>perídos</a:t>
            </a:r>
            <a:r>
              <a:rPr lang="es-PA" dirty="0" smtClean="0"/>
              <a:t> </a:t>
            </a:r>
            <a:r>
              <a:rPr lang="es-PA" dirty="0" err="1" smtClean="0"/>
              <a:t>diaros</a:t>
            </a:r>
            <a:r>
              <a:rPr lang="es-PA" dirty="0" smtClean="0"/>
              <a:t>, semanales… anuales, etc.</a:t>
            </a:r>
          </a:p>
          <a:p>
            <a:r>
              <a:rPr lang="es-PA" dirty="0" smtClean="0"/>
              <a:t>Sistemas Biológicos:  La información ocurre por medio de eventos del sistema nervioso</a:t>
            </a:r>
          </a:p>
          <a:p>
            <a:pPr lvl="1"/>
            <a:r>
              <a:rPr lang="es-PA" dirty="0" smtClean="0"/>
              <a:t>Son inherentemente muestreados</a:t>
            </a:r>
          </a:p>
          <a:p>
            <a:endParaRPr lang="es-PA" dirty="0" smtClean="0"/>
          </a:p>
          <a:p>
            <a:pPr lvl="1"/>
            <a:endParaRPr lang="es-PA" dirty="0" smtClean="0"/>
          </a:p>
          <a:p>
            <a:pPr lvl="1"/>
            <a:endParaRPr lang="es-PA" dirty="0" smtClean="0"/>
          </a:p>
          <a:p>
            <a:endParaRPr lang="es-PA" dirty="0"/>
          </a:p>
        </p:txBody>
      </p:sp>
      <p:pic>
        <p:nvPicPr>
          <p:cNvPr id="8196" name="Picture 4" descr="Image result for radar control syste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6900" y="1126489"/>
            <a:ext cx="3060700" cy="2754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7407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Diseño de Sistemas Discretos de Control por Métodos Convencionales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717" y="1400176"/>
            <a:ext cx="11757358" cy="5302750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Para este caso suponga que tenemos s = -1 + w1j en el plano 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Si el tiempo de muestreo es bajo ocurrirá </a:t>
            </a:r>
            <a:r>
              <a:rPr lang="es-PA" dirty="0" err="1" smtClean="0">
                <a:sym typeface="Symbol" panose="05050102010706020507" pitchFamily="18" charset="2"/>
              </a:rPr>
              <a:t>folding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Esto nos lleva a que la frecuencia de </a:t>
            </a:r>
            <a:r>
              <a:rPr lang="es-PA" dirty="0" err="1" smtClean="0">
                <a:sym typeface="Symbol" panose="05050102010706020507" pitchFamily="18" charset="2"/>
              </a:rPr>
              <a:t>folding</a:t>
            </a:r>
            <a:r>
              <a:rPr lang="es-PA" dirty="0" smtClean="0">
                <a:sym typeface="Symbol" panose="05050102010706020507" pitchFamily="18" charset="2"/>
              </a:rPr>
              <a:t> ocurrirá cada </a:t>
            </a:r>
            <a:r>
              <a:rPr lang="es-PA" dirty="0">
                <a:sym typeface="Symbol" panose="05050102010706020507" pitchFamily="18" charset="2"/>
              </a:rPr>
              <a:t>s = -1 + </a:t>
            </a:r>
            <a:r>
              <a:rPr lang="es-PA" dirty="0" smtClean="0">
                <a:sym typeface="Symbol" panose="05050102010706020507" pitchFamily="18" charset="2"/>
              </a:rPr>
              <a:t>(w1 + n*</a:t>
            </a:r>
            <a:r>
              <a:rPr lang="es-PA" dirty="0" err="1" smtClean="0">
                <a:sym typeface="Symbol" panose="05050102010706020507" pitchFamily="18" charset="2"/>
              </a:rPr>
              <a:t>ws</a:t>
            </a:r>
            <a:r>
              <a:rPr lang="es-PA" dirty="0" smtClean="0">
                <a:sym typeface="Symbol" panose="05050102010706020507" pitchFamily="18" charset="2"/>
              </a:rPr>
              <a:t>)j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3336" y="2828925"/>
            <a:ext cx="5618845" cy="3731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421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Diseño de Sistemas Discretos de Control por Métodos Convencionales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717" y="1400176"/>
            <a:ext cx="11757358" cy="5302750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Estabilidad de lazo cerrado en el plano Z</a:t>
            </a:r>
          </a:p>
          <a:p>
            <a:r>
              <a:rPr lang="es-PA" dirty="0" smtClean="0">
                <a:sym typeface="Symbol" panose="05050102010706020507" pitchFamily="18" charset="2"/>
              </a:rPr>
              <a:t>Considerando la función de transferencia de pulso                              bajo polos 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El sistema es estable si: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Los polos están dentro del plano z (z &lt; 1)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Si el polo es de z = 1 el sistema es críticamente estable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Los ceros del plano z no afectan la estabilidad del sistema</a:t>
            </a:r>
          </a:p>
          <a:p>
            <a:pPr lvl="1"/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El sistema es inestable si: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Para un sistema críticamente estable existe un polo conjugado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Si el polo esta fuera del plano z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1837" y="1528764"/>
            <a:ext cx="1785629" cy="605472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87013" y="1843857"/>
            <a:ext cx="1757852" cy="333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343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Diseño de Sistemas Discretos de Control por Métodos Convencionales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717" y="1400176"/>
            <a:ext cx="11757358" cy="5302750"/>
          </a:xfrm>
        </p:spPr>
        <p:txBody>
          <a:bodyPr>
            <a:normAutofit/>
          </a:bodyPr>
          <a:lstStyle/>
          <a:p>
            <a:r>
              <a:rPr lang="es-PA" dirty="0" err="1" smtClean="0">
                <a:sym typeface="Symbol" panose="05050102010706020507" pitchFamily="18" charset="2"/>
              </a:rPr>
              <a:t>Ejm</a:t>
            </a:r>
            <a:r>
              <a:rPr lang="es-PA" dirty="0" smtClean="0">
                <a:sym typeface="Symbol" panose="05050102010706020507" pitchFamily="18" charset="2"/>
              </a:rPr>
              <a:t>:  Determine la estabilidad del sistema cuando K = 1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La transformada Z del sistema es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Para un sistema de lazo cerrado encontrar los polo se da si: 1 + GH(z) = 0 en 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Dando </a:t>
            </a:r>
          </a:p>
          <a:p>
            <a:r>
              <a:rPr lang="es-PA" dirty="0" smtClean="0">
                <a:sym typeface="Symbol" panose="05050102010706020507" pitchFamily="18" charset="2"/>
              </a:rPr>
              <a:t>Como z &lt; 1 el sistema es estable</a:t>
            </a:r>
          </a:p>
          <a:p>
            <a:r>
              <a:rPr lang="es-PA" dirty="0" smtClean="0">
                <a:sym typeface="Symbol" panose="05050102010706020507" pitchFamily="18" charset="2"/>
              </a:rPr>
              <a:t>NOTA:  Siempre la ausencia del </a:t>
            </a:r>
            <a:r>
              <a:rPr lang="es-PA" dirty="0" err="1" smtClean="0">
                <a:sym typeface="Symbol" panose="05050102010706020507" pitchFamily="18" charset="2"/>
              </a:rPr>
              <a:t>muestreador</a:t>
            </a:r>
            <a:r>
              <a:rPr lang="es-PA" dirty="0" smtClean="0">
                <a:sym typeface="Symbol" panose="05050102010706020507" pitchFamily="18" charset="2"/>
              </a:rPr>
              <a:t> de un sistema de 2do orden es estable; si existe </a:t>
            </a:r>
            <a:r>
              <a:rPr lang="es-PA" dirty="0" err="1" smtClean="0">
                <a:sym typeface="Symbol" panose="05050102010706020507" pitchFamily="18" charset="2"/>
              </a:rPr>
              <a:t>muestreador</a:t>
            </a:r>
            <a:r>
              <a:rPr lang="es-PA" dirty="0" smtClean="0">
                <a:sym typeface="Symbol" panose="05050102010706020507" pitchFamily="18" charset="2"/>
              </a:rPr>
              <a:t> probablemente el sistema sea inestable (debe hacerse el análisis)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3836" y="1276986"/>
            <a:ext cx="2675385" cy="708977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4899" y="2109153"/>
            <a:ext cx="5001753" cy="691197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49691" y="2913223"/>
            <a:ext cx="1880384" cy="680402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37704" y="3678014"/>
            <a:ext cx="4706132" cy="493938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37704" y="4295141"/>
            <a:ext cx="2547950" cy="491171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7703" y="4881866"/>
            <a:ext cx="4060087" cy="37593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28370" y="4313397"/>
            <a:ext cx="4678565" cy="1263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881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Diseño de Sistemas Discretos de Control por Métodos Convencionales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717" y="1400176"/>
            <a:ext cx="11757358" cy="5302750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Métodos de prueba de estabilidad absoluta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Antes de atacar el problema P(z) = 0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Aplicamos la prueba de estabilidad de </a:t>
            </a:r>
            <a:r>
              <a:rPr lang="es-PA" dirty="0" err="1" smtClean="0">
                <a:sym typeface="Symbol" panose="05050102010706020507" pitchFamily="18" charset="2"/>
              </a:rPr>
              <a:t>Schur-Cohn</a:t>
            </a:r>
            <a:r>
              <a:rPr lang="es-PA" dirty="0" smtClean="0">
                <a:sym typeface="Symbol" panose="05050102010706020507" pitchFamily="18" charset="2"/>
              </a:rPr>
              <a:t>, prueba de </a:t>
            </a:r>
            <a:r>
              <a:rPr lang="es-PA" dirty="0" err="1" smtClean="0">
                <a:sym typeface="Symbol" panose="05050102010706020507" pitchFamily="18" charset="2"/>
              </a:rPr>
              <a:t>Jury</a:t>
            </a:r>
            <a:r>
              <a:rPr lang="es-PA" dirty="0">
                <a:sym typeface="Symbol" panose="05050102010706020507" pitchFamily="18" charset="2"/>
              </a:rPr>
              <a:t> </a:t>
            </a:r>
            <a:r>
              <a:rPr lang="es-PA" dirty="0" smtClean="0">
                <a:sym typeface="Symbol" panose="05050102010706020507" pitchFamily="18" charset="2"/>
              </a:rPr>
              <a:t>a sistemas con </a:t>
            </a:r>
            <a:r>
              <a:rPr lang="es-PA" dirty="0" err="1" smtClean="0">
                <a:sym typeface="Symbol" panose="05050102010706020507" pitchFamily="18" charset="2"/>
              </a:rPr>
              <a:t>coef</a:t>
            </a:r>
            <a:r>
              <a:rPr lang="es-PA" dirty="0" smtClean="0">
                <a:sym typeface="Symbol" panose="05050102010706020507" pitchFamily="18" charset="2"/>
              </a:rPr>
              <a:t>. complejo</a:t>
            </a:r>
          </a:p>
          <a:p>
            <a:pPr lvl="2"/>
            <a:r>
              <a:rPr lang="es-PA" dirty="0" smtClean="0">
                <a:sym typeface="Symbol" panose="05050102010706020507" pitchFamily="18" charset="2"/>
              </a:rPr>
              <a:t>Revelan la existencia de cualquier raíz inestable</a:t>
            </a:r>
          </a:p>
          <a:p>
            <a:pPr lvl="2"/>
            <a:r>
              <a:rPr lang="es-PA" dirty="0" smtClean="0">
                <a:sym typeface="Symbol" panose="05050102010706020507" pitchFamily="18" charset="2"/>
              </a:rPr>
              <a:t>No dan localizaciones exactas</a:t>
            </a:r>
          </a:p>
          <a:p>
            <a:pPr lvl="2"/>
            <a:r>
              <a:rPr lang="es-PA" dirty="0" smtClean="0">
                <a:sym typeface="Symbol" panose="05050102010706020507" pitchFamily="18" charset="2"/>
              </a:rPr>
              <a:t>Ni son exactas a términos superiores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Se puede hacer la prueba de </a:t>
            </a:r>
            <a:r>
              <a:rPr lang="es-PA" dirty="0" err="1" smtClean="0">
                <a:sym typeface="Symbol" panose="05050102010706020507" pitchFamily="18" charset="2"/>
              </a:rPr>
              <a:t>Routh</a:t>
            </a:r>
            <a:r>
              <a:rPr lang="es-PA" dirty="0" smtClean="0">
                <a:sym typeface="Symbol" panose="05050102010706020507" pitchFamily="18" charset="2"/>
              </a:rPr>
              <a:t> de estabilidad, es la mas confiable (transformada bilineal)</a:t>
            </a:r>
          </a:p>
          <a:p>
            <a:r>
              <a:rPr lang="es-PA" dirty="0" smtClean="0">
                <a:sym typeface="Symbol" panose="05050102010706020507" pitchFamily="18" charset="2"/>
              </a:rPr>
              <a:t>Para coeficientes reales es mejor la prueba de </a:t>
            </a:r>
            <a:r>
              <a:rPr lang="es-PA" dirty="0" err="1" smtClean="0">
                <a:sym typeface="Symbol" panose="05050102010706020507" pitchFamily="18" charset="2"/>
              </a:rPr>
              <a:t>Jury</a:t>
            </a:r>
            <a:endParaRPr lang="es-PA" dirty="0" smtClean="0">
              <a:sym typeface="Symbol" panose="05050102010706020507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505491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Diseño de Sistemas Discretos de Control por Métodos Convencionales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717" y="1400176"/>
            <a:ext cx="11757358" cy="5302750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Métodos de </a:t>
            </a:r>
            <a:r>
              <a:rPr lang="es-PA" dirty="0" err="1" smtClean="0">
                <a:sym typeface="Symbol" panose="05050102010706020507" pitchFamily="18" charset="2"/>
              </a:rPr>
              <a:t>Jury</a:t>
            </a:r>
            <a:r>
              <a:rPr lang="es-PA" dirty="0" smtClean="0">
                <a:sym typeface="Symbol" panose="05050102010706020507" pitchFamily="18" charset="2"/>
              </a:rPr>
              <a:t> y criterio de estabilidad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86" y="2017963"/>
            <a:ext cx="6391275" cy="406717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1530" y="2017963"/>
            <a:ext cx="3810000" cy="183832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1530" y="4167188"/>
            <a:ext cx="2362200" cy="180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45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Diseño de Sistemas Discretos de Control por Métodos Convencionales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717" y="1400176"/>
            <a:ext cx="11757358" cy="5302750"/>
          </a:xfrm>
        </p:spPr>
        <p:txBody>
          <a:bodyPr>
            <a:normAutofit/>
          </a:bodyPr>
          <a:lstStyle/>
          <a:p>
            <a:r>
              <a:rPr lang="es-PA" dirty="0" err="1" smtClean="0">
                <a:sym typeface="Symbol" panose="05050102010706020507" pitchFamily="18" charset="2"/>
              </a:rPr>
              <a:t>Ejm</a:t>
            </a:r>
            <a:r>
              <a:rPr lang="es-PA" dirty="0" smtClean="0">
                <a:sym typeface="Symbol" panose="05050102010706020507" pitchFamily="18" charset="2"/>
              </a:rPr>
              <a:t>:  Construir la tabla de </a:t>
            </a:r>
            <a:r>
              <a:rPr lang="es-PA" dirty="0" err="1" smtClean="0">
                <a:sym typeface="Symbol" panose="05050102010706020507" pitchFamily="18" charset="2"/>
              </a:rPr>
              <a:t>estabildiad</a:t>
            </a:r>
            <a:r>
              <a:rPr lang="es-PA" dirty="0" smtClean="0">
                <a:sym typeface="Symbol" panose="05050102010706020507" pitchFamily="18" charset="2"/>
              </a:rPr>
              <a:t> de </a:t>
            </a:r>
            <a:r>
              <a:rPr lang="es-PA" dirty="0" err="1" smtClean="0">
                <a:sym typeface="Symbol" panose="05050102010706020507" pitchFamily="18" charset="2"/>
              </a:rPr>
              <a:t>Jury</a:t>
            </a:r>
            <a:r>
              <a:rPr lang="es-PA" dirty="0" smtClean="0">
                <a:sym typeface="Symbol" panose="05050102010706020507" pitchFamily="18" charset="2"/>
              </a:rPr>
              <a:t> para</a:t>
            </a: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0411" y="1400176"/>
            <a:ext cx="4162599" cy="453072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464" y="1941524"/>
            <a:ext cx="5803899" cy="4761402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0698" y="2138999"/>
            <a:ext cx="4037660" cy="1390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683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Diseño de Sistemas Discretos de Control por Métodos Convencionales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717" y="1400176"/>
            <a:ext cx="11757358" cy="5302750"/>
          </a:xfrm>
        </p:spPr>
        <p:txBody>
          <a:bodyPr>
            <a:normAutofit/>
          </a:bodyPr>
          <a:lstStyle/>
          <a:p>
            <a:r>
              <a:rPr lang="es-PA" dirty="0" err="1" smtClean="0">
                <a:sym typeface="Symbol" panose="05050102010706020507" pitchFamily="18" charset="2"/>
              </a:rPr>
              <a:t>Ejm</a:t>
            </a:r>
            <a:r>
              <a:rPr lang="es-PA" dirty="0" smtClean="0">
                <a:sym typeface="Symbol" panose="05050102010706020507" pitchFamily="18" charset="2"/>
              </a:rPr>
              <a:t>:  Construir la tabla de </a:t>
            </a:r>
            <a:r>
              <a:rPr lang="es-PA" dirty="0" err="1" smtClean="0">
                <a:sym typeface="Symbol" panose="05050102010706020507" pitchFamily="18" charset="2"/>
              </a:rPr>
              <a:t>estabildiad</a:t>
            </a:r>
            <a:r>
              <a:rPr lang="es-PA" dirty="0" smtClean="0">
                <a:sym typeface="Symbol" panose="05050102010706020507" pitchFamily="18" charset="2"/>
              </a:rPr>
              <a:t> de </a:t>
            </a:r>
            <a:r>
              <a:rPr lang="es-PA" dirty="0" err="1" smtClean="0">
                <a:sym typeface="Symbol" panose="05050102010706020507" pitchFamily="18" charset="2"/>
              </a:rPr>
              <a:t>Jury</a:t>
            </a:r>
            <a:r>
              <a:rPr lang="es-PA" dirty="0" smtClean="0">
                <a:sym typeface="Symbol" panose="05050102010706020507" pitchFamily="18" charset="2"/>
              </a:rPr>
              <a:t> para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1.  |-0.08| &lt; 1, ok</a:t>
            </a:r>
          </a:p>
          <a:p>
            <a:r>
              <a:rPr lang="es-PA" dirty="0" smtClean="0">
                <a:sym typeface="Symbol" panose="05050102010706020507" pitchFamily="18" charset="2"/>
              </a:rPr>
              <a:t>2.  P(z)|z=1 &gt; 0, P(  1) = 0.09 &gt; 0, ok</a:t>
            </a:r>
          </a:p>
          <a:p>
            <a:r>
              <a:rPr lang="es-PA" dirty="0" smtClean="0">
                <a:sym typeface="Symbol" panose="05050102010706020507" pitchFamily="18" charset="2"/>
              </a:rPr>
              <a:t>3.  P(z)|z=-1 &gt; 0, P(-1) = 1.89 &gt; 0, ok</a:t>
            </a:r>
          </a:p>
          <a:p>
            <a:r>
              <a:rPr lang="es-PA" dirty="0" smtClean="0">
                <a:sym typeface="Symbol" panose="05050102010706020507" pitchFamily="18" charset="2"/>
              </a:rPr>
              <a:t>4.  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|b3| &gt; |b0|, |-0.994| &gt; |-0.204|, ok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|c2| &gt; |c0|, |0.9456| &gt; |0.315|, ok</a:t>
            </a:r>
          </a:p>
          <a:p>
            <a:pPr lvl="1"/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El sistema es estable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2597" y="1400176"/>
            <a:ext cx="3187211" cy="428625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0075" y="4890984"/>
            <a:ext cx="3810000" cy="1838325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39208" y="638623"/>
            <a:ext cx="1691578" cy="1295967"/>
          </a:xfrm>
          <a:prstGeom prst="rect">
            <a:avLst/>
          </a:prstGeom>
        </p:spPr>
      </p:pic>
      <p:graphicFrame>
        <p:nvGraphicFramePr>
          <p:cNvPr id="14" name="Tabla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9000501"/>
              </p:ext>
            </p:extLst>
          </p:nvPr>
        </p:nvGraphicFramePr>
        <p:xfrm>
          <a:off x="6151396" y="2011485"/>
          <a:ext cx="5880100" cy="28003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0768"/>
                <a:gridCol w="760768"/>
                <a:gridCol w="865373"/>
                <a:gridCol w="1141151"/>
                <a:gridCol w="865373"/>
                <a:gridCol w="865373"/>
                <a:gridCol w="621294"/>
              </a:tblGrid>
              <a:tr h="295275">
                <a:tc>
                  <a:txBody>
                    <a:bodyPr/>
                    <a:lstStyle/>
                    <a:p>
                      <a:pPr algn="l" rtl="0" fontAlgn="ctr"/>
                      <a:r>
                        <a:rPr lang="es-PA" sz="1800" u="none" strike="noStrike" dirty="0">
                          <a:effectLst/>
                        </a:rPr>
                        <a:t> </a:t>
                      </a:r>
                      <a:endParaRPr lang="es-PA" sz="1800" b="1" i="0" u="none" strike="noStrike" dirty="0">
                        <a:solidFill>
                          <a:srgbClr val="FFFFFF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PA" sz="1800" u="none" strike="noStrike" dirty="0">
                          <a:effectLst/>
                        </a:rPr>
                        <a:t> </a:t>
                      </a:r>
                      <a:endParaRPr lang="es-PA" sz="1800" b="1" i="0" u="none" strike="noStrike" dirty="0">
                        <a:solidFill>
                          <a:srgbClr val="FFFFFF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PA" sz="1800" u="none" strike="noStrike" dirty="0">
                          <a:effectLst/>
                        </a:rPr>
                        <a:t> </a:t>
                      </a:r>
                      <a:endParaRPr lang="es-PA" sz="1800" b="1" i="0" u="none" strike="noStrike" dirty="0">
                        <a:solidFill>
                          <a:srgbClr val="FFFFFF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PA" sz="1800" u="none" strike="noStrike" dirty="0">
                          <a:effectLst/>
                        </a:rPr>
                        <a:t>c0</a:t>
                      </a:r>
                      <a:endParaRPr lang="es-PA" sz="1800" b="1" i="0" u="none" strike="noStrike" dirty="0">
                        <a:solidFill>
                          <a:srgbClr val="FFFFFF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PA" sz="1800" u="none" strike="noStrike" dirty="0">
                          <a:effectLst/>
                        </a:rPr>
                        <a:t>c1</a:t>
                      </a:r>
                      <a:endParaRPr lang="es-PA" sz="1800" b="1" i="0" u="none" strike="noStrike" dirty="0">
                        <a:solidFill>
                          <a:srgbClr val="FFFFFF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PA" sz="1800" u="none" strike="noStrike" dirty="0">
                          <a:effectLst/>
                        </a:rPr>
                        <a:t>c2</a:t>
                      </a:r>
                      <a:endParaRPr lang="es-PA" sz="1800" b="1" i="0" u="none" strike="noStrike" dirty="0">
                        <a:solidFill>
                          <a:srgbClr val="FFFFFF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PA" sz="1800" u="none" strike="noStrike" dirty="0">
                          <a:effectLst/>
                        </a:rPr>
                        <a:t> </a:t>
                      </a:r>
                      <a:endParaRPr lang="es-PA" sz="1800" b="1" i="0" u="none" strike="noStrike" dirty="0">
                        <a:solidFill>
                          <a:srgbClr val="FFFFFF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C00000"/>
                    </a:solidFill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0" algn="l" defTabSz="457200" rtl="0" eaLnBrk="1" fontAlgn="ctr" latinLnBrk="0" hangingPunct="1"/>
                      <a:r>
                        <a:rPr lang="es-PA" sz="1800" b="1" u="none" strike="noStrike" kern="1200" dirty="0">
                          <a:solidFill>
                            <a:srgbClr val="C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 marL="9525" marR="9525" marT="9525" marB="0"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457200" rtl="0" eaLnBrk="1" fontAlgn="ctr" latinLnBrk="0" hangingPunct="1"/>
                      <a:r>
                        <a:rPr lang="es-PA" sz="1800" b="1" u="none" strike="noStrike" kern="1200" dirty="0">
                          <a:solidFill>
                            <a:srgbClr val="C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 marL="9525" marR="9525" marT="9525" marB="0"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457200" rtl="0" eaLnBrk="1" fontAlgn="ctr" latinLnBrk="0" hangingPunct="1"/>
                      <a:r>
                        <a:rPr lang="es-PA" sz="18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 marL="9525" marR="9525" marT="9525" marB="0"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457200" rtl="0" eaLnBrk="1" fontAlgn="ctr" latinLnBrk="0" hangingPunct="1"/>
                      <a:r>
                        <a:rPr lang="es-PA" sz="18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b0</a:t>
                      </a:r>
                    </a:p>
                  </a:txBody>
                  <a:tcPr marL="9525" marR="9525" marT="9525" marB="0"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457200" rtl="0" eaLnBrk="1" fontAlgn="ctr" latinLnBrk="0" hangingPunct="1"/>
                      <a:r>
                        <a:rPr lang="es-PA" sz="18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b1</a:t>
                      </a:r>
                    </a:p>
                  </a:txBody>
                  <a:tcPr marL="9525" marR="9525" marT="9525" marB="0"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457200" rtl="0" eaLnBrk="1" fontAlgn="ctr" latinLnBrk="0" hangingPunct="1"/>
                      <a:r>
                        <a:rPr lang="es-PA" sz="18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b2</a:t>
                      </a:r>
                    </a:p>
                  </a:txBody>
                  <a:tcPr marL="9525" marR="9525" marT="9525" marB="0"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457200" rtl="0" eaLnBrk="1" fontAlgn="ctr" latinLnBrk="0" hangingPunct="1"/>
                      <a:r>
                        <a:rPr lang="es-PA" sz="18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b3</a:t>
                      </a:r>
                    </a:p>
                  </a:txBody>
                  <a:tcPr marL="9525" marR="9525" marT="9525" marB="0" anchor="ctr">
                    <a:solidFill>
                      <a:srgbClr val="C00000"/>
                    </a:solidFill>
                  </a:tcPr>
                </a:tc>
              </a:tr>
              <a:tr h="314325">
                <a:tc>
                  <a:txBody>
                    <a:bodyPr/>
                    <a:lstStyle/>
                    <a:p>
                      <a:pPr marL="0" algn="l" defTabSz="457200" rtl="0" eaLnBrk="1" fontAlgn="ctr" latinLnBrk="0" hangingPunct="1"/>
                      <a:r>
                        <a:rPr lang="es-PA" sz="1800" b="1" u="none" strike="noStrike" kern="1200">
                          <a:solidFill>
                            <a:srgbClr val="C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 marL="9525" marR="9525" marT="9525" marB="0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457200" rtl="0" eaLnBrk="1" fontAlgn="ctr" latinLnBrk="0" hangingPunct="1"/>
                      <a:r>
                        <a:rPr lang="es-PA" sz="1800" b="1" u="none" strike="noStrike" kern="1200">
                          <a:solidFill>
                            <a:srgbClr val="C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 marL="9525" marR="9525" marT="9525" marB="0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457200" rtl="0" eaLnBrk="1" fontAlgn="ctr" latinLnBrk="0" hangingPunct="1"/>
                      <a:r>
                        <a:rPr lang="es-PA" sz="18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z0</a:t>
                      </a:r>
                    </a:p>
                  </a:txBody>
                  <a:tcPr marL="9525" marR="9525" marT="9525" marB="0"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457200" rtl="0" eaLnBrk="1" fontAlgn="ctr" latinLnBrk="0" hangingPunct="1"/>
                      <a:r>
                        <a:rPr lang="es-PA" sz="18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z1</a:t>
                      </a:r>
                    </a:p>
                  </a:txBody>
                  <a:tcPr marL="9525" marR="9525" marT="9525" marB="0"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457200" rtl="0" eaLnBrk="1" fontAlgn="ctr" latinLnBrk="0" hangingPunct="1"/>
                      <a:r>
                        <a:rPr lang="es-PA" sz="18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z2</a:t>
                      </a:r>
                    </a:p>
                  </a:txBody>
                  <a:tcPr marL="9525" marR="9525" marT="9525" marB="0"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457200" rtl="0" eaLnBrk="1" fontAlgn="ctr" latinLnBrk="0" hangingPunct="1"/>
                      <a:r>
                        <a:rPr lang="es-PA" sz="18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z3</a:t>
                      </a:r>
                    </a:p>
                  </a:txBody>
                  <a:tcPr marL="9525" marR="9525" marT="9525" marB="0"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457200" rtl="0" eaLnBrk="1" fontAlgn="ctr" latinLnBrk="0" hangingPunct="1"/>
                      <a:r>
                        <a:rPr lang="es-PA" sz="18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z4</a:t>
                      </a:r>
                    </a:p>
                  </a:txBody>
                  <a:tcPr marL="9525" marR="9525" marT="9525" marB="0" anchor="ctr">
                    <a:solidFill>
                      <a:srgbClr val="C00000"/>
                    </a:solidFill>
                  </a:tcPr>
                </a:tc>
              </a:tr>
              <a:tr h="323850">
                <a:tc>
                  <a:txBody>
                    <a:bodyPr/>
                    <a:lstStyle/>
                    <a:p>
                      <a:pPr algn="l" rtl="0" fontAlgn="ctr"/>
                      <a:r>
                        <a:rPr lang="es-PA" sz="1800" u="none" strike="noStrike">
                          <a:effectLst/>
                        </a:rPr>
                        <a:t>a[4:0]</a:t>
                      </a:r>
                      <a:endParaRPr lang="es-PA" sz="18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PA" sz="1800" u="none" strike="noStrike">
                          <a:effectLst/>
                        </a:rPr>
                        <a:t>1</a:t>
                      </a:r>
                      <a:endParaRPr lang="es-PA" sz="18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PA" sz="1800" u="none" strike="noStrike">
                          <a:effectLst/>
                        </a:rPr>
                        <a:t>-0.08</a:t>
                      </a:r>
                      <a:endParaRPr lang="es-PA" sz="18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PA" sz="1800" u="none" strike="noStrike" dirty="0">
                          <a:effectLst/>
                        </a:rPr>
                        <a:t>0.3</a:t>
                      </a:r>
                      <a:endParaRPr lang="es-PA" sz="1800" b="0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PA" sz="1800" u="none" strike="noStrike" dirty="0">
                          <a:effectLst/>
                        </a:rPr>
                        <a:t>0.07</a:t>
                      </a:r>
                      <a:endParaRPr lang="es-PA" sz="1800" b="0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PA" sz="1800" u="none" strike="noStrike">
                          <a:effectLst/>
                        </a:rPr>
                        <a:t>-1.2</a:t>
                      </a:r>
                      <a:endParaRPr lang="es-PA" sz="18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PA" sz="1800" u="none" strike="noStrike">
                          <a:effectLst/>
                        </a:rPr>
                        <a:t>1</a:t>
                      </a:r>
                      <a:endParaRPr lang="es-PA" sz="18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314325">
                <a:tc>
                  <a:txBody>
                    <a:bodyPr/>
                    <a:lstStyle/>
                    <a:p>
                      <a:pPr algn="l" rtl="0" fontAlgn="ctr"/>
                      <a:r>
                        <a:rPr lang="es-PA" sz="1800" u="none" strike="noStrike" dirty="0">
                          <a:effectLst/>
                        </a:rPr>
                        <a:t>a[0:4]</a:t>
                      </a:r>
                      <a:endParaRPr lang="es-PA" sz="1800" b="0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PA" sz="1800" u="none" strike="noStrike">
                          <a:effectLst/>
                        </a:rPr>
                        <a:t>2</a:t>
                      </a:r>
                      <a:endParaRPr lang="es-PA" sz="18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PA" sz="1800" u="none" strike="noStrike">
                          <a:effectLst/>
                        </a:rPr>
                        <a:t>1</a:t>
                      </a:r>
                      <a:endParaRPr lang="es-PA" sz="18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PA" sz="1800" u="none" strike="noStrike" dirty="0">
                          <a:effectLst/>
                        </a:rPr>
                        <a:t>-1.2</a:t>
                      </a:r>
                      <a:endParaRPr lang="es-PA" sz="1800" b="0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PA" sz="1800" u="none" strike="noStrike" dirty="0">
                          <a:effectLst/>
                        </a:rPr>
                        <a:t>0.07</a:t>
                      </a:r>
                      <a:endParaRPr lang="es-PA" sz="1800" b="0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PA" sz="1800" u="none" strike="noStrike" dirty="0">
                          <a:effectLst/>
                        </a:rPr>
                        <a:t>0.3</a:t>
                      </a:r>
                      <a:endParaRPr lang="es-PA" sz="1800" b="0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PA" sz="1800" u="none" strike="noStrike" dirty="0">
                          <a:effectLst/>
                        </a:rPr>
                        <a:t>-0.1</a:t>
                      </a:r>
                      <a:endParaRPr lang="es-PA" sz="1800" b="0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314325">
                <a:tc>
                  <a:txBody>
                    <a:bodyPr/>
                    <a:lstStyle/>
                    <a:p>
                      <a:pPr algn="l" rtl="0" fontAlgn="ctr"/>
                      <a:r>
                        <a:rPr lang="es-PA" sz="1800" u="none" strike="noStrike" dirty="0">
                          <a:effectLst/>
                        </a:rPr>
                        <a:t>b[3:0]</a:t>
                      </a:r>
                      <a:endParaRPr lang="es-PA" sz="1800" b="0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PA" sz="1800" u="none" strike="noStrike">
                          <a:effectLst/>
                        </a:rPr>
                        <a:t>3</a:t>
                      </a:r>
                      <a:endParaRPr lang="es-PA" sz="18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PA" sz="1800" u="none" strike="noStrike">
                          <a:effectLst/>
                        </a:rPr>
                        <a:t>-0.994</a:t>
                      </a:r>
                      <a:endParaRPr lang="es-PA" sz="18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PA" sz="1800" u="none" strike="noStrike">
                          <a:effectLst/>
                        </a:rPr>
                        <a:t>1.176</a:t>
                      </a:r>
                      <a:endParaRPr lang="es-PA" sz="18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PA" sz="1800" u="none" strike="noStrike">
                          <a:effectLst/>
                        </a:rPr>
                        <a:t>-0.076</a:t>
                      </a:r>
                      <a:endParaRPr lang="es-PA" sz="18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PA" sz="1800" u="none" strike="noStrike">
                          <a:effectLst/>
                        </a:rPr>
                        <a:t>-0.204</a:t>
                      </a:r>
                      <a:endParaRPr lang="es-PA" sz="18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PA" sz="1800" u="none" strike="noStrike">
                          <a:effectLst/>
                        </a:rPr>
                        <a:t> </a:t>
                      </a:r>
                      <a:endParaRPr lang="es-PA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/>
                </a:tc>
              </a:tr>
              <a:tr h="314325">
                <a:tc>
                  <a:txBody>
                    <a:bodyPr/>
                    <a:lstStyle/>
                    <a:p>
                      <a:pPr algn="l" rtl="0" fontAlgn="ctr"/>
                      <a:r>
                        <a:rPr lang="es-PA" sz="1800" u="none" strike="noStrike" dirty="0">
                          <a:effectLst/>
                        </a:rPr>
                        <a:t>b[0:3]</a:t>
                      </a:r>
                      <a:endParaRPr lang="es-PA" sz="1800" b="0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PA" sz="1800" u="none" strike="noStrike" dirty="0">
                          <a:effectLst/>
                        </a:rPr>
                        <a:t>4</a:t>
                      </a:r>
                      <a:endParaRPr lang="es-PA" sz="1800" b="0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PA" sz="1800" u="none" strike="noStrike" dirty="0">
                          <a:effectLst/>
                        </a:rPr>
                        <a:t>-</a:t>
                      </a:r>
                      <a:r>
                        <a:rPr lang="es-PA" sz="1800" u="none" strike="noStrike" dirty="0" smtClean="0">
                          <a:effectLst/>
                        </a:rPr>
                        <a:t>0.0204</a:t>
                      </a:r>
                      <a:endParaRPr lang="es-PA" sz="1800" b="0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PA" sz="1800" u="none" strike="noStrike" dirty="0">
                          <a:effectLst/>
                        </a:rPr>
                        <a:t>-0.0756</a:t>
                      </a:r>
                      <a:endParaRPr lang="es-PA" sz="1800" b="0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PA" sz="1800" u="none" strike="noStrike" dirty="0">
                          <a:effectLst/>
                        </a:rPr>
                        <a:t>1.176</a:t>
                      </a:r>
                      <a:endParaRPr lang="es-PA" sz="1800" b="0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PA" sz="1800" u="none" strike="noStrike">
                          <a:effectLst/>
                        </a:rPr>
                        <a:t>-0.994</a:t>
                      </a:r>
                      <a:endParaRPr lang="es-PA" sz="18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PA" sz="1800" u="none" strike="noStrike">
                          <a:effectLst/>
                        </a:rPr>
                        <a:t> </a:t>
                      </a:r>
                      <a:endParaRPr lang="es-PA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/>
                </a:tc>
              </a:tr>
              <a:tr h="619125">
                <a:tc>
                  <a:txBody>
                    <a:bodyPr/>
                    <a:lstStyle/>
                    <a:p>
                      <a:pPr algn="l" rtl="0" fontAlgn="ctr"/>
                      <a:r>
                        <a:rPr lang="es-PA" sz="1800" u="none" strike="noStrike" dirty="0" smtClean="0">
                          <a:effectLst/>
                        </a:rPr>
                        <a:t>c[2:0</a:t>
                      </a:r>
                      <a:r>
                        <a:rPr lang="es-PA" sz="1800" u="none" strike="noStrike" dirty="0">
                          <a:effectLst/>
                        </a:rPr>
                        <a:t>]</a:t>
                      </a:r>
                      <a:endParaRPr lang="es-PA" sz="1800" b="0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PA" sz="1800" u="none" strike="noStrike">
                          <a:effectLst/>
                        </a:rPr>
                        <a:t>5</a:t>
                      </a:r>
                      <a:endParaRPr lang="es-PA" sz="18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PA" sz="1800" u="none" strike="noStrike">
                          <a:effectLst/>
                        </a:rPr>
                        <a:t>0.9456</a:t>
                      </a:r>
                      <a:endParaRPr lang="es-PA" sz="18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PA" sz="1800" u="none" strike="noStrike">
                          <a:effectLst/>
                        </a:rPr>
                        <a:t>[no nec.]</a:t>
                      </a:r>
                      <a:endParaRPr lang="es-PA" sz="18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PA" sz="1800" u="none" strike="noStrike">
                          <a:effectLst/>
                        </a:rPr>
                        <a:t>0.315</a:t>
                      </a:r>
                      <a:endParaRPr lang="es-PA" sz="18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PA" sz="1800" u="none" strike="noStrike">
                          <a:effectLst/>
                        </a:rPr>
                        <a:t> </a:t>
                      </a:r>
                      <a:endParaRPr lang="es-PA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PA" sz="1800" u="none" strike="noStrike" dirty="0">
                          <a:effectLst/>
                        </a:rPr>
                        <a:t> </a:t>
                      </a:r>
                      <a:endParaRPr lang="es-PA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91182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Diseño de Sistemas Discretos de Control por Métodos Convencionales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717" y="1400176"/>
            <a:ext cx="11757358" cy="5302750"/>
          </a:xfrm>
        </p:spPr>
        <p:txBody>
          <a:bodyPr>
            <a:normAutofit/>
          </a:bodyPr>
          <a:lstStyle/>
          <a:p>
            <a:r>
              <a:rPr lang="es-PA" dirty="0" err="1" smtClean="0">
                <a:sym typeface="Symbol" panose="05050102010706020507" pitchFamily="18" charset="2"/>
              </a:rPr>
              <a:t>Ejm</a:t>
            </a:r>
            <a:r>
              <a:rPr lang="es-PA" dirty="0" smtClean="0">
                <a:sym typeface="Symbol" panose="05050102010706020507" pitchFamily="18" charset="2"/>
              </a:rPr>
              <a:t>:  Construir la tabla de </a:t>
            </a:r>
            <a:r>
              <a:rPr lang="es-PA" dirty="0" err="1" smtClean="0">
                <a:sym typeface="Symbol" panose="05050102010706020507" pitchFamily="18" charset="2"/>
              </a:rPr>
              <a:t>estabildiad</a:t>
            </a:r>
            <a:r>
              <a:rPr lang="es-PA" dirty="0" smtClean="0">
                <a:sym typeface="Symbol" panose="05050102010706020507" pitchFamily="18" charset="2"/>
              </a:rPr>
              <a:t> de </a:t>
            </a:r>
            <a:r>
              <a:rPr lang="es-PA" dirty="0" err="1" smtClean="0">
                <a:sym typeface="Symbol" panose="05050102010706020507" pitchFamily="18" charset="2"/>
              </a:rPr>
              <a:t>Jury</a:t>
            </a:r>
            <a:r>
              <a:rPr lang="es-PA" dirty="0" smtClean="0">
                <a:sym typeface="Symbol" panose="05050102010706020507" pitchFamily="18" charset="2"/>
              </a:rPr>
              <a:t> para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1.  |0.2| &lt; 1, ok</a:t>
            </a:r>
          </a:p>
          <a:p>
            <a:r>
              <a:rPr lang="es-PA" dirty="0" smtClean="0">
                <a:sym typeface="Symbol" panose="05050102010706020507" pitchFamily="18" charset="2"/>
              </a:rPr>
              <a:t>2.  P(z)|z=1 &gt; 0, P(  1) = 0 &gt; 0, ok [críticamente estable]</a:t>
            </a:r>
          </a:p>
          <a:p>
            <a:r>
              <a:rPr lang="es-PA" dirty="0" smtClean="0">
                <a:sym typeface="Symbol" panose="05050102010706020507" pitchFamily="18" charset="2"/>
              </a:rPr>
              <a:t>3.  P(z)|z=-1 &gt; 0, P(-1) = -1.8 &lt; 0, para n impar</a:t>
            </a:r>
          </a:p>
          <a:p>
            <a:r>
              <a:rPr lang="es-PA" dirty="0" smtClean="0">
                <a:sym typeface="Symbol" panose="05050102010706020507" pitchFamily="18" charset="2"/>
              </a:rPr>
              <a:t>4.  |b2| &gt; |b0|, |-0.96| &gt; |-0.12|, ok</a:t>
            </a:r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El sistema es estable</a:t>
            </a: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9606" y="4374081"/>
            <a:ext cx="3810000" cy="1838325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960" y="4374081"/>
            <a:ext cx="2687063" cy="2058637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1033" y="1400176"/>
            <a:ext cx="3170731" cy="349796"/>
          </a:xfrm>
          <a:prstGeom prst="rect">
            <a:avLst/>
          </a:prstGeom>
        </p:spPr>
      </p:pic>
      <p:graphicFrame>
        <p:nvGraphicFramePr>
          <p:cNvPr id="6" name="Tab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0196865"/>
              </p:ext>
            </p:extLst>
          </p:nvPr>
        </p:nvGraphicFramePr>
        <p:xfrm>
          <a:off x="8001984" y="2005649"/>
          <a:ext cx="3672381" cy="21812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0622"/>
                <a:gridCol w="397159"/>
                <a:gridCol w="730250"/>
                <a:gridCol w="781050"/>
                <a:gridCol w="603250"/>
                <a:gridCol w="400050"/>
              </a:tblGrid>
              <a:tr h="295275">
                <a:tc>
                  <a:txBody>
                    <a:bodyPr/>
                    <a:lstStyle/>
                    <a:p>
                      <a:pPr algn="l" rtl="0" fontAlgn="ctr"/>
                      <a:r>
                        <a:rPr lang="es-PA" sz="18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s-PA" sz="1800" b="1" i="0" u="none" strike="noStrike" dirty="0">
                        <a:solidFill>
                          <a:schemeClr val="tx1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PA" sz="1800" b="1" u="none" strike="noStrike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s-PA" sz="1800" b="1" i="0" u="none" strike="noStrike">
                        <a:solidFill>
                          <a:schemeClr val="tx1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PA" sz="1800" b="1" u="none" strike="noStrike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s-PA" sz="1800" b="1" i="0" u="none" strike="noStrike">
                        <a:solidFill>
                          <a:schemeClr val="tx1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PA" sz="1800" b="1" u="none" strike="noStrike">
                          <a:solidFill>
                            <a:schemeClr val="tx1"/>
                          </a:solidFill>
                          <a:effectLst/>
                        </a:rPr>
                        <a:t>c0</a:t>
                      </a:r>
                      <a:endParaRPr lang="es-PA" sz="1800" b="1" i="0" u="none" strike="noStrike">
                        <a:solidFill>
                          <a:schemeClr val="tx1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PA" sz="1800" b="1" u="none" strike="noStrike">
                          <a:solidFill>
                            <a:schemeClr val="tx1"/>
                          </a:solidFill>
                          <a:effectLst/>
                        </a:rPr>
                        <a:t>c1</a:t>
                      </a:r>
                      <a:endParaRPr lang="es-PA" sz="1800" b="1" i="0" u="none" strike="noStrike">
                        <a:solidFill>
                          <a:schemeClr val="tx1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PA" sz="1800" b="1" u="none" strike="noStrike">
                          <a:solidFill>
                            <a:schemeClr val="tx1"/>
                          </a:solidFill>
                          <a:effectLst/>
                        </a:rPr>
                        <a:t>c2</a:t>
                      </a:r>
                      <a:endParaRPr lang="es-PA" sz="1800" b="1" i="0" u="none" strike="noStrike">
                        <a:solidFill>
                          <a:schemeClr val="tx1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50000"/>
                      </a:schemeClr>
                    </a:solidFill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algn="l" rtl="0" fontAlgn="ctr"/>
                      <a:r>
                        <a:rPr lang="es-PA" sz="1800" b="1" u="none" strike="noStrike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s-PA" sz="1800" b="1" i="0" u="none" strike="noStrike">
                        <a:solidFill>
                          <a:schemeClr val="tx1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PA" sz="18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s-PA" sz="1800" b="1" i="0" u="none" strike="noStrike" dirty="0">
                        <a:solidFill>
                          <a:schemeClr val="tx1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PA" sz="18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s-PA" sz="1800" b="1" i="0" u="none" strike="noStrike" dirty="0">
                        <a:solidFill>
                          <a:schemeClr val="tx1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PA" sz="18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b0</a:t>
                      </a:r>
                      <a:endParaRPr lang="es-PA" sz="1800" b="1" i="0" u="none" strike="noStrike" dirty="0">
                        <a:solidFill>
                          <a:schemeClr val="tx1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PA" sz="1800" b="1" u="none" strike="noStrike">
                          <a:solidFill>
                            <a:schemeClr val="tx1"/>
                          </a:solidFill>
                          <a:effectLst/>
                        </a:rPr>
                        <a:t>b1</a:t>
                      </a:r>
                      <a:endParaRPr lang="es-PA" sz="1800" b="1" i="0" u="none" strike="noStrike">
                        <a:solidFill>
                          <a:schemeClr val="tx1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PA" sz="1800" b="1" u="none" strike="noStrike">
                          <a:solidFill>
                            <a:schemeClr val="tx1"/>
                          </a:solidFill>
                          <a:effectLst/>
                        </a:rPr>
                        <a:t>b2</a:t>
                      </a:r>
                      <a:endParaRPr lang="es-PA" sz="1800" b="1" i="0" u="none" strike="noStrike">
                        <a:solidFill>
                          <a:schemeClr val="tx1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50000"/>
                      </a:schemeClr>
                    </a:solidFill>
                  </a:tcPr>
                </a:tc>
              </a:tr>
              <a:tr h="314325">
                <a:tc>
                  <a:txBody>
                    <a:bodyPr/>
                    <a:lstStyle/>
                    <a:p>
                      <a:pPr algn="l" fontAlgn="t"/>
                      <a:r>
                        <a:rPr lang="es-PA" sz="1800" b="1" u="none" strike="noStrike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s-PA" sz="1800" b="1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PA" sz="1800" b="1" u="none" strike="noStrike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s-PA" sz="1800" b="1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PA" sz="1800" b="1" u="none" strike="noStrike">
                          <a:solidFill>
                            <a:schemeClr val="tx1"/>
                          </a:solidFill>
                          <a:effectLst/>
                        </a:rPr>
                        <a:t>z0</a:t>
                      </a:r>
                      <a:endParaRPr lang="es-PA" sz="1800" b="1" i="0" u="none" strike="noStrike">
                        <a:solidFill>
                          <a:schemeClr val="tx1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PA" sz="18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z1</a:t>
                      </a:r>
                      <a:endParaRPr lang="es-PA" sz="1800" b="1" i="0" u="none" strike="noStrike" dirty="0">
                        <a:solidFill>
                          <a:schemeClr val="tx1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PA" sz="18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z2</a:t>
                      </a:r>
                      <a:endParaRPr lang="es-PA" sz="1800" b="1" i="0" u="none" strike="noStrike" dirty="0">
                        <a:solidFill>
                          <a:schemeClr val="tx1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PA" sz="18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z3</a:t>
                      </a:r>
                      <a:endParaRPr lang="es-PA" sz="1800" b="1" i="0" u="none" strike="noStrike" dirty="0">
                        <a:solidFill>
                          <a:schemeClr val="tx1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50000"/>
                      </a:schemeClr>
                    </a:solidFill>
                  </a:tcPr>
                </a:tc>
              </a:tr>
              <a:tr h="323850">
                <a:tc>
                  <a:txBody>
                    <a:bodyPr/>
                    <a:lstStyle/>
                    <a:p>
                      <a:pPr algn="l" rtl="0" fontAlgn="ctr"/>
                      <a:r>
                        <a:rPr lang="es-PA" sz="1800" b="1" u="none" strike="noStrike" dirty="0">
                          <a:effectLst/>
                        </a:rPr>
                        <a:t>a[3:0]</a:t>
                      </a:r>
                      <a:endParaRPr lang="es-PA" sz="1800" b="1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PA" sz="18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PA" sz="18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0.2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PA" sz="18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-0.1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PA" sz="18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-1.1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PA" sz="18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</a:tr>
              <a:tr h="314325">
                <a:tc>
                  <a:txBody>
                    <a:bodyPr/>
                    <a:lstStyle/>
                    <a:p>
                      <a:pPr algn="l" rtl="0" fontAlgn="ctr"/>
                      <a:r>
                        <a:rPr lang="es-PA" sz="1800" b="1" u="none" strike="noStrike" dirty="0">
                          <a:effectLst/>
                        </a:rPr>
                        <a:t>a[0:3]</a:t>
                      </a:r>
                      <a:endParaRPr lang="es-PA" sz="1800" b="1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PA" sz="18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PA" sz="18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PA" sz="18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-1.1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PA" sz="18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-0.1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PA" sz="18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0.2</a:t>
                      </a:r>
                    </a:p>
                  </a:txBody>
                  <a:tcPr marL="9525" marR="9525" marT="9525" marB="0" anchor="ctr"/>
                </a:tc>
              </a:tr>
              <a:tr h="314325">
                <a:tc>
                  <a:txBody>
                    <a:bodyPr/>
                    <a:lstStyle/>
                    <a:p>
                      <a:pPr algn="l" rtl="0" fontAlgn="ctr"/>
                      <a:r>
                        <a:rPr lang="es-PA" sz="1800" b="1" u="none" strike="noStrike" dirty="0">
                          <a:effectLst/>
                        </a:rPr>
                        <a:t>b[2:0]</a:t>
                      </a:r>
                      <a:endParaRPr lang="es-PA" sz="1800" b="1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PA" sz="18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PA" sz="18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-0.96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PA" sz="18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1.08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PA" sz="18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-0.12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PA" sz="18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/>
                </a:tc>
              </a:tr>
              <a:tr h="314325">
                <a:tc>
                  <a:txBody>
                    <a:bodyPr/>
                    <a:lstStyle/>
                    <a:p>
                      <a:pPr algn="l" rtl="0" fontAlgn="ctr"/>
                      <a:r>
                        <a:rPr lang="es-PA" sz="1800" b="1" u="none" strike="noStrike" dirty="0">
                          <a:effectLst/>
                        </a:rPr>
                        <a:t>b[0:2]</a:t>
                      </a:r>
                      <a:endParaRPr lang="es-PA" sz="1800" b="1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PA" sz="18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PA" sz="18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-0.12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PA" sz="18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1.08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PA" sz="18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-0.96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PA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76658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Diseño de Sistemas Discretos de Control por Métodos Convencionales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717" y="1400176"/>
            <a:ext cx="11757358" cy="5302750"/>
          </a:xfrm>
        </p:spPr>
        <p:txBody>
          <a:bodyPr>
            <a:normAutofit/>
          </a:bodyPr>
          <a:lstStyle/>
          <a:p>
            <a:r>
              <a:rPr lang="es-PA" dirty="0" err="1" smtClean="0">
                <a:sym typeface="Symbol" panose="05050102010706020507" pitchFamily="18" charset="2"/>
              </a:rPr>
              <a:t>Ejm</a:t>
            </a:r>
            <a:r>
              <a:rPr lang="es-PA" dirty="0" smtClean="0">
                <a:sym typeface="Symbol" panose="05050102010706020507" pitchFamily="18" charset="2"/>
              </a:rPr>
              <a:t>:  Construir la tabla de </a:t>
            </a:r>
            <a:r>
              <a:rPr lang="es-PA" dirty="0" err="1" smtClean="0">
                <a:sym typeface="Symbol" panose="05050102010706020507" pitchFamily="18" charset="2"/>
              </a:rPr>
              <a:t>estabildiad</a:t>
            </a:r>
            <a:r>
              <a:rPr lang="es-PA" dirty="0" smtClean="0">
                <a:sym typeface="Symbol" panose="05050102010706020507" pitchFamily="18" charset="2"/>
              </a:rPr>
              <a:t> de </a:t>
            </a:r>
            <a:r>
              <a:rPr lang="es-PA" dirty="0" err="1" smtClean="0">
                <a:sym typeface="Symbol" panose="05050102010706020507" pitchFamily="18" charset="2"/>
              </a:rPr>
              <a:t>Jury</a:t>
            </a:r>
            <a:r>
              <a:rPr lang="es-PA" dirty="0" smtClean="0">
                <a:sym typeface="Symbol" panose="05050102010706020507" pitchFamily="18" charset="2"/>
              </a:rPr>
              <a:t> para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1.  |0.24| &lt; 1, ok</a:t>
            </a:r>
          </a:p>
          <a:p>
            <a:r>
              <a:rPr lang="es-PA" dirty="0" smtClean="0">
                <a:sym typeface="Symbol" panose="05050102010706020507" pitchFamily="18" charset="2"/>
              </a:rPr>
              <a:t>2.  P(z)|z=1 &gt; 0, P(  1) = -0.14 &gt; 0, NO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El sistema es inestable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3831" y="1502518"/>
            <a:ext cx="28194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937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Diseño de Sistemas Discretos de Control por Métodos Convencionales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717" y="1400176"/>
            <a:ext cx="11757358" cy="5302750"/>
          </a:xfrm>
        </p:spPr>
        <p:txBody>
          <a:bodyPr>
            <a:normAutofit lnSpcReduction="10000"/>
          </a:bodyPr>
          <a:lstStyle/>
          <a:p>
            <a:r>
              <a:rPr lang="es-PA" dirty="0" err="1" smtClean="0">
                <a:sym typeface="Symbol" panose="05050102010706020507" pitchFamily="18" charset="2"/>
              </a:rPr>
              <a:t>Ejm</a:t>
            </a:r>
            <a:r>
              <a:rPr lang="es-PA" dirty="0" smtClean="0">
                <a:sym typeface="Symbol" panose="05050102010706020507" pitchFamily="18" charset="2"/>
              </a:rPr>
              <a:t>:  Considerar el sistema de control de lazo cerrado con </a:t>
            </a:r>
          </a:p>
          <a:p>
            <a:r>
              <a:rPr lang="es-PA" dirty="0" smtClean="0">
                <a:sym typeface="Symbol" panose="05050102010706020507" pitchFamily="18" charset="2"/>
              </a:rPr>
              <a:t>Y T = 1s.  Determine K para estabilidad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Su función de transferencia es</a:t>
            </a:r>
          </a:p>
          <a:p>
            <a:pPr lvl="1"/>
            <a:endParaRPr lang="es-PA" dirty="0">
              <a:sym typeface="Symbol" panose="05050102010706020507" pitchFamily="18" charset="2"/>
            </a:endParaRP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Hay que validar a ver si se puede en</a:t>
            </a:r>
          </a:p>
          <a:p>
            <a:r>
              <a:rPr lang="es-PA" dirty="0" smtClean="0">
                <a:sym typeface="Symbol" panose="05050102010706020507" pitchFamily="18" charset="2"/>
              </a:rPr>
              <a:t>Aplicando el criterio de estabilidad de </a:t>
            </a:r>
            <a:r>
              <a:rPr lang="es-PA" dirty="0" err="1" smtClean="0">
                <a:sym typeface="Symbol" panose="05050102010706020507" pitchFamily="18" charset="2"/>
              </a:rPr>
              <a:t>Jury</a:t>
            </a:r>
            <a:r>
              <a:rPr lang="es-PA" dirty="0" smtClean="0">
                <a:sym typeface="Symbol" panose="05050102010706020507" pitchFamily="18" charset="2"/>
              </a:rPr>
              <a:t> de para un sistema de 2do orden</a:t>
            </a:r>
          </a:p>
          <a:p>
            <a:r>
              <a:rPr lang="es-PA" dirty="0">
                <a:sym typeface="Symbol" panose="05050102010706020507" pitchFamily="18" charset="2"/>
              </a:rPr>
              <a:t>1.  </a:t>
            </a:r>
            <a:r>
              <a:rPr lang="es-PA" dirty="0" smtClean="0">
                <a:sym typeface="Symbol" panose="05050102010706020507" pitchFamily="18" charset="2"/>
              </a:rPr>
              <a:t>|0.2642K + 0.3679| </a:t>
            </a:r>
            <a:r>
              <a:rPr lang="es-PA" dirty="0">
                <a:sym typeface="Symbol" panose="05050102010706020507" pitchFamily="18" charset="2"/>
              </a:rPr>
              <a:t>&lt; </a:t>
            </a:r>
            <a:r>
              <a:rPr lang="es-PA" dirty="0" smtClean="0">
                <a:sym typeface="Symbol" panose="05050102010706020507" pitchFamily="18" charset="2"/>
              </a:rPr>
              <a:t>1</a:t>
            </a:r>
            <a:endParaRPr lang="es-PA" dirty="0">
              <a:sym typeface="Symbol" panose="05050102010706020507" pitchFamily="18" charset="2"/>
            </a:endParaRP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-5.1775 &lt; K &lt; 2.3925</a:t>
            </a:r>
          </a:p>
          <a:p>
            <a:r>
              <a:rPr lang="es-PA" dirty="0" smtClean="0">
                <a:sym typeface="Symbol" panose="05050102010706020507" pitchFamily="18" charset="2"/>
              </a:rPr>
              <a:t>2</a:t>
            </a:r>
            <a:r>
              <a:rPr lang="es-PA" dirty="0">
                <a:sym typeface="Symbol" panose="05050102010706020507" pitchFamily="18" charset="2"/>
              </a:rPr>
              <a:t>.  P(z)|z=1 &gt; </a:t>
            </a:r>
            <a:r>
              <a:rPr lang="es-PA" dirty="0" smtClean="0">
                <a:sym typeface="Symbol" panose="05050102010706020507" pitchFamily="18" charset="2"/>
              </a:rPr>
              <a:t>0.  Nos da K &gt; 0</a:t>
            </a:r>
            <a:endParaRPr lang="es-PA" dirty="0">
              <a:sym typeface="Symbol" panose="05050102010706020507" pitchFamily="18" charset="2"/>
            </a:endParaRPr>
          </a:p>
          <a:p>
            <a:r>
              <a:rPr lang="es-PA" dirty="0">
                <a:sym typeface="Symbol" panose="05050102010706020507" pitchFamily="18" charset="2"/>
              </a:rPr>
              <a:t>3.  P(z)|z=-1 &gt; 0, </a:t>
            </a:r>
            <a:r>
              <a:rPr lang="es-PA" dirty="0" smtClean="0">
                <a:sym typeface="Symbol" panose="05050102010706020507" pitchFamily="18" charset="2"/>
              </a:rPr>
              <a:t>para par, nos da 2.7358K – 0.1037K &gt; 0, K &lt; 26.382</a:t>
            </a:r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Como debe satisfacer los anteriores queda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2.3925 &gt; K &gt; 0</a:t>
            </a:r>
          </a:p>
          <a:p>
            <a:r>
              <a:rPr lang="es-PA" dirty="0" smtClean="0">
                <a:sym typeface="Symbol" panose="05050102010706020507" pitchFamily="18" charset="2"/>
              </a:rPr>
              <a:t>Si K es críticamente estable</a:t>
            </a:r>
            <a:endParaRPr lang="es-PA" dirty="0">
              <a:sym typeface="Symbol" panose="05050102010706020507" pitchFamily="18" charset="2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3208" y="1307575"/>
            <a:ext cx="2276475" cy="542925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2752" y="3697146"/>
            <a:ext cx="3908647" cy="105539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6886" y="2213084"/>
            <a:ext cx="4191000" cy="57150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01876" y="2936474"/>
            <a:ext cx="5080614" cy="415891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77620" y="3716767"/>
            <a:ext cx="3231789" cy="1559338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38497" y="1320826"/>
            <a:ext cx="1691578" cy="1295967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48478" y="5676468"/>
            <a:ext cx="2451282" cy="476249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61685" y="6111169"/>
            <a:ext cx="5430315" cy="631432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61685" y="5596819"/>
            <a:ext cx="1066800" cy="514350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48478" y="6189458"/>
            <a:ext cx="2430415" cy="513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844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118600" y="1375091"/>
            <a:ext cx="2857500" cy="229520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215689" cy="1400530"/>
          </a:xfrm>
        </p:spPr>
        <p:txBody>
          <a:bodyPr/>
          <a:lstStyle/>
          <a:p>
            <a:r>
              <a:rPr lang="es-PA" dirty="0" smtClean="0"/>
              <a:t>Introducción – ¿</a:t>
            </a:r>
            <a:r>
              <a:rPr lang="es-PA" dirty="0" err="1" smtClean="0"/>
              <a:t>Comó</a:t>
            </a:r>
            <a:r>
              <a:rPr lang="es-PA" dirty="0" smtClean="0"/>
              <a:t> se llego a esto?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1853248"/>
            <a:ext cx="11163300" cy="4801552"/>
          </a:xfrm>
        </p:spPr>
        <p:txBody>
          <a:bodyPr>
            <a:normAutofit fontScale="92500" lnSpcReduction="10000"/>
          </a:bodyPr>
          <a:lstStyle/>
          <a:p>
            <a:r>
              <a:rPr lang="es-PA" dirty="0" smtClean="0"/>
              <a:t>Teorema de Muestreo</a:t>
            </a:r>
          </a:p>
          <a:p>
            <a:pPr lvl="1"/>
            <a:r>
              <a:rPr lang="es-PA" dirty="0" smtClean="0"/>
              <a:t>Todas las computadoras operan en tiempo discreto</a:t>
            </a:r>
          </a:p>
          <a:p>
            <a:pPr lvl="1"/>
            <a:r>
              <a:rPr lang="es-PA" dirty="0" smtClean="0"/>
              <a:t>Se debe conocer la condición del cual la señal puede muestrearse</a:t>
            </a:r>
          </a:p>
          <a:p>
            <a:pPr lvl="1"/>
            <a:r>
              <a:rPr lang="es-PA" dirty="0" smtClean="0"/>
              <a:t>Nyquist experimentó el problema, Shannon dio la solución completa</a:t>
            </a:r>
          </a:p>
          <a:p>
            <a:r>
              <a:rPr lang="es-PA" dirty="0" smtClean="0"/>
              <a:t>Ecuaciones diferenciales y análisis numérico</a:t>
            </a:r>
          </a:p>
          <a:p>
            <a:pPr lvl="1"/>
            <a:r>
              <a:rPr lang="es-PA" dirty="0" smtClean="0"/>
              <a:t>La data muestreada se relaciona con análisis numérico</a:t>
            </a:r>
          </a:p>
          <a:p>
            <a:pPr lvl="1"/>
            <a:r>
              <a:rPr lang="es-PA" dirty="0" smtClean="0"/>
              <a:t>Las ecuaciones de tiempo continuo se llevan a diferenciales y de tiempo discreto</a:t>
            </a:r>
          </a:p>
          <a:p>
            <a:pPr lvl="2"/>
            <a:r>
              <a:rPr lang="es-PA" dirty="0" smtClean="0"/>
              <a:t>Integrales -&gt; sumas; Derivadas -&gt; restas</a:t>
            </a:r>
          </a:p>
          <a:p>
            <a:r>
              <a:rPr lang="es-PA" dirty="0" err="1" smtClean="0"/>
              <a:t>Metodos</a:t>
            </a:r>
            <a:r>
              <a:rPr lang="es-PA" dirty="0" smtClean="0"/>
              <a:t> de Transformadas</a:t>
            </a:r>
          </a:p>
          <a:p>
            <a:pPr lvl="1"/>
            <a:r>
              <a:rPr lang="es-PA" dirty="0" smtClean="0"/>
              <a:t>La transformada Z se usa para llevar de tiempo continuo a discreto.</a:t>
            </a:r>
          </a:p>
          <a:p>
            <a:r>
              <a:rPr lang="es-PA" dirty="0" smtClean="0"/>
              <a:t>Teoría de Espacio Estado</a:t>
            </a:r>
          </a:p>
          <a:p>
            <a:pPr lvl="1"/>
            <a:r>
              <a:rPr lang="es-PA" dirty="0" smtClean="0"/>
              <a:t>Desarrollada en 1950</a:t>
            </a:r>
          </a:p>
          <a:p>
            <a:pPr lvl="1"/>
            <a:r>
              <a:rPr lang="es-PA" dirty="0" smtClean="0"/>
              <a:t>Representación de modelos en tiempo discreto</a:t>
            </a:r>
          </a:p>
          <a:p>
            <a:endParaRPr lang="es-PA" dirty="0"/>
          </a:p>
        </p:txBody>
      </p:sp>
      <p:pic>
        <p:nvPicPr>
          <p:cNvPr id="9220" name="Picture 4" descr="Image result for sampling theore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0200" y="1553370"/>
            <a:ext cx="2622579" cy="2069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7962" y="3767457"/>
            <a:ext cx="1152525" cy="381000"/>
          </a:xfrm>
          <a:prstGeom prst="rect">
            <a:avLst/>
          </a:prstGeom>
        </p:spPr>
      </p:pic>
      <p:pic>
        <p:nvPicPr>
          <p:cNvPr id="9222" name="Picture 6" descr="Image result for digital control differential equations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726"/>
          <a:stretch/>
        </p:blipFill>
        <p:spPr bwMode="auto">
          <a:xfrm>
            <a:off x="8361141" y="4391437"/>
            <a:ext cx="3788869" cy="1145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8" name="Picture 12" descr="Image result for z-transform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0091" y="5257800"/>
            <a:ext cx="1517334" cy="1517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30" name="Picture 14" descr="Image result for digital state space model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5698" y="5537067"/>
            <a:ext cx="2344311" cy="1238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1398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Diseño de Sistemas Discretos de Control por Métodos Convencionales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717" y="1400176"/>
            <a:ext cx="11757358" cy="5302750"/>
          </a:xfrm>
        </p:spPr>
        <p:txBody>
          <a:bodyPr>
            <a:normAutofit/>
          </a:bodyPr>
          <a:lstStyle/>
          <a:p>
            <a:r>
              <a:rPr lang="es-PA" dirty="0" err="1" smtClean="0">
                <a:sym typeface="Symbol" panose="05050102010706020507" pitchFamily="18" charset="2"/>
              </a:rPr>
              <a:t>Analisis</a:t>
            </a:r>
            <a:r>
              <a:rPr lang="es-PA" dirty="0" smtClean="0">
                <a:sym typeface="Symbol" panose="05050102010706020507" pitchFamily="18" charset="2"/>
              </a:rPr>
              <a:t> de Estabilidad de Transformada Bilineal y Criterio de </a:t>
            </a:r>
            <a:r>
              <a:rPr lang="es-PA" dirty="0" err="1" smtClean="0">
                <a:sym typeface="Symbol" panose="05050102010706020507" pitchFamily="18" charset="2"/>
              </a:rPr>
              <a:t>Routh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La transformada bilineal se puede definir por 				o por 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Es una transformación de otro plano complejo </a:t>
            </a:r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Para que quede en el circulo unitario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Es decir que resolviendo                                 se obtiene                                       dando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El semiplano </a:t>
            </a:r>
            <a:r>
              <a:rPr lang="es-PA" dirty="0" err="1" smtClean="0">
                <a:sym typeface="Symbol" panose="05050102010706020507" pitchFamily="18" charset="2"/>
              </a:rPr>
              <a:t>izquerdo</a:t>
            </a:r>
            <a:r>
              <a:rPr lang="es-PA" dirty="0" smtClean="0">
                <a:sym typeface="Symbol" panose="05050102010706020507" pitchFamily="18" charset="2"/>
              </a:rPr>
              <a:t> de w corresponde a |z| &lt; 1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El semiplano derecho de w corresponde a |z| &gt; 1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El método en sí es:  </a:t>
            </a:r>
          </a:p>
          <a:p>
            <a:r>
              <a:rPr lang="es-PA" dirty="0" smtClean="0">
                <a:sym typeface="Symbol" panose="05050102010706020507" pitchFamily="18" charset="2"/>
              </a:rPr>
              <a:t>Tomar los polos                                                       y reemplazar     </a:t>
            </a:r>
            <a:endParaRPr lang="es-PA" dirty="0">
              <a:sym typeface="Symbol" panose="05050102010706020507" pitchFamily="18" charset="2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2894" y="1742888"/>
            <a:ext cx="1143914" cy="590407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0245" y="1751581"/>
            <a:ext cx="1143658" cy="629012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6314" y="2333295"/>
            <a:ext cx="1105357" cy="355293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54047" y="2771773"/>
            <a:ext cx="3838567" cy="775468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28885" y="3765001"/>
            <a:ext cx="1996436" cy="961698"/>
          </a:xfrm>
          <a:prstGeom prst="rect">
            <a:avLst/>
          </a:prstGeom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73330" y="4020698"/>
            <a:ext cx="2533650" cy="400050"/>
          </a:xfrm>
          <a:prstGeom prst="rect">
            <a:avLst/>
          </a:prstGeom>
        </p:spPr>
      </p:pic>
      <p:pic>
        <p:nvPicPr>
          <p:cNvPr id="20" name="Imagen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965574" y="4051550"/>
            <a:ext cx="939774" cy="369197"/>
          </a:xfrm>
          <a:prstGeom prst="rect">
            <a:avLst/>
          </a:prstGeom>
        </p:spPr>
      </p:pic>
      <p:pic>
        <p:nvPicPr>
          <p:cNvPr id="21" name="Imagen 2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15167" y="6149676"/>
            <a:ext cx="3667125" cy="476250"/>
          </a:xfrm>
          <a:prstGeom prst="rect">
            <a:avLst/>
          </a:prstGeom>
        </p:spPr>
      </p:pic>
      <p:pic>
        <p:nvPicPr>
          <p:cNvPr id="22" name="Imagen 2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082170" y="6123915"/>
            <a:ext cx="3714878" cy="502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172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Diseño de Sistemas Discretos de Control por Métodos Convencionales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890" y="1400176"/>
            <a:ext cx="11888185" cy="5302750"/>
          </a:xfrm>
        </p:spPr>
        <p:txBody>
          <a:bodyPr>
            <a:normAutofit/>
          </a:bodyPr>
          <a:lstStyle/>
          <a:p>
            <a:r>
              <a:rPr lang="es-PA" dirty="0" err="1" smtClean="0">
                <a:sym typeface="Symbol" panose="05050102010706020507" pitchFamily="18" charset="2"/>
              </a:rPr>
              <a:t>Analisis</a:t>
            </a:r>
            <a:r>
              <a:rPr lang="es-PA" dirty="0" smtClean="0">
                <a:sym typeface="Symbol" panose="05050102010706020507" pitchFamily="18" charset="2"/>
              </a:rPr>
              <a:t> de Estabilidad de Transformada Bilineal y Criterio de </a:t>
            </a:r>
            <a:r>
              <a:rPr lang="es-PA" dirty="0" err="1" smtClean="0">
                <a:sym typeface="Symbol" panose="05050102010706020507" pitchFamily="18" charset="2"/>
              </a:rPr>
              <a:t>Routh</a:t>
            </a:r>
            <a:endParaRPr lang="es-PA" dirty="0" smtClean="0">
              <a:sym typeface="Symbol" panose="05050102010706020507" pitchFamily="18" charset="2"/>
            </a:endParaRP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Quedando entonces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Esta transformada bilineal nos puede decir cuantas raíces quedan en el semiplano </a:t>
            </a:r>
            <a:r>
              <a:rPr lang="es-PA" dirty="0" err="1" smtClean="0">
                <a:sym typeface="Symbol" panose="05050102010706020507" pitchFamily="18" charset="2"/>
              </a:rPr>
              <a:t>izq</a:t>
            </a:r>
            <a:r>
              <a:rPr lang="es-PA" dirty="0" smtClean="0">
                <a:sym typeface="Symbol" panose="05050102010706020507" pitchFamily="18" charset="2"/>
              </a:rPr>
              <a:t> o der 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Para diseño de sistemas de lazo cerrado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Ayudarse con MATLAB para graficar el LDR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La ecuación característica puede deducirla más fácilmente con MATLAB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La entrada no juega un papel en la estabilidad del sistema</a:t>
            </a:r>
          </a:p>
          <a:p>
            <a:pPr lvl="2"/>
            <a:r>
              <a:rPr lang="es-PA" dirty="0" smtClean="0">
                <a:sym typeface="Symbol" panose="05050102010706020507" pitchFamily="18" charset="2"/>
              </a:rPr>
              <a:t>La señal de error puede aumentar y el sistema seguirá siendo estable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2594" y="2286000"/>
            <a:ext cx="4516103" cy="40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757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Diseño de Sistemas Discretos de Control por Métodos Convencionales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890" y="1400176"/>
            <a:ext cx="11888185" cy="5302750"/>
          </a:xfrm>
        </p:spPr>
        <p:txBody>
          <a:bodyPr>
            <a:normAutofit/>
          </a:bodyPr>
          <a:lstStyle/>
          <a:p>
            <a:r>
              <a:rPr lang="es-PA" dirty="0" err="1" smtClean="0">
                <a:sym typeface="Symbol" panose="05050102010706020507" pitchFamily="18" charset="2"/>
              </a:rPr>
              <a:t>Analisis</a:t>
            </a:r>
            <a:r>
              <a:rPr lang="es-PA" dirty="0" smtClean="0">
                <a:sym typeface="Symbol" panose="05050102010706020507" pitchFamily="18" charset="2"/>
              </a:rPr>
              <a:t> de Respuesta Transitoria en Estado Estable</a:t>
            </a:r>
          </a:p>
          <a:p>
            <a:r>
              <a:rPr lang="es-PA" dirty="0" smtClean="0">
                <a:sym typeface="Symbol" panose="05050102010706020507" pitchFamily="18" charset="2"/>
              </a:rPr>
              <a:t>Realizaremos análisis de estabilidad a entradas como </a:t>
            </a:r>
            <a:r>
              <a:rPr lang="es-PA" dirty="0" err="1" smtClean="0">
                <a:sym typeface="Symbol" panose="05050102010706020507" pitchFamily="18" charset="2"/>
              </a:rPr>
              <a:t>escalon</a:t>
            </a:r>
            <a:r>
              <a:rPr lang="es-PA" dirty="0" smtClean="0">
                <a:sym typeface="Symbol" panose="05050102010706020507" pitchFamily="18" charset="2"/>
              </a:rPr>
              <a:t>, rampa y </a:t>
            </a:r>
            <a:r>
              <a:rPr lang="es-PA" dirty="0" err="1" smtClean="0">
                <a:sym typeface="Symbol" panose="05050102010706020507" pitchFamily="18" charset="2"/>
              </a:rPr>
              <a:t>senoidales</a:t>
            </a:r>
            <a:endParaRPr lang="es-PA" dirty="0" smtClean="0">
              <a:sym typeface="Symbol" panose="05050102010706020507" pitchFamily="18" charset="2"/>
            </a:endParaRP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err="1" smtClean="0">
                <a:sym typeface="Symbol" panose="05050102010706020507" pitchFamily="18" charset="2"/>
              </a:rPr>
              <a:t>Espicificaciones</a:t>
            </a:r>
            <a:r>
              <a:rPr lang="es-PA" dirty="0" smtClean="0">
                <a:sym typeface="Symbol" panose="05050102010706020507" pitchFamily="18" charset="2"/>
              </a:rPr>
              <a:t> de la respuesta transitoria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Los sistemas continuos o discretos, en cuanto a características de desempeño se expresan en cantidades en función del tiempo debido a que están sujetos a perturbaciones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El análisis normalmente empieza con la </a:t>
            </a:r>
            <a:r>
              <a:rPr lang="es-PA" dirty="0" err="1" smtClean="0">
                <a:sym typeface="Symbol" panose="05050102010706020507" pitchFamily="18" charset="2"/>
              </a:rPr>
              <a:t>escalon</a:t>
            </a:r>
            <a:r>
              <a:rPr lang="es-PA" dirty="0" smtClean="0">
                <a:sym typeface="Symbol" panose="05050102010706020507" pitchFamily="18" charset="2"/>
              </a:rPr>
              <a:t> unitaria por ser fácil de generar y normalmente asumimos condiciones iniciales 0</a:t>
            </a:r>
          </a:p>
          <a:p>
            <a:r>
              <a:rPr lang="es-PA" dirty="0" smtClean="0">
                <a:sym typeface="Symbol" panose="05050102010706020507" pitchFamily="18" charset="2"/>
              </a:rPr>
              <a:t>La señal empezaría con un impulso y a medida que pasa el tiempo se estabiliza</a:t>
            </a:r>
            <a:endParaRPr lang="es-PA" dirty="0">
              <a:sym typeface="Symbol" panose="05050102010706020507" pitchFamily="18" charset="2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890" y="5068983"/>
            <a:ext cx="5718180" cy="1444514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0070" y="5068983"/>
            <a:ext cx="2712103" cy="1528919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2173" y="5062455"/>
            <a:ext cx="2893959" cy="1640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943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Diseño de Sistemas Discretos de Control por Métodos Convencionales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890" y="1400176"/>
            <a:ext cx="11888185" cy="5302750"/>
          </a:xfrm>
        </p:spPr>
        <p:txBody>
          <a:bodyPr>
            <a:normAutofit/>
          </a:bodyPr>
          <a:lstStyle/>
          <a:p>
            <a:r>
              <a:rPr lang="es-PA" dirty="0" err="1" smtClean="0">
                <a:sym typeface="Symbol" panose="05050102010706020507" pitchFamily="18" charset="2"/>
              </a:rPr>
              <a:t>Analisis</a:t>
            </a:r>
            <a:r>
              <a:rPr lang="es-PA" dirty="0" smtClean="0">
                <a:sym typeface="Symbol" panose="05050102010706020507" pitchFamily="18" charset="2"/>
              </a:rPr>
              <a:t> de Respuesta Transitoria en Estado Estable</a:t>
            </a:r>
          </a:p>
          <a:p>
            <a:r>
              <a:rPr lang="es-PA" dirty="0" smtClean="0">
                <a:sym typeface="Symbol" panose="05050102010706020507" pitchFamily="18" charset="2"/>
              </a:rPr>
              <a:t>Podemos entonces </a:t>
            </a:r>
            <a:r>
              <a:rPr lang="es-PA" dirty="0" err="1" smtClean="0">
                <a:sym typeface="Symbol" panose="05050102010706020507" pitchFamily="18" charset="2"/>
              </a:rPr>
              <a:t>carácterizar</a:t>
            </a:r>
            <a:r>
              <a:rPr lang="es-PA" dirty="0" smtClean="0">
                <a:sym typeface="Symbol" panose="05050102010706020507" pitchFamily="18" charset="2"/>
              </a:rPr>
              <a:t> así como en los sistemas de tiempo continuo el </a:t>
            </a:r>
            <a:r>
              <a:rPr lang="es-PA" dirty="0" err="1" smtClean="0">
                <a:sym typeface="Symbol" panose="05050102010706020507" pitchFamily="18" charset="2"/>
              </a:rPr>
              <a:t>transiente</a:t>
            </a:r>
            <a:endParaRPr lang="es-PA" dirty="0" smtClean="0">
              <a:sym typeface="Symbol" panose="05050102010706020507" pitchFamily="18" charset="2"/>
            </a:endParaRP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Tiempo de retardo, </a:t>
            </a:r>
            <a:r>
              <a:rPr lang="es-PA" dirty="0" err="1" smtClean="0">
                <a:sym typeface="Symbol" panose="05050102010706020507" pitchFamily="18" charset="2"/>
              </a:rPr>
              <a:t>td</a:t>
            </a:r>
            <a:endParaRPr lang="es-PA" dirty="0" smtClean="0">
              <a:sym typeface="Symbol" panose="05050102010706020507" pitchFamily="18" charset="2"/>
            </a:endParaRP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Tiempo de levantamiento/subida, </a:t>
            </a:r>
            <a:r>
              <a:rPr lang="es-PA" dirty="0" err="1" smtClean="0">
                <a:sym typeface="Symbol" panose="05050102010706020507" pitchFamily="18" charset="2"/>
              </a:rPr>
              <a:t>tr</a:t>
            </a:r>
            <a:endParaRPr lang="es-PA" dirty="0" smtClean="0">
              <a:sym typeface="Symbol" panose="05050102010706020507" pitchFamily="18" charset="2"/>
            </a:endParaRP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Tiempo pico, </a:t>
            </a:r>
            <a:r>
              <a:rPr lang="es-PA" dirty="0" err="1" smtClean="0">
                <a:sym typeface="Symbol" panose="05050102010706020507" pitchFamily="18" charset="2"/>
              </a:rPr>
              <a:t>tp</a:t>
            </a:r>
            <a:endParaRPr lang="es-PA" dirty="0" smtClean="0">
              <a:sym typeface="Symbol" panose="05050102010706020507" pitchFamily="18" charset="2"/>
            </a:endParaRPr>
          </a:p>
          <a:p>
            <a:pPr lvl="1"/>
            <a:r>
              <a:rPr lang="es-PA" dirty="0" err="1" smtClean="0">
                <a:sym typeface="Symbol" panose="05050102010706020507" pitchFamily="18" charset="2"/>
              </a:rPr>
              <a:t>Maximo</a:t>
            </a:r>
            <a:r>
              <a:rPr lang="es-PA" dirty="0" smtClean="0">
                <a:sym typeface="Symbol" panose="05050102010706020507" pitchFamily="18" charset="2"/>
              </a:rPr>
              <a:t> </a:t>
            </a:r>
            <a:r>
              <a:rPr lang="es-PA" dirty="0" err="1" smtClean="0">
                <a:sym typeface="Symbol" panose="05050102010706020507" pitchFamily="18" charset="2"/>
              </a:rPr>
              <a:t>sobreimpulso</a:t>
            </a:r>
            <a:r>
              <a:rPr lang="es-PA" dirty="0" smtClean="0">
                <a:sym typeface="Symbol" panose="05050102010706020507" pitchFamily="18" charset="2"/>
              </a:rPr>
              <a:t>, </a:t>
            </a:r>
            <a:r>
              <a:rPr lang="es-PA" dirty="0" err="1" smtClean="0">
                <a:sym typeface="Symbol" panose="05050102010706020507" pitchFamily="18" charset="2"/>
              </a:rPr>
              <a:t>Mp</a:t>
            </a:r>
            <a:endParaRPr lang="es-PA" dirty="0" smtClean="0">
              <a:sym typeface="Symbol" panose="05050102010706020507" pitchFamily="18" charset="2"/>
            </a:endParaRP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Tiempo de estabilización/asentamiento, </a:t>
            </a:r>
            <a:r>
              <a:rPr lang="es-PA" dirty="0" err="1" smtClean="0">
                <a:sym typeface="Symbol" panose="05050102010706020507" pitchFamily="18" charset="2"/>
              </a:rPr>
              <a:t>ts</a:t>
            </a:r>
            <a:endParaRPr lang="es-PA" dirty="0">
              <a:sym typeface="Symbol" panose="05050102010706020507" pitchFamily="18" charset="2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1247" y="2569779"/>
            <a:ext cx="6268828" cy="3516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102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Diseño de Sistemas Discretos de Control por Métodos Convencionales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890" y="1400176"/>
            <a:ext cx="11888185" cy="5302750"/>
          </a:xfrm>
        </p:spPr>
        <p:txBody>
          <a:bodyPr>
            <a:normAutofit/>
          </a:bodyPr>
          <a:lstStyle/>
          <a:p>
            <a:r>
              <a:rPr lang="es-PA" dirty="0" err="1" smtClean="0">
                <a:sym typeface="Symbol" panose="05050102010706020507" pitchFamily="18" charset="2"/>
              </a:rPr>
              <a:t>Analisis</a:t>
            </a:r>
            <a:r>
              <a:rPr lang="es-PA" dirty="0" smtClean="0">
                <a:sym typeface="Symbol" panose="05050102010706020507" pitchFamily="18" charset="2"/>
              </a:rPr>
              <a:t> de Respuesta Transitoria en Estado Estable</a:t>
            </a:r>
          </a:p>
          <a:p>
            <a:r>
              <a:rPr lang="es-PA" dirty="0" smtClean="0">
                <a:sym typeface="Symbol" panose="05050102010706020507" pitchFamily="18" charset="2"/>
              </a:rPr>
              <a:t>Tiempo de retardo, </a:t>
            </a:r>
            <a:r>
              <a:rPr lang="es-PA" dirty="0" err="1" smtClean="0">
                <a:sym typeface="Symbol" panose="05050102010706020507" pitchFamily="18" charset="2"/>
              </a:rPr>
              <a:t>td</a:t>
            </a:r>
            <a:r>
              <a:rPr lang="es-PA" dirty="0" smtClean="0">
                <a:sym typeface="Symbol" panose="05050102010706020507" pitchFamily="18" charset="2"/>
              </a:rPr>
              <a:t>:  Desde el inicio de la señal al 50% de su subida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Tiempo de levantamiento/subida, </a:t>
            </a:r>
            <a:r>
              <a:rPr lang="es-PA" dirty="0" err="1" smtClean="0">
                <a:sym typeface="Symbol" panose="05050102010706020507" pitchFamily="18" charset="2"/>
              </a:rPr>
              <a:t>tr</a:t>
            </a:r>
            <a:r>
              <a:rPr lang="es-PA" dirty="0" smtClean="0">
                <a:sym typeface="Symbol" panose="05050102010706020507" pitchFamily="18" charset="2"/>
              </a:rPr>
              <a:t>:  Medición del </a:t>
            </a:r>
            <a:r>
              <a:rPr lang="es-PA" b="1" dirty="0" smtClean="0">
                <a:sym typeface="Symbol" panose="05050102010706020507" pitchFamily="18" charset="2"/>
              </a:rPr>
              <a:t>10%-90%, </a:t>
            </a:r>
            <a:r>
              <a:rPr lang="es-PA" dirty="0" smtClean="0">
                <a:sym typeface="Symbol" panose="05050102010706020507" pitchFamily="18" charset="2"/>
              </a:rPr>
              <a:t>o del 5%-95% o del 0%-100%</a:t>
            </a:r>
          </a:p>
          <a:p>
            <a:r>
              <a:rPr lang="es-PA" dirty="0" smtClean="0">
                <a:sym typeface="Symbol" panose="05050102010706020507" pitchFamily="18" charset="2"/>
              </a:rPr>
              <a:t>Tiempo pico, </a:t>
            </a:r>
            <a:r>
              <a:rPr lang="es-PA" dirty="0" err="1" smtClean="0">
                <a:sym typeface="Symbol" panose="05050102010706020507" pitchFamily="18" charset="2"/>
              </a:rPr>
              <a:t>tp</a:t>
            </a:r>
            <a:r>
              <a:rPr lang="es-PA" dirty="0" smtClean="0">
                <a:sym typeface="Symbol" panose="05050102010706020507" pitchFamily="18" charset="2"/>
              </a:rPr>
              <a:t>:  desde el inicio hasta cuando llega al máximo </a:t>
            </a:r>
            <a:r>
              <a:rPr lang="es-PA" dirty="0" err="1" smtClean="0">
                <a:sym typeface="Symbol" panose="05050102010706020507" pitchFamily="18" charset="2"/>
              </a:rPr>
              <a:t>sobreimpulso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err="1" smtClean="0">
                <a:sym typeface="Symbol" panose="05050102010706020507" pitchFamily="18" charset="2"/>
              </a:rPr>
              <a:t>Maximo</a:t>
            </a:r>
            <a:r>
              <a:rPr lang="es-PA" dirty="0" smtClean="0">
                <a:sym typeface="Symbol" panose="05050102010706020507" pitchFamily="18" charset="2"/>
              </a:rPr>
              <a:t> </a:t>
            </a:r>
            <a:r>
              <a:rPr lang="es-PA" dirty="0" err="1" smtClean="0">
                <a:sym typeface="Symbol" panose="05050102010706020507" pitchFamily="18" charset="2"/>
              </a:rPr>
              <a:t>sobreimpulso</a:t>
            </a:r>
            <a:r>
              <a:rPr lang="es-PA" dirty="0" smtClean="0">
                <a:sym typeface="Symbol" panose="05050102010706020507" pitchFamily="18" charset="2"/>
              </a:rPr>
              <a:t>, </a:t>
            </a:r>
            <a:r>
              <a:rPr lang="es-PA" dirty="0" err="1" smtClean="0">
                <a:sym typeface="Symbol" panose="05050102010706020507" pitchFamily="18" charset="2"/>
              </a:rPr>
              <a:t>Mp</a:t>
            </a:r>
            <a:r>
              <a:rPr lang="es-PA" dirty="0" smtClean="0">
                <a:sym typeface="Symbol" panose="05050102010706020507" pitchFamily="18" charset="2"/>
              </a:rPr>
              <a:t>:  Valor donde llega al máximo de cresta (sobre 100%)</a:t>
            </a:r>
          </a:p>
          <a:p>
            <a:r>
              <a:rPr lang="es-PA" dirty="0" smtClean="0">
                <a:sym typeface="Symbol" panose="05050102010706020507" pitchFamily="18" charset="2"/>
              </a:rPr>
              <a:t>Tiempo de estabilización/asentamiento, </a:t>
            </a:r>
            <a:r>
              <a:rPr lang="es-PA" dirty="0" err="1" smtClean="0">
                <a:sym typeface="Symbol" panose="05050102010706020507" pitchFamily="18" charset="2"/>
              </a:rPr>
              <a:t>ts</a:t>
            </a:r>
            <a:endParaRPr lang="es-PA" dirty="0" smtClean="0">
              <a:sym typeface="Symbol" panose="05050102010706020507" pitchFamily="18" charset="2"/>
            </a:endParaRP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Tiempo que la señal llega a estabilizarse y …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… no llega a pasar el 2% del </a:t>
            </a:r>
            <a:r>
              <a:rPr lang="es-PA" dirty="0" err="1" smtClean="0">
                <a:sym typeface="Symbol" panose="05050102010706020507" pitchFamily="18" charset="2"/>
              </a:rPr>
              <a:t>setpoint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>
                <a:sym typeface="Symbol" panose="05050102010706020507" pitchFamily="18" charset="2"/>
              </a:rPr>
              <a:t>El sistema no tiene </a:t>
            </a:r>
            <a:r>
              <a:rPr lang="es-PA" dirty="0" err="1">
                <a:sym typeface="Symbol" panose="05050102010706020507" pitchFamily="18" charset="2"/>
              </a:rPr>
              <a:t>folding</a:t>
            </a:r>
            <a:r>
              <a:rPr lang="es-PA" dirty="0">
                <a:sym typeface="Symbol" panose="05050102010706020507" pitchFamily="18" charset="2"/>
              </a:rPr>
              <a:t> y cumple 2ws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Estas definiciones no aplican a un … </a:t>
            </a:r>
          </a:p>
          <a:p>
            <a:r>
              <a:rPr lang="es-PA" dirty="0" smtClean="0">
                <a:sym typeface="Symbol" panose="05050102010706020507" pitchFamily="18" charset="2"/>
              </a:rPr>
              <a:t>… sistema </a:t>
            </a:r>
            <a:r>
              <a:rPr lang="es-PA" dirty="0" err="1" smtClean="0">
                <a:sym typeface="Symbol" panose="05050102010706020507" pitchFamily="18" charset="2"/>
              </a:rPr>
              <a:t>sobreamortiguado</a:t>
            </a:r>
            <a:endParaRPr lang="es-PA" dirty="0" smtClean="0">
              <a:sym typeface="Symbol" panose="05050102010706020507" pitchFamily="18" charset="2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1159" y="3606720"/>
            <a:ext cx="5518916" cy="3096206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5125" y="2967674"/>
            <a:ext cx="150495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394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Diseño de Sistemas Discretos de Control por Métodos Convencionales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890" y="1400176"/>
            <a:ext cx="11888185" cy="5302750"/>
          </a:xfrm>
        </p:spPr>
        <p:txBody>
          <a:bodyPr>
            <a:normAutofit/>
          </a:bodyPr>
          <a:lstStyle/>
          <a:p>
            <a:r>
              <a:rPr lang="es-PA" dirty="0" err="1" smtClean="0">
                <a:sym typeface="Symbol" panose="05050102010706020507" pitchFamily="18" charset="2"/>
              </a:rPr>
              <a:t>Analisis</a:t>
            </a:r>
            <a:r>
              <a:rPr lang="es-PA" dirty="0" smtClean="0">
                <a:sym typeface="Symbol" panose="05050102010706020507" pitchFamily="18" charset="2"/>
              </a:rPr>
              <a:t> de Respuesta Transitoria en Estado Estable</a:t>
            </a:r>
          </a:p>
          <a:p>
            <a:r>
              <a:rPr lang="es-PA" dirty="0" smtClean="0">
                <a:sym typeface="Symbol" panose="05050102010706020507" pitchFamily="18" charset="2"/>
              </a:rPr>
              <a:t>Tenemos entonces que la función de transferencia del sistema es 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Podemos con MATLAB entonces adquirir la respuesta del sistema a una función </a:t>
            </a:r>
            <a:r>
              <a:rPr lang="es-PA" dirty="0" err="1" smtClean="0">
                <a:sym typeface="Symbol" panose="05050102010706020507" pitchFamily="18" charset="2"/>
              </a:rPr>
              <a:t>krockener</a:t>
            </a:r>
            <a:r>
              <a:rPr lang="es-PA" dirty="0" smtClean="0">
                <a:sym typeface="Symbol" panose="05050102010706020507" pitchFamily="18" charset="2"/>
              </a:rPr>
              <a:t> delta 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9898" y="1705611"/>
            <a:ext cx="2724150" cy="56197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1448" y="2171305"/>
            <a:ext cx="2728653" cy="621157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>
            <a:off x="1765739" y="3149523"/>
            <a:ext cx="4792717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A" dirty="0" err="1"/>
              <a:t>num</a:t>
            </a:r>
            <a:r>
              <a:rPr lang="es-PA" dirty="0"/>
              <a:t> = [0 0.4673 -0.3393];</a:t>
            </a:r>
          </a:p>
          <a:p>
            <a:r>
              <a:rPr lang="es-PA" dirty="0"/>
              <a:t>den = [1 -1.5327 0.6607];</a:t>
            </a:r>
          </a:p>
          <a:p>
            <a:r>
              <a:rPr lang="es-PA" dirty="0"/>
              <a:t>k = 0:40;</a:t>
            </a:r>
          </a:p>
          <a:p>
            <a:r>
              <a:rPr lang="es-PA" dirty="0"/>
              <a:t>r = </a:t>
            </a:r>
            <a:r>
              <a:rPr lang="es-PA" dirty="0" err="1"/>
              <a:t>ones</a:t>
            </a:r>
            <a:r>
              <a:rPr lang="es-PA" dirty="0"/>
              <a:t>(1, 41);</a:t>
            </a:r>
          </a:p>
          <a:p>
            <a:r>
              <a:rPr lang="es-PA" dirty="0"/>
              <a:t>c = </a:t>
            </a:r>
            <a:r>
              <a:rPr lang="es-PA" dirty="0" err="1"/>
              <a:t>filter</a:t>
            </a:r>
            <a:r>
              <a:rPr lang="es-PA" dirty="0"/>
              <a:t>(</a:t>
            </a:r>
            <a:r>
              <a:rPr lang="es-PA" dirty="0" err="1"/>
              <a:t>num</a:t>
            </a:r>
            <a:r>
              <a:rPr lang="es-PA" dirty="0"/>
              <a:t>, den, r);</a:t>
            </a:r>
          </a:p>
          <a:p>
            <a:r>
              <a:rPr lang="nl-NL" dirty="0"/>
              <a:t>plot(k, c, </a:t>
            </a:r>
            <a:r>
              <a:rPr lang="nl-NL" dirty="0" smtClean="0"/>
              <a:t>‘o', </a:t>
            </a:r>
            <a:r>
              <a:rPr lang="nl-NL" dirty="0"/>
              <a:t>k, c, '+', k, r, '--');</a:t>
            </a:r>
          </a:p>
          <a:p>
            <a:r>
              <a:rPr lang="es-PA" dirty="0"/>
              <a:t>v = [0 40 0 1.6];</a:t>
            </a:r>
          </a:p>
          <a:p>
            <a:r>
              <a:rPr lang="es-PA" dirty="0"/>
              <a:t>axis(v);</a:t>
            </a:r>
          </a:p>
          <a:p>
            <a:r>
              <a:rPr lang="es-PA" dirty="0" err="1"/>
              <a:t>grid</a:t>
            </a:r>
            <a:endParaRPr lang="es-PA" dirty="0"/>
          </a:p>
          <a:p>
            <a:r>
              <a:rPr lang="es-PA" dirty="0" err="1"/>
              <a:t>title</a:t>
            </a:r>
            <a:r>
              <a:rPr lang="es-PA" dirty="0"/>
              <a:t>('Respuesta </a:t>
            </a:r>
            <a:r>
              <a:rPr lang="es-PA" dirty="0" err="1"/>
              <a:t>Escalon</a:t>
            </a:r>
            <a:r>
              <a:rPr lang="es-PA" dirty="0"/>
              <a:t>');</a:t>
            </a:r>
          </a:p>
          <a:p>
            <a:r>
              <a:rPr lang="es-PA" dirty="0" err="1"/>
              <a:t>xlabel</a:t>
            </a:r>
            <a:r>
              <a:rPr lang="es-PA" dirty="0"/>
              <a:t>('k');</a:t>
            </a:r>
          </a:p>
          <a:p>
            <a:r>
              <a:rPr lang="es-PA" dirty="0" err="1"/>
              <a:t>ylabel</a:t>
            </a:r>
            <a:r>
              <a:rPr lang="es-PA" dirty="0"/>
              <a:t>('c(k)');</a:t>
            </a:r>
          </a:p>
          <a:p>
            <a:endParaRPr lang="es-PA" dirty="0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0799" y="3097861"/>
            <a:ext cx="4200855" cy="3456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360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Diseño de Sistemas Discretos de Control por Métodos Convencionales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890" y="1400176"/>
            <a:ext cx="11888185" cy="5302750"/>
          </a:xfrm>
        </p:spPr>
        <p:txBody>
          <a:bodyPr>
            <a:normAutofit/>
          </a:bodyPr>
          <a:lstStyle/>
          <a:p>
            <a:r>
              <a:rPr lang="es-PA" dirty="0" err="1" smtClean="0">
                <a:sym typeface="Symbol" panose="05050102010706020507" pitchFamily="18" charset="2"/>
              </a:rPr>
              <a:t>Analisis</a:t>
            </a:r>
            <a:r>
              <a:rPr lang="es-PA" dirty="0" smtClean="0">
                <a:sym typeface="Symbol" panose="05050102010706020507" pitchFamily="18" charset="2"/>
              </a:rPr>
              <a:t> de error en Estado Permanente</a:t>
            </a:r>
          </a:p>
          <a:p>
            <a:r>
              <a:rPr lang="es-PA" dirty="0" smtClean="0">
                <a:sym typeface="Symbol" panose="05050102010706020507" pitchFamily="18" charset="2"/>
              </a:rPr>
              <a:t>Se realiza en base al análisis del error de las entradas </a:t>
            </a:r>
            <a:r>
              <a:rPr lang="es-PA" dirty="0" err="1" smtClean="0">
                <a:sym typeface="Symbol" panose="05050102010706020507" pitchFamily="18" charset="2"/>
              </a:rPr>
              <a:t>escalon</a:t>
            </a:r>
            <a:r>
              <a:rPr lang="es-PA" dirty="0" smtClean="0">
                <a:sym typeface="Symbol" panose="05050102010706020507" pitchFamily="18" charset="2"/>
              </a:rPr>
              <a:t>, rampa y aceleración</a:t>
            </a:r>
          </a:p>
          <a:p>
            <a:r>
              <a:rPr lang="es-PA" dirty="0" smtClean="0">
                <a:sym typeface="Symbol" panose="05050102010706020507" pitchFamily="18" charset="2"/>
              </a:rPr>
              <a:t>Hay otros tipos de errores como fricción estática, zona muerta, deterioro de </a:t>
            </a:r>
            <a:r>
              <a:rPr lang="es-PA" dirty="0" err="1" smtClean="0">
                <a:sym typeface="Symbol" panose="05050102010706020507" pitchFamily="18" charset="2"/>
              </a:rPr>
              <a:t>compoentnes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Hay sistemas que responden a algún tipo de entrada como error de estado permanente y otros no.</a:t>
            </a:r>
          </a:p>
          <a:p>
            <a:r>
              <a:rPr lang="es-PA" dirty="0" smtClean="0">
                <a:sym typeface="Symbol" panose="05050102010706020507" pitchFamily="18" charset="2"/>
              </a:rPr>
              <a:t>S^N define el tipo de sistema.</a:t>
            </a:r>
            <a:r>
              <a:rPr lang="es-PA" dirty="0">
                <a:sym typeface="Symbol" panose="05050102010706020507" pitchFamily="18" charset="2"/>
              </a:rPr>
              <a:t> </a:t>
            </a:r>
            <a:r>
              <a:rPr lang="es-PA" dirty="0" smtClean="0">
                <a:sym typeface="Symbol" panose="05050102010706020507" pitchFamily="18" charset="2"/>
              </a:rPr>
              <a:t>N = 0, 1, 2, etc.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Tipo 0 muestran errores de estado permanente a </a:t>
            </a:r>
            <a:r>
              <a:rPr lang="es-PA" dirty="0" err="1" smtClean="0">
                <a:sym typeface="Symbol" panose="05050102010706020507" pitchFamily="18" charset="2"/>
              </a:rPr>
              <a:t>escalon</a:t>
            </a:r>
            <a:r>
              <a:rPr lang="es-PA" dirty="0" smtClean="0">
                <a:sym typeface="Symbol" panose="05050102010706020507" pitchFamily="18" charset="2"/>
              </a:rPr>
              <a:t> y errores finitos a señales de orden superior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Tipo 1, no muestra a </a:t>
            </a:r>
            <a:r>
              <a:rPr lang="es-PA" dirty="0" err="1" smtClean="0">
                <a:sym typeface="Symbol" panose="05050102010706020507" pitchFamily="18" charset="2"/>
              </a:rPr>
              <a:t>escalon</a:t>
            </a:r>
            <a:r>
              <a:rPr lang="es-PA" dirty="0" smtClean="0">
                <a:sym typeface="Symbol" panose="05050102010706020507" pitchFamily="18" charset="2"/>
              </a:rPr>
              <a:t>, si error finito a rampa y errores infinitos a señales de orden superior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Tipo 2, no muestra error a </a:t>
            </a:r>
            <a:r>
              <a:rPr lang="es-PA" dirty="0" err="1" smtClean="0">
                <a:sym typeface="Symbol" panose="05050102010706020507" pitchFamily="18" charset="2"/>
              </a:rPr>
              <a:t>escalon</a:t>
            </a:r>
            <a:r>
              <a:rPr lang="es-PA" dirty="0" smtClean="0">
                <a:sym typeface="Symbol" panose="05050102010706020507" pitchFamily="18" charset="2"/>
              </a:rPr>
              <a:t> ni rampa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Los sistemas pueden clasificarse por medio de los polos de lazo abierto para z = 1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Un polo en z = 1 corresponde a un integrador</a:t>
            </a:r>
          </a:p>
          <a:p>
            <a:r>
              <a:rPr lang="es-PA" dirty="0" smtClean="0">
                <a:sym typeface="Symbol" panose="05050102010706020507" pitchFamily="18" charset="2"/>
              </a:rPr>
              <a:t>La función de transferencia de pulso en lazo abierto es = 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1457" y="3211853"/>
            <a:ext cx="4584264" cy="683009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3953" y="6026378"/>
            <a:ext cx="1404281" cy="634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431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Diseño de Sistemas Discretos de Control por Métodos Convencionales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890" y="1400176"/>
            <a:ext cx="11888185" cy="5302750"/>
          </a:xfrm>
        </p:spPr>
        <p:txBody>
          <a:bodyPr>
            <a:normAutofit/>
          </a:bodyPr>
          <a:lstStyle/>
          <a:p>
            <a:r>
              <a:rPr lang="es-PA" dirty="0" err="1" smtClean="0">
                <a:sym typeface="Symbol" panose="05050102010706020507" pitchFamily="18" charset="2"/>
              </a:rPr>
              <a:t>Analisis</a:t>
            </a:r>
            <a:r>
              <a:rPr lang="es-PA" dirty="0" smtClean="0">
                <a:sym typeface="Symbol" panose="05050102010706020507" pitchFamily="18" charset="2"/>
              </a:rPr>
              <a:t> de error en Estado Permanente</a:t>
            </a:r>
          </a:p>
          <a:p>
            <a:r>
              <a:rPr lang="es-PA" dirty="0" smtClean="0">
                <a:sym typeface="Symbol" panose="05050102010706020507" pitchFamily="18" charset="2"/>
              </a:rPr>
              <a:t>Al                        no poseer ni polos ni ceros no se puede clasificar (tipo N, N =0, 1, 2)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Para el sistema el error es </a:t>
            </a:r>
          </a:p>
          <a:p>
            <a:r>
              <a:rPr lang="es-PA" dirty="0" smtClean="0">
                <a:sym typeface="Symbol" panose="05050102010706020507" pitchFamily="18" charset="2"/>
              </a:rPr>
              <a:t>Por el teorema del valor final tenemos que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El sistema entonces en Z podemos decir que</a:t>
            </a:r>
          </a:p>
          <a:p>
            <a:endParaRPr lang="es-PA" dirty="0" smtClean="0">
              <a:sym typeface="Symbol" panose="05050102010706020507" pitchFamily="18" charset="2"/>
            </a:endParaRPr>
          </a:p>
          <a:p>
            <a:endParaRPr lang="es-PA" dirty="0">
              <a:sym typeface="Symbol" panose="05050102010706020507" pitchFamily="18" charset="2"/>
            </a:endParaRPr>
          </a:p>
          <a:p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546" y="1853248"/>
            <a:ext cx="1404281" cy="634979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4882" y="2488227"/>
            <a:ext cx="5950369" cy="2147888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7911" y="2749439"/>
            <a:ext cx="1810195" cy="387899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3434" y="3507500"/>
            <a:ext cx="2757323" cy="428917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3434" y="4402939"/>
            <a:ext cx="2600560" cy="714317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3434" y="5163211"/>
            <a:ext cx="3334113" cy="907316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34882" y="4701153"/>
            <a:ext cx="2541319" cy="924116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3434" y="6143432"/>
            <a:ext cx="4198599" cy="624116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50780" y="5920555"/>
            <a:ext cx="2575787" cy="846993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725314" y="5920555"/>
            <a:ext cx="4320594" cy="720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838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Diseño de Sistemas Discretos de Control por Métodos Convencionales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890" y="1400176"/>
            <a:ext cx="11888185" cy="5302750"/>
          </a:xfrm>
        </p:spPr>
        <p:txBody>
          <a:bodyPr>
            <a:normAutofit lnSpcReduction="10000"/>
          </a:bodyPr>
          <a:lstStyle/>
          <a:p>
            <a:r>
              <a:rPr lang="es-PA" dirty="0" err="1" smtClean="0">
                <a:sym typeface="Symbol" panose="05050102010706020507" pitchFamily="18" charset="2"/>
              </a:rPr>
              <a:t>Analisis</a:t>
            </a:r>
            <a:r>
              <a:rPr lang="es-PA" dirty="0" smtClean="0">
                <a:sym typeface="Symbol" panose="05050102010706020507" pitchFamily="18" charset="2"/>
              </a:rPr>
              <a:t> de error en Estado Permanente</a:t>
            </a:r>
          </a:p>
          <a:p>
            <a:r>
              <a:rPr lang="es-PA" dirty="0" smtClean="0">
                <a:sym typeface="Symbol" panose="05050102010706020507" pitchFamily="18" charset="2"/>
              </a:rPr>
              <a:t>Constante de Error de Posición estática: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Si la entrada es 1(t) o escalón unitario….</a:t>
            </a:r>
          </a:p>
          <a:p>
            <a:pPr lvl="1"/>
            <a:endParaRPr lang="es-PA" dirty="0">
              <a:sym typeface="Symbol" panose="05050102010706020507" pitchFamily="18" charset="2"/>
            </a:endParaRP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Si </a:t>
            </a:r>
            <a:r>
              <a:rPr lang="es-PA" dirty="0" err="1" smtClean="0">
                <a:sym typeface="Symbol" panose="05050102010706020507" pitchFamily="18" charset="2"/>
              </a:rPr>
              <a:t>Kp</a:t>
            </a:r>
            <a:r>
              <a:rPr lang="es-PA" dirty="0" smtClean="0">
                <a:sym typeface="Symbol" panose="05050102010706020507" pitchFamily="18" charset="2"/>
              </a:rPr>
              <a:t> es infinito al menos existe un polo en z = 1 para </a:t>
            </a:r>
            <a:r>
              <a:rPr lang="es-PA" dirty="0">
                <a:sym typeface="Symbol" panose="05050102010706020507" pitchFamily="18" charset="2"/>
              </a:rPr>
              <a:t>GH(z) 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Constante de Error de Velocidad estática: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Si la entrada es r(t) = t</a:t>
            </a:r>
          </a:p>
          <a:p>
            <a:pPr lvl="1"/>
            <a:endParaRPr lang="es-PA" dirty="0" smtClean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Si Kv es </a:t>
            </a:r>
            <a:r>
              <a:rPr lang="es-PA" dirty="0" err="1" smtClean="0">
                <a:sym typeface="Symbol" panose="05050102010706020507" pitchFamily="18" charset="2"/>
              </a:rPr>
              <a:t>infnito</a:t>
            </a:r>
            <a:r>
              <a:rPr lang="es-PA" dirty="0" smtClean="0">
                <a:sym typeface="Symbol" panose="05050102010706020507" pitchFamily="18" charset="2"/>
              </a:rPr>
              <a:t> al menos existe un polo doble en z = 1 para GH(z)</a:t>
            </a:r>
          </a:p>
          <a:p>
            <a:r>
              <a:rPr lang="es-PA" dirty="0" smtClean="0">
                <a:sym typeface="Symbol" panose="05050102010706020507" pitchFamily="18" charset="2"/>
              </a:rPr>
              <a:t>Constante de Error para Aceleración estática: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Si la entrada es r(t) = 0.5*t^2</a:t>
            </a:r>
            <a:endParaRPr lang="es-PA" dirty="0">
              <a:sym typeface="Symbol" panose="05050102010706020507" pitchFamily="18" charset="2"/>
            </a:endParaRP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Si </a:t>
            </a:r>
            <a:r>
              <a:rPr lang="es-PA" dirty="0" err="1" smtClean="0">
                <a:sym typeface="Symbol" panose="05050102010706020507" pitchFamily="18" charset="2"/>
              </a:rPr>
              <a:t>Ka</a:t>
            </a:r>
            <a:r>
              <a:rPr lang="es-PA" dirty="0" smtClean="0">
                <a:sym typeface="Symbol" panose="05050102010706020507" pitchFamily="18" charset="2"/>
              </a:rPr>
              <a:t> es infinito al menos existe un polo tripe en z = 1 para GH(z)</a:t>
            </a:r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1232" y="2106212"/>
            <a:ext cx="1476375" cy="52387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3"/>
          <a:srcRect t="12064" b="9650"/>
          <a:stretch/>
        </p:blipFill>
        <p:spPr>
          <a:xfrm>
            <a:off x="7148403" y="2092252"/>
            <a:ext cx="4610100" cy="551794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6454" y="680077"/>
            <a:ext cx="4320594" cy="720099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15478" y="2711219"/>
            <a:ext cx="1343025" cy="409575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12590" y="3631335"/>
            <a:ext cx="1666875" cy="552450"/>
          </a:xfrm>
          <a:prstGeom prst="rect">
            <a:avLst/>
          </a:prstGeom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79465" y="3631335"/>
            <a:ext cx="5238750" cy="581025"/>
          </a:xfrm>
          <a:prstGeom prst="rect">
            <a:avLst/>
          </a:prstGeom>
        </p:spPr>
      </p:pic>
      <p:pic>
        <p:nvPicPr>
          <p:cNvPr id="20" name="Imagen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12590" y="4256309"/>
            <a:ext cx="2171700" cy="523875"/>
          </a:xfrm>
          <a:prstGeom prst="rect">
            <a:avLst/>
          </a:prstGeom>
        </p:spPr>
      </p:pic>
      <p:pic>
        <p:nvPicPr>
          <p:cNvPr id="21" name="Imagen 2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9990" y="4080147"/>
            <a:ext cx="857250" cy="495300"/>
          </a:xfrm>
          <a:prstGeom prst="rect">
            <a:avLst/>
          </a:prstGeom>
        </p:spPr>
      </p:pic>
      <p:pic>
        <p:nvPicPr>
          <p:cNvPr id="22" name="Imagen 2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7672" y="2453187"/>
            <a:ext cx="1023937" cy="516064"/>
          </a:xfrm>
          <a:prstGeom prst="rect">
            <a:avLst/>
          </a:prstGeom>
        </p:spPr>
      </p:pic>
      <p:pic>
        <p:nvPicPr>
          <p:cNvPr id="23" name="Imagen 2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255540" y="5548103"/>
            <a:ext cx="1847850" cy="533400"/>
          </a:xfrm>
          <a:prstGeom prst="rect">
            <a:avLst/>
          </a:prstGeom>
        </p:spPr>
      </p:pic>
      <p:pic>
        <p:nvPicPr>
          <p:cNvPr id="24" name="Imagen 2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103390" y="5558126"/>
            <a:ext cx="5562600" cy="495300"/>
          </a:xfrm>
          <a:prstGeom prst="rect">
            <a:avLst/>
          </a:prstGeom>
        </p:spPr>
      </p:pic>
      <p:pic>
        <p:nvPicPr>
          <p:cNvPr id="25" name="Imagen 2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801225" y="5037518"/>
            <a:ext cx="2228850" cy="485775"/>
          </a:xfrm>
          <a:prstGeom prst="rect">
            <a:avLst/>
          </a:prstGeom>
        </p:spPr>
      </p:pic>
      <p:pic>
        <p:nvPicPr>
          <p:cNvPr id="26" name="Imagen 2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87672" y="6326096"/>
            <a:ext cx="809625" cy="47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260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Diseño de Sistemas Discretos de Control por Métodos Convencionales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890" y="1400176"/>
            <a:ext cx="11888185" cy="5302750"/>
          </a:xfrm>
        </p:spPr>
        <p:txBody>
          <a:bodyPr>
            <a:normAutofit/>
          </a:bodyPr>
          <a:lstStyle/>
          <a:p>
            <a:r>
              <a:rPr lang="es-PA" dirty="0" err="1" smtClean="0">
                <a:sym typeface="Symbol" panose="05050102010706020507" pitchFamily="18" charset="2"/>
              </a:rPr>
              <a:t>Analisis</a:t>
            </a:r>
            <a:r>
              <a:rPr lang="es-PA" dirty="0" smtClean="0">
                <a:sym typeface="Symbol" panose="05050102010706020507" pitchFamily="18" charset="2"/>
              </a:rPr>
              <a:t> de error en Estado Permanente</a:t>
            </a:r>
          </a:p>
          <a:p>
            <a:r>
              <a:rPr lang="es-PA" dirty="0" smtClean="0">
                <a:sym typeface="Symbol" panose="05050102010706020507" pitchFamily="18" charset="2"/>
              </a:rPr>
              <a:t>Nota:  El error estático es entre la entrada y la retroalimentación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La siguiente tabla muestra donde los sistemas tipo 0, 1 y 2 tienen o no respuesta finita o ninguna a errores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El análisis aplica solo a sistemas de lazo cerrado mostrados se tendría que realizar el análisis si el sistema es diferente 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5982" y="4051551"/>
            <a:ext cx="5629275" cy="240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775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215689" cy="1400530"/>
          </a:xfrm>
        </p:spPr>
        <p:txBody>
          <a:bodyPr/>
          <a:lstStyle/>
          <a:p>
            <a:r>
              <a:rPr lang="es-PA" dirty="0" smtClean="0"/>
              <a:t>Representación de Sistemas Discretos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1853248"/>
            <a:ext cx="11163300" cy="4801552"/>
          </a:xfrm>
        </p:spPr>
        <p:txBody>
          <a:bodyPr>
            <a:normAutofit/>
          </a:bodyPr>
          <a:lstStyle/>
          <a:p>
            <a:r>
              <a:rPr lang="es-PA" dirty="0" smtClean="0"/>
              <a:t>Como se mencionó anteriormente se representan los sistemas por medio de diferencias</a:t>
            </a:r>
          </a:p>
          <a:p>
            <a:r>
              <a:rPr lang="es-PA" dirty="0" smtClean="0"/>
              <a:t>1 - Aproximación por métodos numéricos</a:t>
            </a:r>
          </a:p>
          <a:p>
            <a:r>
              <a:rPr lang="es-PA" dirty="0" smtClean="0"/>
              <a:t>1.1 – Aproximación por diferencia hacia atrás</a:t>
            </a:r>
          </a:p>
          <a:p>
            <a:pPr lvl="1"/>
            <a:r>
              <a:rPr lang="es-PA" dirty="0" smtClean="0"/>
              <a:t>Primer Orden								</a:t>
            </a:r>
          </a:p>
          <a:p>
            <a:pPr lvl="1"/>
            <a:endParaRPr lang="es-PA" dirty="0"/>
          </a:p>
          <a:p>
            <a:pPr lvl="1"/>
            <a:endParaRPr lang="es-PA" dirty="0" smtClean="0"/>
          </a:p>
          <a:p>
            <a:pPr lvl="1"/>
            <a:endParaRPr lang="es-PA" dirty="0"/>
          </a:p>
          <a:p>
            <a:pPr lvl="1"/>
            <a:r>
              <a:rPr lang="es-PA" dirty="0" smtClean="0"/>
              <a:t>Segundo Orden</a:t>
            </a:r>
          </a:p>
          <a:p>
            <a:endParaRPr lang="es-PA" dirty="0" smtClean="0"/>
          </a:p>
          <a:p>
            <a:endParaRPr lang="es-PA" dirty="0"/>
          </a:p>
          <a:p>
            <a:endParaRPr lang="es-PA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0913" y="3538953"/>
            <a:ext cx="3899197" cy="120377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0913" y="4742732"/>
            <a:ext cx="4644573" cy="1942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289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Diseño de Sistemas Discretos de Control por Métodos Convencionales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890" y="1400176"/>
            <a:ext cx="11888185" cy="5302750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Diferentes cálculos de errores para diferentes sistemas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3135" y="1853248"/>
            <a:ext cx="4491243" cy="4693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847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Diseño de Sistemas Discretos de Control por Métodos Convencionales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890" y="1400176"/>
            <a:ext cx="11888185" cy="5457824"/>
          </a:xfrm>
        </p:spPr>
        <p:txBody>
          <a:bodyPr>
            <a:normAutofit lnSpcReduction="10000"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Respuesta a perturbaciones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Supongamos que la entrada de referencia R(z) = 0 en el sistema de lazo cerrado pero existe una perturbación N(z) = 0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  <a:p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Si Gd(z)G(z) &gt;&gt; 1 entonces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Como el error del sistema es en función de la entrada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El sistema queda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Gd(z) es alto el error es bajo o tiende a 0.</a:t>
            </a:r>
          </a:p>
          <a:p>
            <a:r>
              <a:rPr lang="es-PA" dirty="0" smtClean="0">
                <a:sym typeface="Symbol" panose="05050102010706020507" pitchFamily="18" charset="2"/>
              </a:rPr>
              <a:t>Si Gd(z) incluye un integrador esto quiere decir que tiene un polo para z = 1.  El error a estado permanente de una </a:t>
            </a:r>
            <a:r>
              <a:rPr lang="es-PA" dirty="0" err="1" smtClean="0">
                <a:sym typeface="Symbol" panose="05050102010706020507" pitchFamily="18" charset="2"/>
              </a:rPr>
              <a:t>cosnstante</a:t>
            </a:r>
            <a:r>
              <a:rPr lang="es-PA" dirty="0" smtClean="0">
                <a:sym typeface="Symbol" panose="05050102010706020507" pitchFamily="18" charset="2"/>
              </a:rPr>
              <a:t> es 0.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0612" y="3051065"/>
            <a:ext cx="2124669" cy="663959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662" y="2425783"/>
            <a:ext cx="4800600" cy="191452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5019" y="2314596"/>
            <a:ext cx="3655318" cy="1877656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3636" y="4293010"/>
            <a:ext cx="1596975" cy="661247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20010" y="4766995"/>
            <a:ext cx="3680124" cy="537735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36753" y="5189332"/>
            <a:ext cx="2009308" cy="538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379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Diseño de Sistemas Discretos de Control por Métodos Convencionales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890" y="1400176"/>
            <a:ext cx="11888185" cy="5457824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Respuesta a perturbaciones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De lo anterior se demuestra si la perturbación se define constante</a:t>
            </a:r>
          </a:p>
          <a:p>
            <a:r>
              <a:rPr lang="es-PA" dirty="0" smtClean="0">
                <a:sym typeface="Symbol" panose="05050102010706020507" pitchFamily="18" charset="2"/>
              </a:rPr>
              <a:t>A un polo en z = 1 se tiene  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El error a estado estable es: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Si la referencia R(z) es una entrada de perturbación el error total será la suma total de los errores y debe mantenerse para no desestabilizar el sistema dentro de límites aceptables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3082" y="1734207"/>
            <a:ext cx="1428597" cy="576241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2477" y="2178598"/>
            <a:ext cx="2452539" cy="627664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2477" y="2806262"/>
            <a:ext cx="5763831" cy="1400176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2518" y="3237129"/>
            <a:ext cx="2009308" cy="538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1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Diseño de Sistemas Discretos de Control por Métodos Convencionales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890" y="1400176"/>
            <a:ext cx="11888185" cy="5457824"/>
          </a:xfrm>
        </p:spPr>
        <p:txBody>
          <a:bodyPr>
            <a:normAutofit lnSpcReduction="10000"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Respuesta a perturbaciones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Para el sistema mostrado a la derecha la ecuación es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Gd(z)G(z) debe ser alta para reducir el error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Sin embargo si el sistema a la derecha la F.T. es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La </a:t>
            </a:r>
            <a:r>
              <a:rPr lang="es-PA" dirty="0" err="1" smtClean="0">
                <a:sym typeface="Symbol" panose="05050102010706020507" pitchFamily="18" charset="2"/>
              </a:rPr>
              <a:t>ganaciua</a:t>
            </a:r>
            <a:r>
              <a:rPr lang="es-PA" dirty="0" smtClean="0">
                <a:sym typeface="Symbol" panose="05050102010706020507" pitchFamily="18" charset="2"/>
              </a:rPr>
              <a:t> Gd(Z)G(z) en este caso debe ser</a:t>
            </a:r>
          </a:p>
          <a:p>
            <a:r>
              <a:rPr lang="es-PA" dirty="0" smtClean="0">
                <a:sym typeface="Symbol" panose="05050102010706020507" pitchFamily="18" charset="2"/>
              </a:rPr>
              <a:t>Pequeña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Debemos tener primero E(z)/N(z) para saber si la…</a:t>
            </a:r>
          </a:p>
          <a:p>
            <a:r>
              <a:rPr lang="es-PA" dirty="0" smtClean="0">
                <a:sym typeface="Symbol" panose="05050102010706020507" pitchFamily="18" charset="2"/>
              </a:rPr>
              <a:t>…ganancia debemos de agrandarla o reducirla</a:t>
            </a:r>
          </a:p>
        </p:txBody>
      </p:sp>
      <p:pic>
        <p:nvPicPr>
          <p:cNvPr id="16" name="Imagen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627" y="2300041"/>
            <a:ext cx="3154823" cy="682472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5575" y="1271589"/>
            <a:ext cx="4915327" cy="2056905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5575" y="3965768"/>
            <a:ext cx="4891535" cy="2718811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9627" y="4379116"/>
            <a:ext cx="2752725" cy="60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302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Diseño de Sistemas Discretos de Control por Métodos Convencionales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890" y="1400176"/>
            <a:ext cx="11888185" cy="5457824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Diseño basado en el lugar de las </a:t>
            </a:r>
            <a:r>
              <a:rPr lang="es-PA" dirty="0" smtClean="0">
                <a:sym typeface="Symbol" panose="05050102010706020507" pitchFamily="18" charset="2"/>
              </a:rPr>
              <a:t>raíces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La estabilidad del sistema se investiga (en parte al circulo unitario z)</a:t>
            </a:r>
          </a:p>
          <a:p>
            <a:r>
              <a:rPr lang="es-PA" dirty="0" smtClean="0">
                <a:sym typeface="Symbol" panose="05050102010706020507" pitchFamily="18" charset="2"/>
              </a:rPr>
              <a:t>Sin embargo, polos complejos </a:t>
            </a:r>
            <a:r>
              <a:rPr lang="es-PA" dirty="0" err="1" smtClean="0">
                <a:sym typeface="Symbol" panose="05050102010706020507" pitchFamily="18" charset="2"/>
              </a:rPr>
              <a:t>conjugador</a:t>
            </a:r>
            <a:r>
              <a:rPr lang="es-PA" dirty="0" smtClean="0">
                <a:sym typeface="Symbol" panose="05050102010706020507" pitchFamily="18" charset="2"/>
              </a:rPr>
              <a:t> dentro del plano z no son estables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La respuesta </a:t>
            </a:r>
            <a:r>
              <a:rPr lang="es-PA" dirty="0" err="1" smtClean="0">
                <a:sym typeface="Symbol" panose="05050102010706020507" pitchFamily="18" charset="2"/>
              </a:rPr>
              <a:t>escalon</a:t>
            </a:r>
            <a:r>
              <a:rPr lang="es-PA" dirty="0" smtClean="0">
                <a:sym typeface="Symbol" panose="05050102010706020507" pitchFamily="18" charset="2"/>
              </a:rPr>
              <a:t> es oscilatoria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Necesitamos investigar la respuesta transitoria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Efectos de la ganancia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Tiempo de Muestreo</a:t>
            </a:r>
          </a:p>
          <a:p>
            <a:r>
              <a:rPr lang="es-PA" dirty="0" smtClean="0">
                <a:sym typeface="Symbol" panose="05050102010706020507" pitchFamily="18" charset="2"/>
              </a:rPr>
              <a:t>Se puede desarrollar el mismo método en el plano s que en el plano z por la ecuación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1 + G(z)H(z) = 0 (parecida a tiempo continuo)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La interpretación es diferente</a:t>
            </a:r>
          </a:p>
          <a:p>
            <a:r>
              <a:rPr lang="es-PA" dirty="0" smtClean="0">
                <a:sym typeface="Symbol" panose="05050102010706020507" pitchFamily="18" charset="2"/>
              </a:rPr>
              <a:t>Normalmente es mejor empezar con el estudio de LDR, encontrar y mover polos dominantes</a:t>
            </a:r>
            <a:endParaRPr lang="es-PA" dirty="0" smtClean="0">
              <a:sym typeface="Symbol" panose="05050102010706020507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525065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Diseño de Sistemas Discretos de Control por Métodos Convencionales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890" y="1400176"/>
            <a:ext cx="11888185" cy="5457824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Diseño basado en el lugar de las </a:t>
            </a:r>
            <a:r>
              <a:rPr lang="es-PA" dirty="0" smtClean="0">
                <a:sym typeface="Symbol" panose="05050102010706020507" pitchFamily="18" charset="2"/>
              </a:rPr>
              <a:t>raíces – Condiciones de Ángulo y Magnitud</a:t>
            </a:r>
          </a:p>
          <a:p>
            <a:r>
              <a:rPr lang="es-PA" dirty="0" smtClean="0">
                <a:sym typeface="Symbol" panose="05050102010706020507" pitchFamily="18" charset="2"/>
              </a:rPr>
              <a:t>Las ecuaciones características </a:t>
            </a:r>
            <a:r>
              <a:rPr lang="es-PA" dirty="0" err="1" smtClean="0">
                <a:sym typeface="Symbol" panose="05050102010706020507" pitchFamily="18" charset="2"/>
              </a:rPr>
              <a:t>puedne</a:t>
            </a:r>
            <a:r>
              <a:rPr lang="es-PA" dirty="0" smtClean="0">
                <a:sym typeface="Symbol" panose="05050102010706020507" pitchFamily="18" charset="2"/>
              </a:rPr>
              <a:t> ser de dos formas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1 + G(Z)H(z) = 0 </a:t>
            </a:r>
            <a:r>
              <a:rPr lang="es-PA" dirty="0" err="1" smtClean="0">
                <a:sym typeface="Symbol" panose="05050102010706020507" pitchFamily="18" charset="2"/>
              </a:rPr>
              <a:t>ó</a:t>
            </a:r>
            <a:r>
              <a:rPr lang="es-PA" dirty="0" smtClean="0">
                <a:sym typeface="Symbol" panose="05050102010706020507" pitchFamily="18" charset="2"/>
              </a:rPr>
              <a:t> 1 + GH(z) = 0</a:t>
            </a:r>
          </a:p>
          <a:p>
            <a:r>
              <a:rPr lang="es-PA" dirty="0" smtClean="0">
                <a:sym typeface="Symbol" panose="05050102010706020507" pitchFamily="18" charset="2"/>
              </a:rPr>
              <a:t>Podemos tomar                      donde                                                          siendo F(z) = -1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|F(z)| = 1 y /_F(z) = 180°(2k + 1), k = 0, 1, 2…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El LDR satisface las condiciones de ángulo y magnitud (polos en lazo cerrado)</a:t>
            </a:r>
          </a:p>
          <a:p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Procedimiento para construcción de LDR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Este </a:t>
            </a:r>
            <a:r>
              <a:rPr lang="es-PA" dirty="0" err="1" smtClean="0">
                <a:sym typeface="Symbol" panose="05050102010706020507" pitchFamily="18" charset="2"/>
              </a:rPr>
              <a:t>procedimeinto</a:t>
            </a:r>
            <a:r>
              <a:rPr lang="es-PA" dirty="0" smtClean="0">
                <a:sym typeface="Symbol" panose="05050102010706020507" pitchFamily="18" charset="2"/>
              </a:rPr>
              <a:t> calcula los puntos asintóticos y ángulos de polos complejos de salida y llegada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También se puede ayudar por métodos computacionales por MATLAB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Los LDR siempre son simétricos al eje real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Los ángulos se miden en dirección contraria a las manecillas del reloj</a:t>
            </a:r>
            <a:endParaRPr lang="es-PA" dirty="0" smtClean="0">
              <a:sym typeface="Symbol" panose="05050102010706020507" pitchFamily="18" charset="2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2659" y="1330655"/>
            <a:ext cx="2003929" cy="1045186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0554" y="2696309"/>
            <a:ext cx="1232544" cy="410848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0923" y="2696309"/>
            <a:ext cx="3784943" cy="443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295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Diseño de Sistemas Discretos de Control por Métodos Convencionales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890" y="1400176"/>
            <a:ext cx="11888185" cy="5457824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Procedimiento para construcción de LDR – Reglas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1 – </a:t>
            </a:r>
            <a:r>
              <a:rPr lang="es-PA" dirty="0" err="1" smtClean="0">
                <a:sym typeface="Symbol" panose="05050102010706020507" pitchFamily="18" charset="2"/>
              </a:rPr>
              <a:t>Obtejer</a:t>
            </a:r>
            <a:r>
              <a:rPr lang="es-PA" dirty="0" smtClean="0">
                <a:sym typeface="Symbol" panose="05050102010706020507" pitchFamily="18" charset="2"/>
              </a:rPr>
              <a:t> la ecuación características 1 + F(z) = 0 apareciendo la ganancia como multiplicador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Aquí debemos localizar polos y ceros</a:t>
            </a:r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2 – Determinar punto de inicio y terminación del LDR y ramas separadas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K  = 0, polos en lazo abierto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K = </a:t>
            </a:r>
            <a:r>
              <a:rPr lang="es-PA" dirty="0" err="1" smtClean="0">
                <a:sym typeface="Symbol" panose="05050102010706020507" pitchFamily="18" charset="2"/>
              </a:rPr>
              <a:t>inf</a:t>
            </a:r>
            <a:r>
              <a:rPr lang="es-PA" dirty="0" smtClean="0">
                <a:sym typeface="Symbol" panose="05050102010706020507" pitchFamily="18" charset="2"/>
              </a:rPr>
              <a:t>, ceros en lazo abierto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K de 0 a </a:t>
            </a:r>
            <a:r>
              <a:rPr lang="es-PA" dirty="0" err="1" smtClean="0">
                <a:sym typeface="Symbol" panose="05050102010706020507" pitchFamily="18" charset="2"/>
              </a:rPr>
              <a:t>inf</a:t>
            </a:r>
            <a:r>
              <a:rPr lang="es-PA" dirty="0" smtClean="0">
                <a:sym typeface="Symbol" panose="05050102010706020507" pitchFamily="18" charset="2"/>
              </a:rPr>
              <a:t> comienza en un polo de lazo abierto y termina en un cero finito en lazo abierto en </a:t>
            </a:r>
            <a:r>
              <a:rPr lang="es-PA" dirty="0" err="1" smtClean="0">
                <a:sym typeface="Symbol" panose="05050102010706020507" pitchFamily="18" charset="2"/>
              </a:rPr>
              <a:t>inf</a:t>
            </a:r>
            <a:r>
              <a:rPr lang="es-PA" dirty="0" smtClean="0">
                <a:sym typeface="Symbol" panose="05050102010706020507" pitchFamily="18" charset="2"/>
              </a:rPr>
              <a:t>.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Si polos = ceros las ramificaciones de polos terminarán en los ceros, las restantes en el infinito</a:t>
            </a: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0167" y="2314209"/>
            <a:ext cx="3232569" cy="663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978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Diseño de Sistemas Discretos de Control por Métodos Convencionales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890" y="1400176"/>
            <a:ext cx="11888185" cy="5457824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Procedimiento para construcción de LDR – Reglas</a:t>
            </a:r>
          </a:p>
          <a:p>
            <a:r>
              <a:rPr lang="es-PA" dirty="0">
                <a:sym typeface="Symbol" panose="05050102010706020507" pitchFamily="18" charset="2"/>
              </a:rPr>
              <a:t>3 – Determinamos el LDR en el eje real</a:t>
            </a:r>
          </a:p>
          <a:p>
            <a:pPr lvl="1"/>
            <a:r>
              <a:rPr lang="es-PA" dirty="0">
                <a:sym typeface="Symbol" panose="05050102010706020507" pitchFamily="18" charset="2"/>
              </a:rPr>
              <a:t>Polos en lazo abierto, ceros</a:t>
            </a:r>
          </a:p>
          <a:p>
            <a:pPr lvl="1"/>
            <a:r>
              <a:rPr lang="es-PA" dirty="0">
                <a:sym typeface="Symbol" panose="05050102010706020507" pitchFamily="18" charset="2"/>
              </a:rPr>
              <a:t>Polos y ceros conjugados no tienen efecto en el LDR sobre el eje real</a:t>
            </a:r>
          </a:p>
          <a:p>
            <a:pPr lvl="1"/>
            <a:r>
              <a:rPr lang="es-PA" dirty="0">
                <a:sym typeface="Symbol" panose="05050102010706020507" pitchFamily="18" charset="2"/>
              </a:rPr>
              <a:t>Se extienden de un polo o cero hasta otro polo o </a:t>
            </a:r>
            <a:r>
              <a:rPr lang="es-PA" dirty="0" smtClean="0">
                <a:sym typeface="Symbol" panose="05050102010706020507" pitchFamily="18" charset="2"/>
              </a:rPr>
              <a:t>cero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Si el número total de polos y ceros es impar recae sobre algún lugar del LDR</a:t>
            </a:r>
          </a:p>
          <a:p>
            <a:pPr lvl="2"/>
            <a:r>
              <a:rPr lang="es-PA" dirty="0" smtClean="0">
                <a:sym typeface="Symbol" panose="05050102010706020507" pitchFamily="18" charset="2"/>
              </a:rPr>
              <a:t>Los otros forman segmentos alternos a lo largo del eje real</a:t>
            </a:r>
          </a:p>
          <a:p>
            <a:r>
              <a:rPr lang="es-PA" dirty="0" smtClean="0">
                <a:sym typeface="Symbol" panose="05050102010706020507" pitchFamily="18" charset="2"/>
              </a:rPr>
              <a:t>4 – Determinar las asíntotas del LDR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Lejos del origen el punto de prueba en cantidades complejas es considerado igual</a:t>
            </a:r>
          </a:p>
          <a:p>
            <a:pPr lvl="2"/>
            <a:r>
              <a:rPr lang="es-PA" dirty="0" smtClean="0">
                <a:sym typeface="Symbol" panose="05050102010706020507" pitchFamily="18" charset="2"/>
              </a:rPr>
              <a:t>Un cero y un polo de lazo abierto igual se cancela</a:t>
            </a:r>
          </a:p>
          <a:p>
            <a:pPr lvl="2"/>
            <a:r>
              <a:rPr lang="es-PA" dirty="0" smtClean="0">
                <a:sym typeface="Symbol" panose="05050102010706020507" pitchFamily="18" charset="2"/>
              </a:rPr>
              <a:t>Ángulo   = 180°(2N+1)/(n – m), N = 0,1,2,..</a:t>
            </a:r>
          </a:p>
          <a:p>
            <a:pPr lvl="2"/>
            <a:r>
              <a:rPr lang="es-PA" dirty="0" smtClean="0">
                <a:sym typeface="Symbol" panose="05050102010706020507" pitchFamily="18" charset="2"/>
              </a:rPr>
              <a:t>n = número de polos, m = número de ceros</a:t>
            </a:r>
            <a:endParaRPr lang="es-PA" dirty="0">
              <a:sym typeface="Symbol" panose="05050102010706020507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065931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Diseño de Sistemas Discretos de Control por Métodos Convencionales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890" y="1400176"/>
            <a:ext cx="11888185" cy="5457824"/>
          </a:xfrm>
        </p:spPr>
        <p:txBody>
          <a:bodyPr>
            <a:normAutofit lnSpcReduction="10000"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Procedimiento para construcción de LDR – Reglas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4 – Determinar las asíntotas del LDR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Lejos del origen el punto de prueba en cantidades complejas es considerado igual</a:t>
            </a:r>
          </a:p>
          <a:p>
            <a:pPr lvl="2"/>
            <a:r>
              <a:rPr lang="es-PA" dirty="0" smtClean="0">
                <a:sym typeface="Symbol" panose="05050102010706020507" pitchFamily="18" charset="2"/>
              </a:rPr>
              <a:t>Un cero y un polo de lazo abierto igual se cancela</a:t>
            </a:r>
          </a:p>
          <a:p>
            <a:pPr lvl="2"/>
            <a:r>
              <a:rPr lang="es-PA" dirty="0" smtClean="0">
                <a:sym typeface="Symbol" panose="05050102010706020507" pitchFamily="18" charset="2"/>
              </a:rPr>
              <a:t>Ángulo   = 180°(2N+1)/(n – m), N = 0,1,2,..</a:t>
            </a:r>
          </a:p>
          <a:p>
            <a:pPr lvl="2"/>
            <a:r>
              <a:rPr lang="es-PA" dirty="0" smtClean="0">
                <a:sym typeface="Symbol" panose="05050102010706020507" pitchFamily="18" charset="2"/>
              </a:rPr>
              <a:t>n = número de polos, m = número de ceros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Se obtienen de la ecuación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Para cuando z es muy grande se aproxima a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En la abscisa es:</a:t>
            </a:r>
          </a:p>
          <a:p>
            <a:r>
              <a:rPr lang="es-PA" dirty="0" smtClean="0">
                <a:sym typeface="Symbol" panose="05050102010706020507" pitchFamily="18" charset="2"/>
              </a:rPr>
              <a:t>5 – Encontrar puntos de ruptura de salida y entrada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Se presentan sobre el eje real y pares complejos conjugados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Si la ecuación de salida se </a:t>
            </a:r>
            <a:r>
              <a:rPr lang="es-PA" dirty="0" err="1" smtClean="0">
                <a:sym typeface="Symbol" panose="05050102010706020507" pitchFamily="18" charset="2"/>
              </a:rPr>
              <a:t>ecribe</a:t>
            </a:r>
            <a:r>
              <a:rPr lang="es-PA" dirty="0" smtClean="0">
                <a:sym typeface="Symbol" panose="05050102010706020507" pitchFamily="18" charset="2"/>
              </a:rPr>
              <a:t> 1 + F(z) = 0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Siendo</a:t>
            </a:r>
            <a:endParaRPr lang="es-PA" dirty="0">
              <a:sym typeface="Symbol" panose="05050102010706020507" pitchFamily="18" charset="2"/>
            </a:endParaRP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Donde KB(z)/A(z) =F(z)                  los puntos de ruptura son </a:t>
            </a:r>
            <a:endParaRPr lang="es-PA" dirty="0">
              <a:sym typeface="Symbol" panose="05050102010706020507" pitchFamily="18" charset="2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7089" y="3137021"/>
            <a:ext cx="4969068" cy="94261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5982" y="4029712"/>
            <a:ext cx="4084258" cy="636073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1046" y="4520222"/>
            <a:ext cx="3673255" cy="437011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9681" y="5869231"/>
            <a:ext cx="942975" cy="371475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99717" y="6207961"/>
            <a:ext cx="900730" cy="439891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47096" y="6044264"/>
            <a:ext cx="2623144" cy="624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109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Diseño de Sistemas Discretos de Control por Métodos Convencionales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890" y="1400176"/>
            <a:ext cx="11888185" cy="5457824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Procedimiento para construcción de LDR – Reglas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6 – Determinar el ángulo de salida (o llegada) del LDR a partir de polos o ceros complejos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Se encuentra restando 180° de la suma de todos los ángulos de líneas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7 – Encontrar los puntos donde el LDR cruza el eje imaginario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Se determinan reemplazando z = </a:t>
            </a:r>
            <a:r>
              <a:rPr lang="es-PA" dirty="0" err="1" smtClean="0">
                <a:sym typeface="Symbol" panose="05050102010706020507" pitchFamily="18" charset="2"/>
              </a:rPr>
              <a:t>jv</a:t>
            </a:r>
            <a:endParaRPr lang="es-PA" dirty="0" smtClean="0">
              <a:sym typeface="Symbol" panose="05050102010706020507" pitchFamily="18" charset="2"/>
            </a:endParaRP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Resolver en función de v y K</a:t>
            </a:r>
          </a:p>
          <a:p>
            <a:r>
              <a:rPr lang="es-PA" dirty="0" smtClean="0">
                <a:sym typeface="Symbol" panose="05050102010706020507" pitchFamily="18" charset="2"/>
              </a:rPr>
              <a:t>8 – Cualquier punto de LDR es un polo de lazo cerrado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Lo será cuando la ganancia K satisfaga la opción de magnitud</a:t>
            </a:r>
          </a:p>
          <a:p>
            <a:pPr lvl="1"/>
            <a:endParaRPr lang="es-PA" dirty="0">
              <a:sym typeface="Symbol" panose="05050102010706020507" pitchFamily="18" charset="2"/>
            </a:endParaRPr>
          </a:p>
          <a:p>
            <a:pPr lvl="1"/>
            <a:endParaRPr lang="es-PA" dirty="0" smtClean="0">
              <a:sym typeface="Symbol" panose="05050102010706020507" pitchFamily="18" charset="2"/>
            </a:endParaRP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Se puede determinar los polos de lazo cerrado</a:t>
            </a:r>
            <a:endParaRPr lang="es-PA" dirty="0">
              <a:sym typeface="Symbol" panose="05050102010706020507" pitchFamily="18" charset="2"/>
            </a:endParaRP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7322" y="2696307"/>
            <a:ext cx="3722753" cy="2297723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8438" y="4817817"/>
            <a:ext cx="1027030" cy="48101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0137" y="4817817"/>
            <a:ext cx="2718288" cy="621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842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Formato</a:t>
            </a:r>
            <a:r>
              <a:rPr lang="en-US" dirty="0" smtClean="0"/>
              <a:t> del </a:t>
            </a:r>
            <a:r>
              <a:rPr lang="en-US" dirty="0" err="1" smtClean="0"/>
              <a:t>Curso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Un modulo a la </a:t>
            </a:r>
            <a:r>
              <a:rPr lang="en-US" dirty="0" err="1" smtClean="0"/>
              <a:t>semana</a:t>
            </a:r>
            <a:r>
              <a:rPr lang="en-US" dirty="0" smtClean="0"/>
              <a:t> que </a:t>
            </a:r>
            <a:r>
              <a:rPr lang="en-US" dirty="0" err="1" smtClean="0"/>
              <a:t>consta</a:t>
            </a:r>
            <a:r>
              <a:rPr lang="en-US" dirty="0" smtClean="0"/>
              <a:t> de </a:t>
            </a:r>
            <a:r>
              <a:rPr lang="en-US" dirty="0" err="1" smtClean="0"/>
              <a:t>clase</a:t>
            </a:r>
            <a:r>
              <a:rPr lang="en-US" dirty="0" smtClean="0"/>
              <a:t> </a:t>
            </a:r>
            <a:r>
              <a:rPr lang="en-US" dirty="0" err="1" smtClean="0"/>
              <a:t>teorica</a:t>
            </a:r>
            <a:r>
              <a:rPr lang="en-US" dirty="0" smtClean="0"/>
              <a:t> y </a:t>
            </a:r>
            <a:r>
              <a:rPr lang="en-US" dirty="0" err="1" smtClean="0"/>
              <a:t>laboratorio</a:t>
            </a:r>
            <a:endParaRPr lang="en-US" dirty="0" smtClean="0"/>
          </a:p>
          <a:p>
            <a:r>
              <a:rPr lang="en-US" dirty="0" err="1" smtClean="0"/>
              <a:t>Clases</a:t>
            </a:r>
            <a:r>
              <a:rPr lang="en-US" dirty="0" smtClean="0"/>
              <a:t> </a:t>
            </a:r>
            <a:r>
              <a:rPr lang="en-US" dirty="0" err="1" smtClean="0"/>
              <a:t>presenciales</a:t>
            </a:r>
            <a:endParaRPr lang="en-US" dirty="0" smtClean="0"/>
          </a:p>
          <a:p>
            <a:r>
              <a:rPr lang="en-US" dirty="0" err="1" smtClean="0"/>
              <a:t>Aproximadamente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asignación</a:t>
            </a:r>
            <a:r>
              <a:rPr lang="en-US" dirty="0" smtClean="0"/>
              <a:t> </a:t>
            </a:r>
            <a:r>
              <a:rPr lang="en-US" dirty="0" err="1" smtClean="0"/>
              <a:t>semanales</a:t>
            </a:r>
            <a:r>
              <a:rPr lang="en-US" dirty="0" smtClean="0"/>
              <a:t>, </a:t>
            </a:r>
            <a:r>
              <a:rPr lang="en-US" dirty="0" err="1" smtClean="0"/>
              <a:t>todas</a:t>
            </a:r>
            <a:r>
              <a:rPr lang="en-US" dirty="0" smtClean="0"/>
              <a:t> </a:t>
            </a:r>
            <a:r>
              <a:rPr lang="en-US" smtClean="0"/>
              <a:t>individuales</a:t>
            </a:r>
            <a:endParaRPr lang="en-US" dirty="0" smtClean="0"/>
          </a:p>
          <a:p>
            <a:pPr lvl="1"/>
            <a:r>
              <a:rPr lang="en-US" dirty="0" err="1" smtClean="0"/>
              <a:t>Tareas</a:t>
            </a:r>
            <a:endParaRPr lang="en-US" dirty="0" smtClean="0"/>
          </a:p>
          <a:p>
            <a:pPr lvl="1"/>
            <a:r>
              <a:rPr lang="en-US" dirty="0" err="1" smtClean="0"/>
              <a:t>Laboratorios</a:t>
            </a:r>
            <a:endParaRPr lang="en-US" dirty="0" smtClean="0"/>
          </a:p>
          <a:p>
            <a:pPr lvl="1"/>
            <a:r>
              <a:rPr lang="en-US" dirty="0" smtClean="0"/>
              <a:t>Quizzes</a:t>
            </a:r>
          </a:p>
          <a:p>
            <a:pPr lvl="1"/>
            <a:r>
              <a:rPr lang="en-US" dirty="0" smtClean="0"/>
              <a:t>Proyecto Final</a:t>
            </a:r>
          </a:p>
          <a:p>
            <a:pPr lvl="1"/>
            <a:r>
              <a:rPr lang="en-US" dirty="0" smtClean="0"/>
              <a:t>O </a:t>
            </a:r>
            <a:r>
              <a:rPr lang="en-US" dirty="0" err="1" smtClean="0"/>
              <a:t>todas</a:t>
            </a:r>
            <a:r>
              <a:rPr lang="en-US" dirty="0" smtClean="0"/>
              <a:t> las </a:t>
            </a:r>
            <a:r>
              <a:rPr lang="en-US" dirty="0" err="1" smtClean="0"/>
              <a:t>anteriores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7172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215689" cy="1400530"/>
          </a:xfrm>
        </p:spPr>
        <p:txBody>
          <a:bodyPr/>
          <a:lstStyle/>
          <a:p>
            <a:r>
              <a:rPr lang="es-PA" dirty="0" smtClean="0"/>
              <a:t>Representación de Sistemas Discretos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1853248"/>
            <a:ext cx="11163300" cy="4801552"/>
          </a:xfrm>
        </p:spPr>
        <p:txBody>
          <a:bodyPr>
            <a:normAutofit/>
          </a:bodyPr>
          <a:lstStyle/>
          <a:p>
            <a:r>
              <a:rPr lang="es-PA" dirty="0" smtClean="0"/>
              <a:t>Como se mencionó anteriormente se representan los sistemas por medio de diferencias</a:t>
            </a:r>
          </a:p>
          <a:p>
            <a:r>
              <a:rPr lang="es-PA" dirty="0" smtClean="0"/>
              <a:t>1 - Aproximación por métodos numéricos</a:t>
            </a:r>
          </a:p>
          <a:p>
            <a:r>
              <a:rPr lang="es-PA" dirty="0" smtClean="0"/>
              <a:t>1.1 – Aproximación por diferencia hacia adelante</a:t>
            </a:r>
          </a:p>
          <a:p>
            <a:pPr lvl="1"/>
            <a:r>
              <a:rPr lang="es-PA" dirty="0" smtClean="0"/>
              <a:t>Primer Orden								</a:t>
            </a:r>
          </a:p>
          <a:p>
            <a:pPr lvl="1"/>
            <a:endParaRPr lang="es-PA" dirty="0"/>
          </a:p>
          <a:p>
            <a:pPr lvl="1"/>
            <a:endParaRPr lang="es-PA" dirty="0" smtClean="0"/>
          </a:p>
          <a:p>
            <a:pPr lvl="1"/>
            <a:endParaRPr lang="es-PA" dirty="0"/>
          </a:p>
          <a:p>
            <a:pPr lvl="1"/>
            <a:r>
              <a:rPr lang="es-PA" dirty="0" smtClean="0"/>
              <a:t>Segundo Orden</a:t>
            </a:r>
          </a:p>
          <a:p>
            <a:endParaRPr lang="es-PA" dirty="0" smtClean="0"/>
          </a:p>
          <a:p>
            <a:endParaRPr lang="es-PA" dirty="0"/>
          </a:p>
          <a:p>
            <a:endParaRPr lang="es-P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9985" y="3550104"/>
            <a:ext cx="3880757" cy="129358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9985" y="4843690"/>
            <a:ext cx="4850494" cy="1828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430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Diseño de Sistemas Discretos de Control por Métodos Convencionales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890" y="1400176"/>
            <a:ext cx="11888185" cy="5457824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Cancelación de los polos de G(z) con los ceros de H(z)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Cuando existen polos y ceros comunes se cancelan</a:t>
            </a:r>
          </a:p>
          <a:p>
            <a:pPr lvl="2"/>
            <a:r>
              <a:rPr lang="es-PA" dirty="0" err="1" smtClean="0">
                <a:sym typeface="Symbol" panose="05050102010706020507" pitchFamily="18" charset="2"/>
              </a:rPr>
              <a:t>Considrando</a:t>
            </a:r>
            <a:r>
              <a:rPr lang="es-PA" dirty="0" smtClean="0">
                <a:sym typeface="Symbol" panose="05050102010706020507" pitchFamily="18" charset="2"/>
              </a:rPr>
              <a:t> en la multiplicación de lazo</a:t>
            </a:r>
          </a:p>
          <a:p>
            <a:pPr lvl="2"/>
            <a:endParaRPr lang="es-PA" dirty="0">
              <a:sym typeface="Symbol" panose="05050102010706020507" pitchFamily="18" charset="2"/>
            </a:endParaRPr>
          </a:p>
          <a:p>
            <a:pPr lvl="2"/>
            <a:endParaRPr lang="es-PA" dirty="0" smtClean="0">
              <a:sym typeface="Symbol" panose="05050102010706020507" pitchFamily="18" charset="2"/>
            </a:endParaRPr>
          </a:p>
          <a:p>
            <a:pPr lvl="2"/>
            <a:endParaRPr lang="es-PA" dirty="0">
              <a:sym typeface="Symbol" panose="05050102010706020507" pitchFamily="18" charset="2"/>
            </a:endParaRPr>
          </a:p>
          <a:p>
            <a:pPr lvl="2"/>
            <a:endParaRPr lang="es-PA" dirty="0" smtClean="0">
              <a:sym typeface="Symbol" panose="05050102010706020507" pitchFamily="18" charset="2"/>
            </a:endParaRPr>
          </a:p>
          <a:p>
            <a:pPr lvl="2"/>
            <a:r>
              <a:rPr lang="es-PA" dirty="0" smtClean="0">
                <a:sym typeface="Symbol" panose="05050102010706020507" pitchFamily="18" charset="2"/>
              </a:rPr>
              <a:t>Considerando en la multiplicación de lazo cerrado bajo la función de pulso</a:t>
            </a:r>
          </a:p>
          <a:p>
            <a:pPr lvl="1"/>
            <a:endParaRPr lang="es-PA" dirty="0" smtClean="0">
              <a:sym typeface="Symbol" panose="05050102010706020507" pitchFamily="18" charset="2"/>
            </a:endParaRPr>
          </a:p>
          <a:p>
            <a:pPr lvl="1"/>
            <a:endParaRPr lang="es-PA" dirty="0">
              <a:sym typeface="Symbol" panose="05050102010706020507" pitchFamily="18" charset="2"/>
            </a:endParaRPr>
          </a:p>
          <a:p>
            <a:pPr lvl="1"/>
            <a:endParaRPr lang="es-PA" dirty="0" smtClean="0">
              <a:sym typeface="Symbol" panose="05050102010706020507" pitchFamily="18" charset="2"/>
            </a:endParaRPr>
          </a:p>
          <a:p>
            <a:pPr lvl="1"/>
            <a:endParaRPr lang="es-PA" dirty="0">
              <a:sym typeface="Symbol" panose="05050102010706020507" pitchFamily="18" charset="2"/>
            </a:endParaRPr>
          </a:p>
          <a:p>
            <a:pPr lvl="1"/>
            <a:endParaRPr lang="es-PA" dirty="0" smtClean="0">
              <a:sym typeface="Symbol" panose="05050102010706020507" pitchFamily="18" charset="2"/>
            </a:endParaRPr>
          </a:p>
          <a:p>
            <a:pPr lvl="1"/>
            <a:endParaRPr lang="es-PA" dirty="0">
              <a:sym typeface="Symbol" panose="05050102010706020507" pitchFamily="18" charset="2"/>
            </a:endParaRPr>
          </a:p>
          <a:p>
            <a:pPr lvl="1"/>
            <a:endParaRPr lang="es-PA" dirty="0" smtClean="0">
              <a:sym typeface="Symbol" panose="05050102010706020507" pitchFamily="18" charset="2"/>
            </a:endParaRPr>
          </a:p>
          <a:p>
            <a:pPr lvl="1"/>
            <a:endParaRPr lang="es-PA" dirty="0">
              <a:sym typeface="Symbol" panose="05050102010706020507" pitchFamily="18" charset="2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2822" y="926624"/>
            <a:ext cx="2375063" cy="63881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38711" y="943979"/>
            <a:ext cx="1562515" cy="62145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2822" y="1653223"/>
            <a:ext cx="4237862" cy="574162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50118" y="2603982"/>
            <a:ext cx="4987167" cy="633046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50118" y="3377620"/>
            <a:ext cx="4517810" cy="66592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50118" y="4385157"/>
            <a:ext cx="4655939" cy="655766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50118" y="5126090"/>
            <a:ext cx="2332364" cy="618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494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Diseño de Sistemas Discretos de Control por Métodos Convencionales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890" y="1400176"/>
            <a:ext cx="11888185" cy="5457824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Diagrama del LDR de los sistemas digitales de control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Investigaremos los efectos de la ganancia K y el período T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Dibujaremos el diagrama para T = 0.5, 1 y 2 </a:t>
            </a:r>
            <a:r>
              <a:rPr lang="es-PA" dirty="0" err="1" smtClean="0">
                <a:sym typeface="Symbol" panose="05050102010706020507" pitchFamily="18" charset="2"/>
              </a:rPr>
              <a:t>seg</a:t>
            </a:r>
            <a:endParaRPr lang="es-PA" dirty="0" smtClean="0">
              <a:sym typeface="Symbol" panose="05050102010706020507" pitchFamily="18" charset="2"/>
            </a:endParaRPr>
          </a:p>
          <a:p>
            <a:pPr lvl="2"/>
            <a:r>
              <a:rPr lang="es-PA" dirty="0" smtClean="0">
                <a:sym typeface="Symbol" panose="05050102010706020507" pitchFamily="18" charset="2"/>
              </a:rPr>
              <a:t>Calculando K para cada caso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Luego K = 2 para los 3 casos</a:t>
            </a:r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Obtenemos la transformada z de </a:t>
            </a:r>
            <a:r>
              <a:rPr lang="es-PA" dirty="0" err="1" smtClean="0">
                <a:sym typeface="Symbol" panose="05050102010706020507" pitchFamily="18" charset="2"/>
              </a:rPr>
              <a:t>Gh</a:t>
            </a:r>
            <a:r>
              <a:rPr lang="es-PA" dirty="0" smtClean="0">
                <a:sym typeface="Symbol" panose="05050102010706020507" pitchFamily="18" charset="2"/>
              </a:rPr>
              <a:t>(s)</a:t>
            </a:r>
            <a:r>
              <a:rPr lang="es-PA" dirty="0" err="1" smtClean="0">
                <a:sym typeface="Symbol" panose="05050102010706020507" pitchFamily="18" charset="2"/>
              </a:rPr>
              <a:t>Gp</a:t>
            </a:r>
            <a:r>
              <a:rPr lang="es-PA" dirty="0" smtClean="0">
                <a:sym typeface="Symbol" panose="05050102010706020507" pitchFamily="18" charset="2"/>
              </a:rPr>
              <a:t>(s)</a:t>
            </a:r>
          </a:p>
          <a:p>
            <a:pPr lvl="1"/>
            <a:endParaRPr lang="es-PA" dirty="0">
              <a:sym typeface="Symbol" panose="05050102010706020507" pitchFamily="18" charset="2"/>
            </a:endParaRP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0351" y="1518409"/>
            <a:ext cx="2428457" cy="681672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2615" y="2271422"/>
            <a:ext cx="5769417" cy="1667532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5757" y="3938954"/>
            <a:ext cx="3371828" cy="2555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649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Diseño de Sistemas Discretos de Control por Métodos Convencionales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890" y="1400176"/>
            <a:ext cx="11888185" cy="5457824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Diagrama del LDR de los sistemas digitales de control</a:t>
            </a:r>
          </a:p>
          <a:p>
            <a:r>
              <a:rPr lang="es-PA" dirty="0" smtClean="0">
                <a:sym typeface="Symbol" panose="05050102010706020507" pitchFamily="18" charset="2"/>
              </a:rPr>
              <a:t>La función de transferencia de pulso ahora esta dada por</a:t>
            </a:r>
          </a:p>
          <a:p>
            <a:r>
              <a:rPr lang="es-PA" dirty="0" smtClean="0">
                <a:sym typeface="Symbol" panose="05050102010706020507" pitchFamily="18" charset="2"/>
              </a:rPr>
              <a:t>La </a:t>
            </a:r>
            <a:r>
              <a:rPr lang="es-PA" dirty="0" err="1" smtClean="0">
                <a:sym typeface="Symbol" panose="05050102010706020507" pitchFamily="18" charset="2"/>
              </a:rPr>
              <a:t>ecuanción</a:t>
            </a:r>
            <a:r>
              <a:rPr lang="es-PA" dirty="0" smtClean="0">
                <a:sym typeface="Symbol" panose="05050102010706020507" pitchFamily="18" charset="2"/>
              </a:rPr>
              <a:t> característica 1 + G(z) = 0 es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1 - </a:t>
            </a:r>
            <a:r>
              <a:rPr lang="es-PA" dirty="0">
                <a:sym typeface="Symbol" panose="05050102010706020507" pitchFamily="18" charset="2"/>
              </a:rPr>
              <a:t> </a:t>
            </a:r>
            <a:r>
              <a:rPr lang="es-PA" dirty="0" smtClean="0">
                <a:sym typeface="Symbol" panose="05050102010706020507" pitchFamily="18" charset="2"/>
              </a:rPr>
              <a:t>Para T = 0.5 la ecuación se vuelve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Polos z = 1 y 0.6065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Ceros z = 0</a:t>
            </a:r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El punto de ruptura se consigue despejando K de la ecuación característica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Luego derivando					donde                           siendo z = 0.7788 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Reemplazando en la ecuación característica</a:t>
            </a:r>
          </a:p>
          <a:p>
            <a:pPr lvl="2"/>
            <a:r>
              <a:rPr lang="es-PA" dirty="0">
                <a:sym typeface="Symbol" panose="05050102010706020507" pitchFamily="18" charset="2"/>
              </a:rPr>
              <a:t>z</a:t>
            </a:r>
            <a:r>
              <a:rPr lang="es-PA" dirty="0" smtClean="0">
                <a:sym typeface="Symbol" panose="05050102010706020507" pitchFamily="18" charset="2"/>
              </a:rPr>
              <a:t> = -0.7788, K = 8.041</a:t>
            </a:r>
          </a:p>
          <a:p>
            <a:pPr lvl="2"/>
            <a:r>
              <a:rPr lang="es-PA" dirty="0" smtClean="0">
                <a:sym typeface="Symbol" panose="05050102010706020507" pitchFamily="18" charset="2"/>
              </a:rPr>
              <a:t>z = 0.7788, K = 0.1244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4079" y="1594338"/>
            <a:ext cx="4281686" cy="710981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4388" y="2305318"/>
            <a:ext cx="2448459" cy="71923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0000" y="3101484"/>
            <a:ext cx="2519168" cy="604011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93980" y="4267200"/>
            <a:ext cx="1936095" cy="544889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14296" y="4791490"/>
            <a:ext cx="1581150" cy="463051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33867" y="4791490"/>
            <a:ext cx="1531630" cy="463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374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Diseño de Sistemas Discretos de Control por Métodos Convencionales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890" y="1400176"/>
            <a:ext cx="11888185" cy="5457824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Diagrama del LDR de los sistemas digitales de control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La ganancia critica de K se </a:t>
            </a:r>
            <a:r>
              <a:rPr lang="es-PA" dirty="0" err="1" smtClean="0">
                <a:sym typeface="Symbol" panose="05050102010706020507" pitchFamily="18" charset="2"/>
              </a:rPr>
              <a:t>consiue</a:t>
            </a:r>
            <a:r>
              <a:rPr lang="es-PA" dirty="0" smtClean="0">
                <a:sym typeface="Symbol" panose="05050102010706020507" pitchFamily="18" charset="2"/>
              </a:rPr>
              <a:t> para cuando z = z – 1, que se consigue sustituyendo z = -1</a:t>
            </a:r>
          </a:p>
          <a:p>
            <a:pPr lvl="1"/>
            <a:endParaRPr lang="es-PA" dirty="0">
              <a:sym typeface="Symbol" panose="05050102010706020507" pitchFamily="18" charset="2"/>
            </a:endParaRPr>
          </a:p>
          <a:p>
            <a:pPr lvl="1"/>
            <a:endParaRPr lang="es-PA" dirty="0" smtClean="0">
              <a:sym typeface="Symbol" panose="05050102010706020507" pitchFamily="18" charset="2"/>
            </a:endParaRP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Los polos en lazo cerrado para cuando K = 2 son z = 0.4098 0.6623j</a:t>
            </a:r>
          </a:p>
          <a:p>
            <a:endParaRPr lang="es-PA" dirty="0" smtClean="0">
              <a:sym typeface="Symbol" panose="05050102010706020507" pitchFamily="18" charset="2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717" y="2267230"/>
            <a:ext cx="2117342" cy="78077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8720" y="2285450"/>
            <a:ext cx="3031601" cy="76255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5982" y="2267230"/>
            <a:ext cx="2042014" cy="78077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45188" y="2496019"/>
            <a:ext cx="1126364" cy="364412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22586" y="3399488"/>
            <a:ext cx="5947174" cy="3458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55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Diseño de Sistemas Discretos de Control por Métodos Convencionales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890" y="1400176"/>
            <a:ext cx="11888185" cy="5457824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Diagrama del LDR de los sistemas digitales de control</a:t>
            </a:r>
          </a:p>
          <a:p>
            <a:r>
              <a:rPr lang="es-PA" dirty="0" smtClean="0">
                <a:sym typeface="Symbol" panose="05050102010706020507" pitchFamily="18" charset="2"/>
              </a:rPr>
              <a:t>Para T = 1</a:t>
            </a:r>
          </a:p>
          <a:p>
            <a:r>
              <a:rPr lang="es-PA" dirty="0" smtClean="0">
                <a:sym typeface="Symbol" panose="05050102010706020507" pitchFamily="18" charset="2"/>
              </a:rPr>
              <a:t>La ecuación se vuelve                                      con polos en z = 1 y 0.3679, un cero en z = 0</a:t>
            </a:r>
          </a:p>
          <a:p>
            <a:r>
              <a:rPr lang="es-PA" dirty="0" smtClean="0">
                <a:sym typeface="Symbol" panose="05050102010706020507" pitchFamily="18" charset="2"/>
              </a:rPr>
              <a:t>Los puntos de ruptura se consiguen de la primera derivada de K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z = 0.2449 y z = -0.6065, K = 0.2449 y K = 4.083</a:t>
            </a:r>
          </a:p>
          <a:p>
            <a:r>
              <a:rPr lang="es-PA" dirty="0" smtClean="0">
                <a:sym typeface="Symbol" panose="05050102010706020507" pitchFamily="18" charset="2"/>
              </a:rPr>
              <a:t>La ganancia Kc se consigue de |F(z)| = 1/K, K = 4.328</a:t>
            </a:r>
          </a:p>
          <a:p>
            <a:r>
              <a:rPr lang="es-PA" dirty="0" smtClean="0">
                <a:sym typeface="Symbol" panose="05050102010706020507" pitchFamily="18" charset="2"/>
              </a:rPr>
              <a:t>Para K = 2 los polos conjugados son z = 0.05185 0.6043j</a:t>
            </a: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0287" y="2110154"/>
            <a:ext cx="2406193" cy="628284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7096" y="3253423"/>
            <a:ext cx="4511985" cy="2983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790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Diseño de Sistemas Discretos de Control por Métodos Convencionales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890" y="1400176"/>
            <a:ext cx="11888185" cy="5457824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Diagrama del LDR de los sistemas digitales de control</a:t>
            </a:r>
          </a:p>
          <a:p>
            <a:r>
              <a:rPr lang="es-PA" dirty="0" smtClean="0">
                <a:sym typeface="Symbol" panose="05050102010706020507" pitchFamily="18" charset="2"/>
              </a:rPr>
              <a:t>Para </a:t>
            </a:r>
            <a:r>
              <a:rPr lang="es-PA" dirty="0">
                <a:sym typeface="Symbol" panose="05050102010706020507" pitchFamily="18" charset="2"/>
              </a:rPr>
              <a:t>T = </a:t>
            </a:r>
            <a:r>
              <a:rPr lang="es-PA" dirty="0" smtClean="0">
                <a:sym typeface="Symbol" panose="05050102010706020507" pitchFamily="18" charset="2"/>
              </a:rPr>
              <a:t>2</a:t>
            </a:r>
            <a:endParaRPr lang="es-PA" dirty="0">
              <a:sym typeface="Symbol" panose="05050102010706020507" pitchFamily="18" charset="2"/>
            </a:endParaRPr>
          </a:p>
          <a:p>
            <a:r>
              <a:rPr lang="es-PA" dirty="0">
                <a:sym typeface="Symbol" panose="05050102010706020507" pitchFamily="18" charset="2"/>
              </a:rPr>
              <a:t>La ecuación se vuelve                                      con polos en z = 1 y </a:t>
            </a:r>
            <a:r>
              <a:rPr lang="es-PA" dirty="0" smtClean="0">
                <a:sym typeface="Symbol" panose="05050102010706020507" pitchFamily="18" charset="2"/>
              </a:rPr>
              <a:t>0.1353, </a:t>
            </a:r>
            <a:r>
              <a:rPr lang="es-PA" dirty="0">
                <a:sym typeface="Symbol" panose="05050102010706020507" pitchFamily="18" charset="2"/>
              </a:rPr>
              <a:t>un cero en z = 0</a:t>
            </a:r>
          </a:p>
          <a:p>
            <a:r>
              <a:rPr lang="es-PA" dirty="0">
                <a:sym typeface="Symbol" panose="05050102010706020507" pitchFamily="18" charset="2"/>
              </a:rPr>
              <a:t>Los puntos de ruptura se consiguen de la primera derivada de K</a:t>
            </a:r>
          </a:p>
          <a:p>
            <a:pPr lvl="1"/>
            <a:r>
              <a:rPr lang="es-PA" dirty="0">
                <a:sym typeface="Symbol" panose="05050102010706020507" pitchFamily="18" charset="2"/>
              </a:rPr>
              <a:t>z = </a:t>
            </a:r>
            <a:r>
              <a:rPr lang="es-PA" dirty="0" smtClean="0">
                <a:sym typeface="Symbol" panose="05050102010706020507" pitchFamily="18" charset="2"/>
              </a:rPr>
              <a:t>0.3678 </a:t>
            </a:r>
            <a:r>
              <a:rPr lang="es-PA" dirty="0">
                <a:sym typeface="Symbol" panose="05050102010706020507" pitchFamily="18" charset="2"/>
              </a:rPr>
              <a:t>y z = </a:t>
            </a:r>
            <a:r>
              <a:rPr lang="es-PA" dirty="0" smtClean="0">
                <a:sym typeface="Symbol" panose="05050102010706020507" pitchFamily="18" charset="2"/>
              </a:rPr>
              <a:t>-0.3678, </a:t>
            </a:r>
            <a:r>
              <a:rPr lang="es-PA" dirty="0">
                <a:sym typeface="Symbol" panose="05050102010706020507" pitchFamily="18" charset="2"/>
              </a:rPr>
              <a:t>K = </a:t>
            </a:r>
            <a:r>
              <a:rPr lang="es-PA" dirty="0" smtClean="0">
                <a:sym typeface="Symbol" panose="05050102010706020507" pitchFamily="18" charset="2"/>
              </a:rPr>
              <a:t>0.4622 y </a:t>
            </a:r>
            <a:r>
              <a:rPr lang="es-PA" dirty="0">
                <a:sym typeface="Symbol" panose="05050102010706020507" pitchFamily="18" charset="2"/>
              </a:rPr>
              <a:t>K </a:t>
            </a:r>
            <a:r>
              <a:rPr lang="es-PA" dirty="0" smtClean="0">
                <a:sym typeface="Symbol" panose="05050102010706020507" pitchFamily="18" charset="2"/>
              </a:rPr>
              <a:t>=2.164</a:t>
            </a:r>
            <a:endParaRPr lang="es-PA" dirty="0">
              <a:sym typeface="Symbol" panose="05050102010706020507" pitchFamily="18" charset="2"/>
            </a:endParaRPr>
          </a:p>
          <a:p>
            <a:r>
              <a:rPr lang="es-PA" dirty="0">
                <a:sym typeface="Symbol" panose="05050102010706020507" pitchFamily="18" charset="2"/>
              </a:rPr>
              <a:t>La ganancia Kc se consigue de |F(z)| = 1/K, K = 2.626</a:t>
            </a:r>
          </a:p>
          <a:p>
            <a:r>
              <a:rPr lang="es-PA" dirty="0">
                <a:sym typeface="Symbol" panose="05050102010706020507" pitchFamily="18" charset="2"/>
              </a:rPr>
              <a:t>Para K = 2 los polos conjugados son z =  </a:t>
            </a:r>
            <a:r>
              <a:rPr lang="es-PA" dirty="0" smtClean="0">
                <a:sym typeface="Symbol" panose="05050102010706020507" pitchFamily="18" charset="2"/>
              </a:rPr>
              <a:t>0.2671 </a:t>
            </a:r>
            <a:r>
              <a:rPr lang="es-PA" dirty="0">
                <a:sym typeface="Symbol" panose="05050102010706020507" pitchFamily="18" charset="2"/>
              </a:rPr>
              <a:t>0.6043j</a:t>
            </a:r>
          </a:p>
          <a:p>
            <a:endParaRPr lang="es-PA" dirty="0" smtClean="0">
              <a:sym typeface="Symbol" panose="05050102010706020507" pitchFamily="18" charset="2"/>
            </a:endParaRP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6989" y="2036879"/>
            <a:ext cx="2352599" cy="632863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9255" y="3253424"/>
            <a:ext cx="4550820" cy="3008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377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Diseño de Sistemas Discretos de Control por Métodos Convencionales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890" y="1400176"/>
            <a:ext cx="11888185" cy="5457824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Efectos del período de muestreo T sobre las características de respuesta transitoria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El tiempo de muestreo T  hará el sistema transitorio o no</a:t>
            </a:r>
          </a:p>
          <a:p>
            <a:r>
              <a:rPr lang="es-PA" dirty="0" smtClean="0">
                <a:sym typeface="Symbol" panose="05050102010706020507" pitchFamily="18" charset="2"/>
              </a:rPr>
              <a:t>Regla de dedo:  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Muestrear de 8 a 10 veces durante un ciclo de oscilación </a:t>
            </a:r>
            <a:r>
              <a:rPr lang="es-PA" dirty="0" err="1" smtClean="0">
                <a:sym typeface="Symbol" panose="05050102010706020507" pitchFamily="18" charset="2"/>
              </a:rPr>
              <a:t>senoidal</a:t>
            </a:r>
            <a:r>
              <a:rPr lang="es-PA" dirty="0" smtClean="0">
                <a:sym typeface="Symbol" panose="05050102010706020507" pitchFamily="18" charset="2"/>
              </a:rPr>
              <a:t> (</a:t>
            </a:r>
            <a:r>
              <a:rPr lang="es-PA" dirty="0" err="1" smtClean="0">
                <a:sym typeface="Symbol" panose="05050102010706020507" pitchFamily="18" charset="2"/>
              </a:rPr>
              <a:t>sist</a:t>
            </a:r>
            <a:r>
              <a:rPr lang="es-PA" dirty="0" smtClean="0">
                <a:sym typeface="Symbol" panose="05050102010706020507" pitchFamily="18" charset="2"/>
              </a:rPr>
              <a:t>. </a:t>
            </a:r>
            <a:r>
              <a:rPr lang="es-PA" dirty="0" err="1" smtClean="0">
                <a:sym typeface="Symbol" panose="05050102010706020507" pitchFamily="18" charset="2"/>
              </a:rPr>
              <a:t>Subamortiguado</a:t>
            </a:r>
            <a:r>
              <a:rPr lang="es-PA" dirty="0" smtClean="0">
                <a:sym typeface="Symbol" panose="05050102010706020507" pitchFamily="18" charset="2"/>
              </a:rPr>
              <a:t>)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Muestrear de 8 a 10 veces durante el tiempo de subida (</a:t>
            </a:r>
            <a:r>
              <a:rPr lang="es-PA" dirty="0" err="1" smtClean="0">
                <a:sym typeface="Symbol" panose="05050102010706020507" pitchFamily="18" charset="2"/>
              </a:rPr>
              <a:t>sist</a:t>
            </a:r>
            <a:r>
              <a:rPr lang="es-PA" dirty="0" smtClean="0">
                <a:sym typeface="Symbol" panose="05050102010706020507" pitchFamily="18" charset="2"/>
              </a:rPr>
              <a:t>. </a:t>
            </a:r>
            <a:r>
              <a:rPr lang="es-PA" dirty="0" err="1" smtClean="0">
                <a:sym typeface="Symbol" panose="05050102010706020507" pitchFamily="18" charset="2"/>
              </a:rPr>
              <a:t>Amorgitguado</a:t>
            </a:r>
            <a:r>
              <a:rPr lang="es-PA" dirty="0" smtClean="0">
                <a:sym typeface="Symbol" panose="05050102010706020507" pitchFamily="18" charset="2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05082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Diseño de Sistemas Discretos de Control por Métodos Convencionales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890" y="1400176"/>
            <a:ext cx="11888185" cy="5457824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De graficas anteriores se observó que a medida que T aumenta lo hace menos estable</a:t>
            </a:r>
          </a:p>
          <a:p>
            <a:r>
              <a:rPr lang="es-PA" dirty="0" smtClean="0">
                <a:sym typeface="Symbol" panose="05050102010706020507" pitchFamily="18" charset="2"/>
              </a:rPr>
              <a:t>Reducir el tiempo de muestreo tiende a hacer que el sistema se comporte como uno continuo</a:t>
            </a:r>
          </a:p>
          <a:p>
            <a:r>
              <a:rPr lang="es-PA" dirty="0" smtClean="0">
                <a:sym typeface="Symbol" panose="05050102010706020507" pitchFamily="18" charset="2"/>
              </a:rPr>
              <a:t>Reducir la constante de amortiguamiento  a tiempos T hace que el sistema se comporte: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z = </a:t>
            </a:r>
            <a:r>
              <a:rPr lang="es-PA" dirty="0" err="1" smtClean="0">
                <a:sym typeface="Symbol" panose="05050102010706020507" pitchFamily="18" charset="2"/>
              </a:rPr>
              <a:t>e^Ts</a:t>
            </a:r>
            <a:endParaRPr lang="es-PA" dirty="0" smtClean="0">
              <a:sym typeface="Symbol" panose="05050102010706020507" pitchFamily="18" charset="2"/>
            </a:endParaRP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Magnitud y fase</a:t>
            </a:r>
            <a:endParaRPr lang="es-PA" dirty="0">
              <a:sym typeface="Symbol" panose="05050102010706020507" pitchFamily="18" charset="2"/>
            </a:endParaRPr>
          </a:p>
          <a:p>
            <a:pPr lvl="1"/>
            <a:endParaRPr lang="es-PA" dirty="0" smtClean="0">
              <a:sym typeface="Symbol" panose="05050102010706020507" pitchFamily="18" charset="2"/>
            </a:endParaRPr>
          </a:p>
          <a:p>
            <a:pPr lvl="1"/>
            <a:endParaRPr lang="es-PA" dirty="0" smtClean="0">
              <a:sym typeface="Symbol" panose="05050102010706020507" pitchFamily="18" charset="2"/>
            </a:endParaRPr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 rotWithShape="1">
          <a:blip r:embed="rId2"/>
          <a:srcRect b="4066"/>
          <a:stretch/>
        </p:blipFill>
        <p:spPr>
          <a:xfrm>
            <a:off x="141890" y="4799867"/>
            <a:ext cx="6290963" cy="1727910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6044" y="3601311"/>
            <a:ext cx="4237162" cy="2926466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1830" y="3027396"/>
            <a:ext cx="2820640" cy="357043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5606" y="3022673"/>
            <a:ext cx="3366150" cy="403938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15204" y="3426611"/>
            <a:ext cx="1292013" cy="442004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87286" y="3426611"/>
            <a:ext cx="3022737" cy="442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031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Diseño de Sistemas Discretos de Control por Métodos Convencionales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890" y="1400176"/>
            <a:ext cx="11888185" cy="5457824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De las ecuaciones anteriores entonces tenemos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T = 0.5s, K = 2 y </a:t>
            </a:r>
            <a:r>
              <a:rPr lang="es-PA" dirty="0">
                <a:sym typeface="Symbol" panose="05050102010706020507" pitchFamily="18" charset="2"/>
              </a:rPr>
              <a:t>z = 0.4098 </a:t>
            </a:r>
            <a:r>
              <a:rPr lang="es-PA" dirty="0" smtClean="0">
                <a:sym typeface="Symbol" panose="05050102010706020507" pitchFamily="18" charset="2"/>
              </a:rPr>
              <a:t>0.6623j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  <a:p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  <a:p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También se puede conseguir por un gráfico</a:t>
            </a:r>
          </a:p>
          <a:p>
            <a:r>
              <a:rPr lang="es-PA" dirty="0" smtClean="0">
                <a:sym typeface="Symbol" panose="05050102010706020507" pitchFamily="18" charset="2"/>
              </a:rPr>
              <a:t> indica la estabilidad relativa si </a:t>
            </a:r>
            <a:r>
              <a:rPr lang="es-PA" dirty="0" err="1" smtClean="0">
                <a:sym typeface="Symbol" panose="05050102010706020507" pitchFamily="18" charset="2"/>
              </a:rPr>
              <a:t>fs</a:t>
            </a:r>
            <a:r>
              <a:rPr lang="es-PA" dirty="0" smtClean="0">
                <a:sym typeface="Symbol" panose="05050102010706020507" pitchFamily="18" charset="2"/>
              </a:rPr>
              <a:t> es alta</a:t>
            </a:r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773" y="2312784"/>
            <a:ext cx="1116665" cy="39016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773" y="3037554"/>
            <a:ext cx="3050956" cy="431739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2320" y="2295198"/>
            <a:ext cx="2912007" cy="448001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6787" y="2295198"/>
            <a:ext cx="2057486" cy="448001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86732" y="2321662"/>
            <a:ext cx="1046575" cy="421537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06612" y="3023223"/>
            <a:ext cx="3240560" cy="446069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86731" y="3022484"/>
            <a:ext cx="3095741" cy="446808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463547" y="2957659"/>
            <a:ext cx="1566527" cy="537095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9113" y="3741170"/>
            <a:ext cx="1773410" cy="596368"/>
          </a:xfrm>
          <a:prstGeom prst="rect">
            <a:avLst/>
          </a:prstGeom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609746" y="3834954"/>
            <a:ext cx="1196866" cy="505718"/>
          </a:xfrm>
          <a:prstGeom prst="rect">
            <a:avLst/>
          </a:prstGeom>
        </p:spPr>
      </p:pic>
      <p:pic>
        <p:nvPicPr>
          <p:cNvPr id="20" name="Imagen 1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589581" y="3630693"/>
            <a:ext cx="4512786" cy="3116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203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Diseño de Sistemas Discretos de Control por Métodos Convencionales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890" y="1400176"/>
            <a:ext cx="11888185" cy="5457824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Para comparar los efectos transitorios evaluaremos la función de transferencia a una entrada escalón</a:t>
            </a:r>
          </a:p>
          <a:p>
            <a:r>
              <a:rPr lang="es-PA" dirty="0" smtClean="0">
                <a:sym typeface="Symbol" panose="05050102010706020507" pitchFamily="18" charset="2"/>
              </a:rPr>
              <a:t>Tenemos que la función de transferencia de pulsos es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Para T = 0.5, K = 2 y una función escalón será</a:t>
            </a:r>
          </a:p>
          <a:p>
            <a:r>
              <a:rPr lang="es-PA" dirty="0" smtClean="0">
                <a:sym typeface="Symbol" panose="05050102010706020507" pitchFamily="18" charset="2"/>
              </a:rPr>
              <a:t>Y su gráfico sería como se muestra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Además la gráfica del plano Z muestra que</a:t>
            </a:r>
            <a:r>
              <a:rPr lang="es-PA" dirty="0">
                <a:sym typeface="Symbol" panose="05050102010706020507" pitchFamily="18" charset="2"/>
              </a:rPr>
              <a:t> </a:t>
            </a:r>
            <a:r>
              <a:rPr lang="es-PA" dirty="0" smtClean="0">
                <a:sym typeface="Symbol" panose="05050102010706020507" pitchFamily="18" charset="2"/>
              </a:rPr>
              <a:t>para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z = 0.4098 + 0.6623j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El ángulo  = 58.25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Son 6.18 muestras por ciclo oscilante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5891" y="1853248"/>
            <a:ext cx="4724184" cy="659886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4571" y="2594134"/>
            <a:ext cx="4885504" cy="1318579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2452" y="3993713"/>
            <a:ext cx="3859306" cy="195262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6160" y="4019541"/>
            <a:ext cx="2847975" cy="1926797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60784" y="4246319"/>
            <a:ext cx="1866559" cy="478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200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215689" cy="1400530"/>
          </a:xfrm>
        </p:spPr>
        <p:txBody>
          <a:bodyPr/>
          <a:lstStyle/>
          <a:p>
            <a:r>
              <a:rPr lang="es-PA" dirty="0" smtClean="0"/>
              <a:t>Representación de Sistemas Discretos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1853248"/>
            <a:ext cx="11544300" cy="4801552"/>
          </a:xfrm>
        </p:spPr>
        <p:txBody>
          <a:bodyPr>
            <a:normAutofit/>
          </a:bodyPr>
          <a:lstStyle/>
          <a:p>
            <a:r>
              <a:rPr lang="es-PA" dirty="0" smtClean="0"/>
              <a:t>1.2 – Aproximación por Integración numérica</a:t>
            </a:r>
          </a:p>
          <a:p>
            <a:r>
              <a:rPr lang="es-PA" dirty="0" smtClean="0"/>
              <a:t>El método integración numérica depende de la aproximación de la señal instantánea.</a:t>
            </a:r>
          </a:p>
          <a:p>
            <a:pPr lvl="1"/>
            <a:r>
              <a:rPr lang="es-PA" dirty="0" smtClean="0"/>
              <a:t>Puede verse que el área bajo la curva se puede aproximar por áreas de rectángulos.</a:t>
            </a:r>
          </a:p>
          <a:p>
            <a:endParaRPr lang="es-PA" dirty="0"/>
          </a:p>
          <a:p>
            <a:endParaRPr lang="es-PA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4872" y="3253778"/>
            <a:ext cx="4727015" cy="3401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900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Diseño de Sistemas Discretos de Control por Métodos Convencionales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890" y="1400176"/>
            <a:ext cx="11888185" cy="5457824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Para comparar los efectos transitorios evaluaremos la función de transferencia a una entrada escalón</a:t>
            </a:r>
          </a:p>
          <a:p>
            <a:r>
              <a:rPr lang="es-PA" dirty="0" smtClean="0">
                <a:sym typeface="Symbol" panose="05050102010706020507" pitchFamily="18" charset="2"/>
              </a:rPr>
              <a:t>Para T = 1, K = 2 y una función escalón será</a:t>
            </a:r>
          </a:p>
          <a:p>
            <a:r>
              <a:rPr lang="es-PA" dirty="0" smtClean="0">
                <a:sym typeface="Symbol" panose="05050102010706020507" pitchFamily="18" charset="2"/>
              </a:rPr>
              <a:t>Y su gráfico sería como se muestra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Además la gráfica del plano Z muestra que</a:t>
            </a:r>
            <a:r>
              <a:rPr lang="es-PA" dirty="0">
                <a:sym typeface="Symbol" panose="05050102010706020507" pitchFamily="18" charset="2"/>
              </a:rPr>
              <a:t> </a:t>
            </a:r>
            <a:r>
              <a:rPr lang="es-PA" dirty="0" smtClean="0">
                <a:sym typeface="Symbol" panose="05050102010706020507" pitchFamily="18" charset="2"/>
              </a:rPr>
              <a:t>para</a:t>
            </a:r>
          </a:p>
          <a:p>
            <a:pPr lvl="1"/>
            <a:r>
              <a:rPr lang="es-PA" dirty="0">
                <a:sym typeface="Symbol" panose="05050102010706020507" pitchFamily="18" charset="2"/>
              </a:rPr>
              <a:t>z = 0.05185 0.6043j </a:t>
            </a:r>
            <a:endParaRPr lang="es-PA" dirty="0" smtClean="0">
              <a:sym typeface="Symbol" panose="05050102010706020507" pitchFamily="18" charset="2"/>
            </a:endParaRP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El ángulo  = 85.1°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Son 4.23 muestras por ciclo oscilante</a:t>
            </a: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4921" y="1953490"/>
            <a:ext cx="4492127" cy="730862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5110" y="4451447"/>
            <a:ext cx="3974965" cy="1970496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3892" y="3800842"/>
            <a:ext cx="1866559" cy="478919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0451" y="4451447"/>
            <a:ext cx="2847975" cy="1926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017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Diseño de Sistemas Discretos de Control por Métodos Convencionales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890" y="1400176"/>
            <a:ext cx="11888185" cy="5457824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Para comparar los efectos transitorios evaluaremos la función de transferencia a una entrada escalón</a:t>
            </a:r>
          </a:p>
          <a:p>
            <a:r>
              <a:rPr lang="es-PA" dirty="0" smtClean="0">
                <a:sym typeface="Symbol" panose="05050102010706020507" pitchFamily="18" charset="2"/>
              </a:rPr>
              <a:t>Para T = 2, K = 2 y una función escalón será</a:t>
            </a:r>
          </a:p>
          <a:p>
            <a:r>
              <a:rPr lang="es-PA" dirty="0" smtClean="0">
                <a:sym typeface="Symbol" panose="05050102010706020507" pitchFamily="18" charset="2"/>
              </a:rPr>
              <a:t>Y su gráfico sería como se muestra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Además la gráfica del plano Z muestra que</a:t>
            </a:r>
            <a:r>
              <a:rPr lang="es-PA" dirty="0">
                <a:sym typeface="Symbol" panose="05050102010706020507" pitchFamily="18" charset="2"/>
              </a:rPr>
              <a:t> </a:t>
            </a:r>
            <a:r>
              <a:rPr lang="es-PA" dirty="0" smtClean="0">
                <a:sym typeface="Symbol" panose="05050102010706020507" pitchFamily="18" charset="2"/>
              </a:rPr>
              <a:t>para</a:t>
            </a:r>
          </a:p>
          <a:p>
            <a:pPr lvl="1"/>
            <a:r>
              <a:rPr lang="es-PA" dirty="0">
                <a:sym typeface="Symbol" panose="05050102010706020507" pitchFamily="18" charset="2"/>
              </a:rPr>
              <a:t>z =  0.2671 </a:t>
            </a:r>
            <a:r>
              <a:rPr lang="es-PA" dirty="0" smtClean="0">
                <a:sym typeface="Symbol" panose="05050102010706020507" pitchFamily="18" charset="2"/>
              </a:rPr>
              <a:t>0.6043j 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El ángulo  = 143.87°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Son 2.5 muestras por ciclo oscilante</a:t>
            </a:r>
          </a:p>
          <a:p>
            <a:pPr lvl="1"/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RECUERDE QUE 6 MUESTRAS O MENOR</a:t>
            </a:r>
          </a:p>
          <a:p>
            <a:r>
              <a:rPr lang="es-PA" dirty="0" smtClean="0">
                <a:sym typeface="Symbol" panose="05050102010706020507" pitchFamily="18" charset="2"/>
              </a:rPr>
              <a:t>NO ES NADA, TIENE QUE MUESTREAR</a:t>
            </a:r>
          </a:p>
          <a:p>
            <a:r>
              <a:rPr lang="es-PA" dirty="0" smtClean="0">
                <a:sym typeface="Symbol" panose="05050102010706020507" pitchFamily="18" charset="2"/>
              </a:rPr>
              <a:t>AL MENOS 8 A 10 VECES POR CICLO</a:t>
            </a: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1461" y="3800842"/>
            <a:ext cx="1866559" cy="478919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6754" y="4451447"/>
            <a:ext cx="2847975" cy="1926797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2219" y="2024934"/>
            <a:ext cx="4577024" cy="799163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84729" y="4451447"/>
            <a:ext cx="3945346" cy="1926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428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Diseño de Sistemas Discretos de Control por Métodos Convencionales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890" y="1400176"/>
            <a:ext cx="11888185" cy="5457824"/>
          </a:xfrm>
        </p:spPr>
        <p:txBody>
          <a:bodyPr>
            <a:normAutofit lnSpcReduction="10000"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Analizaremos ahora el estado de T sobre los tres casos para estado estable.</a:t>
            </a:r>
          </a:p>
          <a:p>
            <a:r>
              <a:rPr lang="es-PA" dirty="0" smtClean="0">
                <a:sym typeface="Symbol" panose="05050102010706020507" pitchFamily="18" charset="2"/>
              </a:rPr>
              <a:t>Para T = 0.5, K = 2</a:t>
            </a:r>
          </a:p>
          <a:p>
            <a:r>
              <a:rPr lang="es-PA" dirty="0" smtClean="0">
                <a:sym typeface="Symbol" panose="05050102010706020507" pitchFamily="18" charset="2"/>
              </a:rPr>
              <a:t>La constante de error de estado estable es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De igual manera para T = 1 y K = 2 tenemos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Igualmente para T = 2 y K = 2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Resumen, la inestabilidad se da a aumentar el T,  indica la esta…</a:t>
            </a:r>
          </a:p>
          <a:p>
            <a:r>
              <a:rPr lang="es-PA" dirty="0" smtClean="0">
                <a:sym typeface="Symbol" panose="05050102010706020507" pitchFamily="18" charset="2"/>
              </a:rPr>
              <a:t>…</a:t>
            </a:r>
            <a:r>
              <a:rPr lang="es-PA" dirty="0" err="1" smtClean="0">
                <a:sym typeface="Symbol" panose="05050102010706020507" pitchFamily="18" charset="2"/>
              </a:rPr>
              <a:t>bilidad</a:t>
            </a:r>
            <a:r>
              <a:rPr lang="es-PA" dirty="0" smtClean="0">
                <a:sym typeface="Symbol" panose="05050102010706020507" pitchFamily="18" charset="2"/>
              </a:rPr>
              <a:t> relativa solo si la frecuencia de muestreo es alta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/>
          <a:srcRect t="24026"/>
          <a:stretch/>
        </p:blipFill>
        <p:spPr>
          <a:xfrm>
            <a:off x="3113936" y="1709855"/>
            <a:ext cx="2498488" cy="515816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4882" y="1771179"/>
            <a:ext cx="2625969" cy="1242646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9139" y="2499538"/>
            <a:ext cx="1998082" cy="57298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9348" y="3381528"/>
            <a:ext cx="2311853" cy="649397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67064" y="3384599"/>
            <a:ext cx="2577039" cy="1167179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85982" y="3381528"/>
            <a:ext cx="2078017" cy="686649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6212" y="5087384"/>
            <a:ext cx="2267724" cy="610031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04942" y="5108832"/>
            <a:ext cx="893796" cy="399016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63180" y="5087383"/>
            <a:ext cx="1338679" cy="610031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834759" y="1771179"/>
            <a:ext cx="3173518" cy="1323760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834759" y="3330278"/>
            <a:ext cx="3173518" cy="1401294"/>
          </a:xfrm>
          <a:prstGeom prst="rect">
            <a:avLst/>
          </a:prstGeom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856557" y="5051178"/>
            <a:ext cx="2536906" cy="1714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032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Diseño de Sistemas Discretos de Control por Métodos Convencionales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890" y="1400176"/>
            <a:ext cx="11888185" cy="5457824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Diseñar para:   = 0.5,  </a:t>
            </a:r>
            <a:r>
              <a:rPr lang="es-PA" dirty="0" err="1" smtClean="0">
                <a:sym typeface="Symbol" panose="05050102010706020507" pitchFamily="18" charset="2"/>
              </a:rPr>
              <a:t>t_estabilización</a:t>
            </a:r>
            <a:r>
              <a:rPr lang="es-PA" dirty="0" smtClean="0">
                <a:sym typeface="Symbol" panose="05050102010706020507" pitchFamily="18" charset="2"/>
              </a:rPr>
              <a:t> = 2 segundos.  T = 0.2s.  Diseñe el controlador para un escalón unitario de entrada, grafique la respuesta del sistema.  Obtener Kv</a:t>
            </a:r>
          </a:p>
          <a:p>
            <a:r>
              <a:rPr lang="es-PA" dirty="0" smtClean="0">
                <a:sym typeface="Symbol" panose="05050102010706020507" pitchFamily="18" charset="2"/>
              </a:rPr>
              <a:t>Podemos obtener con </a:t>
            </a:r>
            <a:r>
              <a:rPr lang="es-PA" dirty="0" err="1" smtClean="0">
                <a:sym typeface="Symbol" panose="05050102010706020507" pitchFamily="18" charset="2"/>
              </a:rPr>
              <a:t>t_estabilización</a:t>
            </a:r>
            <a:r>
              <a:rPr lang="es-PA" dirty="0" smtClean="0">
                <a:sym typeface="Symbol" panose="05050102010706020507" pitchFamily="18" charset="2"/>
              </a:rPr>
              <a:t> la </a:t>
            </a:r>
            <a:r>
              <a:rPr lang="es-PA" dirty="0" err="1" smtClean="0">
                <a:sym typeface="Symbol" panose="05050102010706020507" pitchFamily="18" charset="2"/>
              </a:rPr>
              <a:t>frec</a:t>
            </a:r>
            <a:r>
              <a:rPr lang="es-PA" dirty="0" smtClean="0">
                <a:sym typeface="Symbol" panose="05050102010706020507" pitchFamily="18" charset="2"/>
              </a:rPr>
              <a:t>. </a:t>
            </a:r>
            <a:r>
              <a:rPr lang="es-PA" dirty="0" err="1" smtClean="0">
                <a:sym typeface="Symbol" panose="05050102010706020507" pitchFamily="18" charset="2"/>
              </a:rPr>
              <a:t>Wn</a:t>
            </a:r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Luego podemos obtener </a:t>
            </a:r>
            <a:r>
              <a:rPr lang="es-PA" dirty="0" err="1" smtClean="0">
                <a:sym typeface="Symbol" panose="05050102010706020507" pitchFamily="18" charset="2"/>
              </a:rPr>
              <a:t>wd</a:t>
            </a:r>
            <a:r>
              <a:rPr lang="es-PA" dirty="0" smtClean="0">
                <a:sym typeface="Symbol" panose="05050102010706020507" pitchFamily="18" charset="2"/>
              </a:rPr>
              <a:t> por medio de</a:t>
            </a:r>
          </a:p>
          <a:p>
            <a:r>
              <a:rPr lang="es-PA" dirty="0" smtClean="0">
                <a:sym typeface="Symbol" panose="05050102010706020507" pitchFamily="18" charset="2"/>
              </a:rPr>
              <a:t>Como el período de muestreo es 0.2s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Notar que </a:t>
            </a:r>
            <a:r>
              <a:rPr lang="es-PA" dirty="0" err="1" smtClean="0">
                <a:sym typeface="Symbol" panose="05050102010706020507" pitchFamily="18" charset="2"/>
              </a:rPr>
              <a:t>ws</a:t>
            </a:r>
            <a:r>
              <a:rPr lang="es-PA" dirty="0" smtClean="0">
                <a:sym typeface="Symbol" panose="05050102010706020507" pitchFamily="18" charset="2"/>
              </a:rPr>
              <a:t>/</a:t>
            </a:r>
            <a:r>
              <a:rPr lang="es-PA" dirty="0" err="1" smtClean="0">
                <a:sym typeface="Symbol" panose="05050102010706020507" pitchFamily="18" charset="2"/>
              </a:rPr>
              <a:t>wd</a:t>
            </a:r>
            <a:r>
              <a:rPr lang="es-PA" dirty="0" smtClean="0">
                <a:sym typeface="Symbol" panose="05050102010706020507" pitchFamily="18" charset="2"/>
              </a:rPr>
              <a:t> = 31.42/3.464 = 9.07 muestras por ciclo de oscilación</a:t>
            </a:r>
          </a:p>
          <a:p>
            <a:r>
              <a:rPr lang="es-PA" dirty="0" smtClean="0">
                <a:sym typeface="Symbol" panose="05050102010706020507" pitchFamily="18" charset="2"/>
              </a:rPr>
              <a:t>Los polos en lazo cerrado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b="4817"/>
          <a:stretch/>
        </p:blipFill>
        <p:spPr>
          <a:xfrm>
            <a:off x="5697754" y="5269793"/>
            <a:ext cx="6332321" cy="1389916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4592" y="2071216"/>
            <a:ext cx="2879571" cy="567608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57239" y="2071215"/>
            <a:ext cx="1264216" cy="567607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71756" y="2638823"/>
            <a:ext cx="3642407" cy="432623"/>
          </a:xfrm>
          <a:prstGeom prst="rect">
            <a:avLst/>
          </a:prstGeom>
        </p:spPr>
      </p:pic>
      <p:pic>
        <p:nvPicPr>
          <p:cNvPr id="20" name="Imagen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15264" y="3157187"/>
            <a:ext cx="2359673" cy="534421"/>
          </a:xfrm>
          <a:prstGeom prst="rect">
            <a:avLst/>
          </a:prstGeom>
        </p:spPr>
      </p:pic>
      <p:pic>
        <p:nvPicPr>
          <p:cNvPr id="21" name="Imagen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82232" y="4252099"/>
            <a:ext cx="3500396" cy="743447"/>
          </a:xfrm>
          <a:prstGeom prst="rect">
            <a:avLst/>
          </a:prstGeom>
        </p:spPr>
      </p:pic>
      <p:pic>
        <p:nvPicPr>
          <p:cNvPr id="22" name="Imagen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52169" y="4236946"/>
            <a:ext cx="2101951" cy="758599"/>
          </a:xfrm>
          <a:prstGeom prst="rect">
            <a:avLst/>
          </a:prstGeom>
        </p:spPr>
      </p:pic>
      <p:pic>
        <p:nvPicPr>
          <p:cNvPr id="23" name="Imagen 2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5259" y="5175307"/>
            <a:ext cx="4490863" cy="645745"/>
          </a:xfrm>
          <a:prstGeom prst="rect">
            <a:avLst/>
          </a:prstGeom>
        </p:spPr>
      </p:pic>
      <p:pic>
        <p:nvPicPr>
          <p:cNvPr id="24" name="Imagen 2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5259" y="5831088"/>
            <a:ext cx="3416973" cy="617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671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Diseño de Sistemas Discretos de Control por Métodos Convencionales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890" y="1400176"/>
            <a:ext cx="11888185" cy="5457824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Encontradas la magnitud y ángulo podemos descomponer z en </a:t>
            </a:r>
          </a:p>
          <a:p>
            <a:r>
              <a:rPr lang="es-PA" dirty="0" smtClean="0">
                <a:sym typeface="Symbol" panose="05050102010706020507" pitchFamily="18" charset="2"/>
              </a:rPr>
              <a:t>Como el período de muestreo es 0.2 podemos tener la función G(z)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Adquirimos entonces los polos y los ceros de G(z)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Polos z = 1 y 0.6703 y cero z = -0.8760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Sus ángulos deben sumar  180°</a:t>
            </a:r>
          </a:p>
          <a:p>
            <a:pPr lvl="2"/>
            <a:r>
              <a:rPr lang="es-PA" dirty="0" smtClean="0">
                <a:sym typeface="Symbol" panose="05050102010706020507" pitchFamily="18" charset="2"/>
              </a:rPr>
              <a:t>Recuerde que todos llegan a 0.4281j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Este ángulo es 51.262°:</a:t>
            </a:r>
          </a:p>
          <a:p>
            <a:pPr lvl="2"/>
            <a:r>
              <a:rPr lang="es-PA" dirty="0" smtClean="0">
                <a:sym typeface="Symbol" panose="05050102010706020507" pitchFamily="18" charset="2"/>
              </a:rPr>
              <a:t>Tan^-1(0.4281/(0.5158-0.2543)) = 31.418°</a:t>
            </a:r>
          </a:p>
          <a:p>
            <a:pPr lvl="2"/>
            <a:r>
              <a:rPr lang="es-PA" dirty="0" smtClean="0">
                <a:sym typeface="Symbol" panose="05050102010706020507" pitchFamily="18" charset="2"/>
              </a:rPr>
              <a:t>Tan^-1(0.4281/(0.6703-0.5158)) = 19.844°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Visto de Otra manera</a:t>
            </a:r>
            <a:endParaRPr lang="es-PA" dirty="0">
              <a:sym typeface="Symbol" panose="05050102010706020507" pitchFamily="18" charset="2"/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0355" y="1533700"/>
            <a:ext cx="3466305" cy="382001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666" y="2333610"/>
            <a:ext cx="5028935" cy="726560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 rotWithShape="1">
          <a:blip r:embed="rId4"/>
          <a:srcRect b="4817"/>
          <a:stretch/>
        </p:blipFill>
        <p:spPr>
          <a:xfrm>
            <a:off x="8530355" y="631966"/>
            <a:ext cx="3215361" cy="705757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28377" y="2364804"/>
            <a:ext cx="3252423" cy="817549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6"/>
          <a:srcRect l="12630" t="5486" r="6035" b="17744"/>
          <a:stretch/>
        </p:blipFill>
        <p:spPr>
          <a:xfrm>
            <a:off x="7262348" y="3315877"/>
            <a:ext cx="4767727" cy="3100484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12526" y="5921252"/>
            <a:ext cx="2945827" cy="385763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12525" y="6379438"/>
            <a:ext cx="2253029" cy="349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396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Diseño de Sistemas Discretos de Control por Métodos Convencionales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890" y="1400176"/>
            <a:ext cx="11888185" cy="5457824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La función de transferencia del controlador es </a:t>
            </a:r>
          </a:p>
          <a:p>
            <a:r>
              <a:rPr lang="es-PA" dirty="0">
                <a:sym typeface="Symbol" panose="05050102010706020507" pitchFamily="18" charset="2"/>
              </a:rPr>
              <a:t>Polos z = 1 y 0.6703 y cero z = </a:t>
            </a:r>
            <a:r>
              <a:rPr lang="es-PA" dirty="0" smtClean="0">
                <a:sym typeface="Symbol" panose="05050102010706020507" pitchFamily="18" charset="2"/>
              </a:rPr>
              <a:t>0.2543</a:t>
            </a:r>
          </a:p>
          <a:p>
            <a:r>
              <a:rPr lang="es-PA" dirty="0" smtClean="0">
                <a:sym typeface="Symbol" panose="05050102010706020507" pitchFamily="18" charset="2"/>
              </a:rPr>
              <a:t>Necesitamos cancelar el polo y un cero y reemplazando</a:t>
            </a:r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La función lazo abierto será entonces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Como</a:t>
            </a:r>
          </a:p>
          <a:p>
            <a:r>
              <a:rPr lang="es-PA" dirty="0" smtClean="0">
                <a:sym typeface="Symbol" panose="05050102010706020507" pitchFamily="18" charset="2"/>
              </a:rPr>
              <a:t>Podemos encontrar la </a:t>
            </a:r>
            <a:r>
              <a:rPr lang="es-PA" dirty="0" err="1" smtClean="0">
                <a:sym typeface="Symbol" panose="05050102010706020507" pitchFamily="18" charset="2"/>
              </a:rPr>
              <a:t>ganacia</a:t>
            </a:r>
            <a:r>
              <a:rPr lang="es-PA" dirty="0" smtClean="0">
                <a:sym typeface="Symbol" panose="05050102010706020507" pitchFamily="18" charset="2"/>
              </a:rPr>
              <a:t> K</a:t>
            </a:r>
          </a:p>
          <a:p>
            <a:r>
              <a:rPr lang="es-PA" dirty="0" smtClean="0">
                <a:sym typeface="Symbol" panose="05050102010706020507" pitchFamily="18" charset="2"/>
              </a:rPr>
              <a:t>K = 12.67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El controlador será entonces </a:t>
            </a:r>
          </a:p>
          <a:p>
            <a:r>
              <a:rPr lang="es-PA" dirty="0" smtClean="0">
                <a:sym typeface="Symbol" panose="05050102010706020507" pitchFamily="18" charset="2"/>
              </a:rPr>
              <a:t>La función de lazo abierto </a:t>
            </a:r>
          </a:p>
          <a:p>
            <a:r>
              <a:rPr lang="es-PA" dirty="0" smtClean="0">
                <a:sym typeface="Symbol" panose="05050102010706020507" pitchFamily="18" charset="2"/>
              </a:rPr>
              <a:t>La respuesta escalón </a:t>
            </a:r>
          </a:p>
          <a:p>
            <a:endParaRPr lang="es-PA" dirty="0">
              <a:sym typeface="Symbol" panose="05050102010706020507" pitchFamily="18" charset="2"/>
            </a:endParaRPr>
          </a:p>
        </p:txBody>
      </p:sp>
      <p:pic>
        <p:nvPicPr>
          <p:cNvPr id="15" name="Imagen 14"/>
          <p:cNvPicPr>
            <a:picLocks noChangeAspect="1"/>
          </p:cNvPicPr>
          <p:nvPr/>
        </p:nvPicPr>
        <p:blipFill rotWithShape="1">
          <a:blip r:embed="rId2"/>
          <a:srcRect b="4817"/>
          <a:stretch/>
        </p:blipFill>
        <p:spPr>
          <a:xfrm>
            <a:off x="8530355" y="631966"/>
            <a:ext cx="3215361" cy="705757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3770" y="1400175"/>
            <a:ext cx="1561367" cy="570023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6454" y="2032651"/>
            <a:ext cx="1985143" cy="705248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3480" y="2737899"/>
            <a:ext cx="5195834" cy="1400176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13983" y="3582964"/>
            <a:ext cx="3466305" cy="382001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15651" y="4006556"/>
            <a:ext cx="3179486" cy="622786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01473" y="4415029"/>
            <a:ext cx="3400485" cy="602448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 rotWithShape="1">
          <a:blip r:embed="rId9"/>
          <a:srcRect b="14663"/>
          <a:stretch/>
        </p:blipFill>
        <p:spPr>
          <a:xfrm>
            <a:off x="4362445" y="5079406"/>
            <a:ext cx="2643492" cy="547671"/>
          </a:xfrm>
          <a:prstGeom prst="rect">
            <a:avLst/>
          </a:prstGeom>
        </p:spPr>
      </p:pic>
      <p:pic>
        <p:nvPicPr>
          <p:cNvPr id="19" name="Imagen 18"/>
          <p:cNvPicPr>
            <a:picLocks noChangeAspect="1"/>
          </p:cNvPicPr>
          <p:nvPr/>
        </p:nvPicPr>
        <p:blipFill rotWithShape="1">
          <a:blip r:embed="rId10"/>
          <a:srcRect t="6785" b="8748"/>
          <a:stretch/>
        </p:blipFill>
        <p:spPr>
          <a:xfrm>
            <a:off x="6605702" y="5675922"/>
            <a:ext cx="5562145" cy="631093"/>
          </a:xfrm>
          <a:prstGeom prst="rect">
            <a:avLst/>
          </a:prstGeom>
        </p:spPr>
      </p:pic>
      <p:pic>
        <p:nvPicPr>
          <p:cNvPr id="20" name="Imagen 1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985846" y="5958083"/>
            <a:ext cx="2619857" cy="843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482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Diseño de Sistemas Discretos de Control por Métodos Convencionales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890" y="1400176"/>
            <a:ext cx="11888185" cy="5457824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La figura muestra el resultado de la función anterior</a:t>
            </a:r>
          </a:p>
          <a:p>
            <a:r>
              <a:rPr lang="es-PA" dirty="0" smtClean="0">
                <a:sym typeface="Symbol" panose="05050102010706020507" pitchFamily="18" charset="2"/>
              </a:rPr>
              <a:t>Máximo </a:t>
            </a:r>
            <a:r>
              <a:rPr lang="es-PA" dirty="0" err="1" smtClean="0">
                <a:sym typeface="Symbol" panose="05050102010706020507" pitchFamily="18" charset="2"/>
              </a:rPr>
              <a:t>sobreimpulso</a:t>
            </a:r>
            <a:r>
              <a:rPr lang="es-PA" dirty="0" smtClean="0">
                <a:sym typeface="Symbol" panose="05050102010706020507" pitchFamily="18" charset="2"/>
              </a:rPr>
              <a:t> = 16% y factor de amortiguamiento 0.5, </a:t>
            </a:r>
            <a:r>
              <a:rPr lang="es-PA" dirty="0" err="1" smtClean="0">
                <a:sym typeface="Symbol" panose="05050102010706020507" pitchFamily="18" charset="2"/>
              </a:rPr>
              <a:t>t_estabilización</a:t>
            </a:r>
            <a:r>
              <a:rPr lang="es-PA" dirty="0" smtClean="0">
                <a:sym typeface="Symbol" panose="05050102010706020507" pitchFamily="18" charset="2"/>
              </a:rPr>
              <a:t> = 2seg</a:t>
            </a:r>
          </a:p>
          <a:p>
            <a:r>
              <a:rPr lang="es-PA" dirty="0" smtClean="0">
                <a:sym typeface="Symbol" panose="05050102010706020507" pitchFamily="18" charset="2"/>
              </a:rPr>
              <a:t>Si </a:t>
            </a:r>
            <a:r>
              <a:rPr lang="es-PA" dirty="0" err="1" smtClean="0">
                <a:sym typeface="Symbol" panose="05050102010706020507" pitchFamily="18" charset="2"/>
              </a:rPr>
              <a:t>requiresemos</a:t>
            </a:r>
            <a:r>
              <a:rPr lang="es-PA" dirty="0" smtClean="0">
                <a:sym typeface="Symbol" panose="05050102010706020507" pitchFamily="18" charset="2"/>
              </a:rPr>
              <a:t> un valor Kv mayor habría que añadir polos y ceros en atraso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z = 0.94 y z = 0.98     (1 – 0.94)/(1 – 0.98) = 3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El transitorio del compensador en atraso reduce lento</a:t>
            </a:r>
          </a:p>
          <a:p>
            <a:r>
              <a:rPr lang="es-PA" dirty="0" smtClean="0">
                <a:sym typeface="Symbol" panose="05050102010706020507" pitchFamily="18" charset="2"/>
              </a:rPr>
              <a:t>Un sistema de 3er orden funcionaría como uno de 2do</a:t>
            </a:r>
          </a:p>
          <a:p>
            <a:r>
              <a:rPr lang="es-PA" dirty="0" smtClean="0">
                <a:sym typeface="Symbol" panose="05050102010706020507" pitchFamily="18" charset="2"/>
              </a:rPr>
              <a:t>Los polos de lazo cerrado </a:t>
            </a:r>
            <a:r>
              <a:rPr lang="es-PA" dirty="0" err="1" smtClean="0">
                <a:sym typeface="Symbol" panose="05050102010706020507" pitchFamily="18" charset="2"/>
              </a:rPr>
              <a:t>determian</a:t>
            </a:r>
            <a:r>
              <a:rPr lang="es-PA" dirty="0" smtClean="0">
                <a:sym typeface="Symbol" panose="05050102010706020507" pitchFamily="18" charset="2"/>
              </a:rPr>
              <a:t> la estabilidad</a:t>
            </a:r>
          </a:p>
          <a:p>
            <a:r>
              <a:rPr lang="es-PA" dirty="0" smtClean="0">
                <a:sym typeface="Symbol" panose="05050102010706020507" pitchFamily="18" charset="2"/>
              </a:rPr>
              <a:t>Los ceros de lazo cerrado afectan la </a:t>
            </a:r>
            <a:r>
              <a:rPr lang="es-PA" dirty="0" err="1" smtClean="0">
                <a:sym typeface="Symbol" panose="05050102010706020507" pitchFamily="18" charset="2"/>
              </a:rPr>
              <a:t>resp</a:t>
            </a:r>
            <a:r>
              <a:rPr lang="es-PA" dirty="0" smtClean="0">
                <a:sym typeface="Symbol" panose="05050102010706020507" pitchFamily="18" charset="2"/>
              </a:rPr>
              <a:t>. transitoria</a:t>
            </a:r>
            <a:endParaRPr lang="es-PA" dirty="0">
              <a:sym typeface="Symbol" panose="05050102010706020507" pitchFamily="18" charset="2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5972" y="2751394"/>
            <a:ext cx="4809136" cy="3604113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6367" y="5006291"/>
            <a:ext cx="4213580" cy="1766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855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Diseño de Sistemas Discretos de Control por Métodos Convencionales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890" y="1400176"/>
            <a:ext cx="11888185" cy="5457824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Diseño basado en respuesta en frecuencia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El método es sencillo  y efectivo</a:t>
            </a:r>
          </a:p>
          <a:p>
            <a:r>
              <a:rPr lang="es-PA" dirty="0" smtClean="0">
                <a:sym typeface="Symbol" panose="05050102010706020507" pitchFamily="18" charset="2"/>
              </a:rPr>
              <a:t>Se necesita un filtro </a:t>
            </a:r>
            <a:r>
              <a:rPr lang="es-PA" dirty="0" err="1" smtClean="0">
                <a:sym typeface="Symbol" panose="05050102010706020507" pitchFamily="18" charset="2"/>
              </a:rPr>
              <a:t>pasabajos</a:t>
            </a:r>
            <a:r>
              <a:rPr lang="es-PA" dirty="0" smtClean="0">
                <a:sym typeface="Symbol" panose="05050102010706020507" pitchFamily="18" charset="2"/>
              </a:rPr>
              <a:t> antes del </a:t>
            </a:r>
            <a:r>
              <a:rPr lang="es-PA" dirty="0" err="1" smtClean="0">
                <a:sym typeface="Symbol" panose="05050102010706020507" pitchFamily="18" charset="2"/>
              </a:rPr>
              <a:t>muestreador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El análisis a continuación tiene que ver con una entrada </a:t>
            </a:r>
            <a:r>
              <a:rPr lang="es-PA" dirty="0" err="1" smtClean="0">
                <a:sym typeface="Symbol" panose="05050102010706020507" pitchFamily="18" charset="2"/>
              </a:rPr>
              <a:t>senoidal</a:t>
            </a:r>
            <a:endParaRPr lang="es-PA" dirty="0" smtClean="0">
              <a:sym typeface="Symbol" panose="05050102010706020507" pitchFamily="18" charset="2"/>
            </a:endParaRP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La respuesta en frecuencia puede obtenerse remplazando z = e^(</a:t>
            </a:r>
            <a:r>
              <a:rPr lang="es-PA" dirty="0" err="1" smtClean="0">
                <a:sym typeface="Symbol" panose="05050102010706020507" pitchFamily="18" charset="2"/>
              </a:rPr>
              <a:t>jwt</a:t>
            </a:r>
            <a:r>
              <a:rPr lang="es-PA" dirty="0" smtClean="0">
                <a:sym typeface="Symbol" panose="05050102010706020507" pitchFamily="18" charset="2"/>
              </a:rPr>
              <a:t>) en G(z)</a:t>
            </a:r>
          </a:p>
          <a:p>
            <a:r>
              <a:rPr lang="es-PA" dirty="0" smtClean="0">
                <a:sym typeface="Symbol" panose="05050102010706020507" pitchFamily="18" charset="2"/>
              </a:rPr>
              <a:t>Siendo la entrada entonces u(t) = </a:t>
            </a:r>
            <a:r>
              <a:rPr lang="es-PA" dirty="0" err="1" smtClean="0">
                <a:sym typeface="Symbol" panose="05050102010706020507" pitchFamily="18" charset="2"/>
              </a:rPr>
              <a:t>sen</a:t>
            </a:r>
            <a:r>
              <a:rPr lang="es-PA" dirty="0" smtClean="0">
                <a:sym typeface="Symbol" panose="05050102010706020507" pitchFamily="18" charset="2"/>
              </a:rPr>
              <a:t> </a:t>
            </a:r>
            <a:r>
              <a:rPr lang="es-PA" dirty="0" err="1" smtClean="0">
                <a:sym typeface="Symbol" panose="05050102010706020507" pitchFamily="18" charset="2"/>
              </a:rPr>
              <a:t>wt</a:t>
            </a:r>
            <a:endParaRPr lang="es-PA" dirty="0" smtClean="0">
              <a:sym typeface="Symbol" panose="05050102010706020507" pitchFamily="18" charset="2"/>
            </a:endParaRPr>
          </a:p>
          <a:p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La señal muestreada es entonces u(</a:t>
            </a:r>
            <a:r>
              <a:rPr lang="es-PA" dirty="0" err="1" smtClean="0">
                <a:sym typeface="Symbol" panose="05050102010706020507" pitchFamily="18" charset="2"/>
              </a:rPr>
              <a:t>kT</a:t>
            </a:r>
            <a:r>
              <a:rPr lang="es-PA" dirty="0" smtClean="0">
                <a:sym typeface="Symbol" panose="05050102010706020507" pitchFamily="18" charset="2"/>
              </a:rPr>
              <a:t>)= </a:t>
            </a:r>
            <a:r>
              <a:rPr lang="es-PA" dirty="0" err="1" smtClean="0">
                <a:sym typeface="Symbol" panose="05050102010706020507" pitchFamily="18" charset="2"/>
              </a:rPr>
              <a:t>sen</a:t>
            </a:r>
            <a:r>
              <a:rPr lang="es-PA" dirty="0" smtClean="0">
                <a:sym typeface="Symbol" panose="05050102010706020507" pitchFamily="18" charset="2"/>
              </a:rPr>
              <a:t> </a:t>
            </a:r>
            <a:r>
              <a:rPr lang="es-PA" dirty="0" err="1" smtClean="0">
                <a:sym typeface="Symbol" panose="05050102010706020507" pitchFamily="18" charset="2"/>
              </a:rPr>
              <a:t>kwT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La </a:t>
            </a:r>
            <a:r>
              <a:rPr lang="es-PA" dirty="0" err="1" smtClean="0">
                <a:sym typeface="Symbol" panose="05050102010706020507" pitchFamily="18" charset="2"/>
              </a:rPr>
              <a:t>tansformada</a:t>
            </a:r>
            <a:r>
              <a:rPr lang="es-PA" dirty="0" smtClean="0">
                <a:sym typeface="Symbol" panose="05050102010706020507" pitchFamily="18" charset="2"/>
              </a:rPr>
              <a:t> Z de U sería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0828" y="4369045"/>
            <a:ext cx="5280844" cy="139871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3945" y="6053503"/>
            <a:ext cx="4420614" cy="72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205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Diseño de Sistemas Discretos de Control por Métodos Convencionales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890" y="1400176"/>
            <a:ext cx="11888185" cy="5457824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Diseño basado en respuesta en frecuencia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La respuesta el sistema está dada por 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Si multiplicamos los términos de la ecuación por (z – </a:t>
            </a:r>
            <a:r>
              <a:rPr lang="es-PA" dirty="0" err="1" smtClean="0">
                <a:sym typeface="Symbol" panose="05050102010706020507" pitchFamily="18" charset="2"/>
              </a:rPr>
              <a:t>e^jwT</a:t>
            </a:r>
            <a:r>
              <a:rPr lang="es-PA" dirty="0" smtClean="0">
                <a:sym typeface="Symbol" panose="05050102010706020507" pitchFamily="18" charset="2"/>
              </a:rPr>
              <a:t>)/z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El tercer termino y el segundo se aproximan a 0 </a:t>
            </a:r>
            <a:r>
              <a:rPr lang="es-PA" dirty="0" err="1" smtClean="0">
                <a:sym typeface="Symbol" panose="05050102010706020507" pitchFamily="18" charset="2"/>
              </a:rPr>
              <a:t>cuand</a:t>
            </a:r>
            <a:r>
              <a:rPr lang="es-PA" dirty="0" smtClean="0">
                <a:sym typeface="Symbol" panose="05050102010706020507" pitchFamily="18" charset="2"/>
              </a:rPr>
              <a:t> z = </a:t>
            </a:r>
            <a:r>
              <a:rPr lang="es-PA" dirty="0" err="1" smtClean="0">
                <a:sym typeface="Symbol" panose="05050102010706020507" pitchFamily="18" charset="2"/>
              </a:rPr>
              <a:t>e^wTj</a:t>
            </a:r>
            <a:endParaRPr lang="es-PA" dirty="0" smtClean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  <a:p>
            <a:endParaRPr lang="es-PA" dirty="0">
              <a:sym typeface="Symbol" panose="05050102010706020507" pitchFamily="18" charset="2"/>
            </a:endParaRP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El coeficiente a barra queda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Definamos					 entonces tenemos que </a:t>
            </a:r>
          </a:p>
          <a:p>
            <a:r>
              <a:rPr lang="es-PA" dirty="0" smtClean="0">
                <a:sym typeface="Symbol" panose="05050102010706020507" pitchFamily="18" charset="2"/>
              </a:rPr>
              <a:t>Y se puede escribir </a:t>
            </a:r>
          </a:p>
          <a:p>
            <a:r>
              <a:rPr lang="es-PA" dirty="0" smtClean="0">
                <a:sym typeface="Symbol" panose="05050102010706020507" pitchFamily="18" charset="2"/>
              </a:rPr>
              <a:t>O bien también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5982" y="1400176"/>
            <a:ext cx="5895823" cy="989232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8916" y="2609850"/>
            <a:ext cx="3993084" cy="643574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2458" y="3522418"/>
            <a:ext cx="3218933" cy="674443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52571" y="4196861"/>
            <a:ext cx="1633411" cy="625562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04385" y="4752085"/>
            <a:ext cx="1829407" cy="476408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06618" y="4682031"/>
            <a:ext cx="2113935" cy="562423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11863" y="5244453"/>
            <a:ext cx="5816337" cy="539263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11862" y="5894970"/>
            <a:ext cx="5648151" cy="645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331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Diseño de Sistemas Discretos de Control por Métodos Convencionales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890" y="1400176"/>
            <a:ext cx="11888185" cy="5457824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Diseño basado en respuesta en frecuencia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Como la ganancia está sujeto a una </a:t>
            </a:r>
            <a:r>
              <a:rPr lang="es-PA" dirty="0" err="1" smtClean="0">
                <a:sym typeface="Symbol" panose="05050102010706020507" pitchFamily="18" charset="2"/>
              </a:rPr>
              <a:t>senoidal</a:t>
            </a:r>
            <a:r>
              <a:rPr lang="es-PA" dirty="0" smtClean="0">
                <a:sym typeface="Symbol" panose="05050102010706020507" pitchFamily="18" charset="2"/>
              </a:rPr>
              <a:t> tenemos que</a:t>
            </a:r>
          </a:p>
          <a:p>
            <a:r>
              <a:rPr lang="es-PA" dirty="0" smtClean="0">
                <a:sym typeface="Symbol" panose="05050102010706020507" pitchFamily="18" charset="2"/>
              </a:rPr>
              <a:t>Y el ángulo de fase esta dada por  </a:t>
            </a:r>
          </a:p>
          <a:p>
            <a:r>
              <a:rPr lang="es-PA" dirty="0" smtClean="0">
                <a:sym typeface="Symbol" panose="05050102010706020507" pitchFamily="18" charset="2"/>
              </a:rPr>
              <a:t>Se puede reescribir la ecuación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Aquí queda demostrado que G(</a:t>
            </a:r>
            <a:r>
              <a:rPr lang="es-PA" dirty="0" err="1" smtClean="0">
                <a:sym typeface="Symbol" panose="05050102010706020507" pitchFamily="18" charset="2"/>
              </a:rPr>
              <a:t>e^jwT</a:t>
            </a:r>
            <a:r>
              <a:rPr lang="es-PA" dirty="0" smtClean="0">
                <a:sym typeface="Symbol" panose="05050102010706020507" pitchFamily="18" charset="2"/>
              </a:rPr>
              <a:t>) proporciona la respuesta en frecuencia de G(z) </a:t>
            </a:r>
            <a:r>
              <a:rPr lang="es-PA" dirty="0" err="1" smtClean="0">
                <a:sym typeface="Symbol" panose="05050102010706020507" pitchFamily="18" charset="2"/>
              </a:rPr>
              <a:t>representeando</a:t>
            </a:r>
            <a:r>
              <a:rPr lang="es-PA" dirty="0" smtClean="0">
                <a:sym typeface="Symbol" panose="05050102010706020507" pitchFamily="18" charset="2"/>
              </a:rPr>
              <a:t> z =</a:t>
            </a:r>
            <a:r>
              <a:rPr lang="es-PA" dirty="0" err="1" smtClean="0">
                <a:sym typeface="Symbol" panose="05050102010706020507" pitchFamily="18" charset="2"/>
              </a:rPr>
              <a:t>e^jwT</a:t>
            </a:r>
            <a:r>
              <a:rPr lang="es-PA" dirty="0" smtClean="0">
                <a:sym typeface="Symbol" panose="05050102010706020507" pitchFamily="18" charset="2"/>
              </a:rPr>
              <a:t>.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Podemos entonces también observar que 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5896" y="1594338"/>
            <a:ext cx="2399600" cy="58276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8564" y="2226285"/>
            <a:ext cx="2335754" cy="540361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7210" y="2828462"/>
            <a:ext cx="4231913" cy="424962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3540" y="4653600"/>
            <a:ext cx="3014753" cy="549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437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215689" cy="1400530"/>
          </a:xfrm>
        </p:spPr>
        <p:txBody>
          <a:bodyPr/>
          <a:lstStyle/>
          <a:p>
            <a:r>
              <a:rPr lang="es-PA" dirty="0" smtClean="0"/>
              <a:t>Representación de Sistemas Discretos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1853248"/>
            <a:ext cx="11544300" cy="4801552"/>
          </a:xfrm>
        </p:spPr>
        <p:txBody>
          <a:bodyPr>
            <a:normAutofit/>
          </a:bodyPr>
          <a:lstStyle/>
          <a:p>
            <a:r>
              <a:rPr lang="es-PA" dirty="0" smtClean="0"/>
              <a:t>1.2 – Aproximación por Integración numérica</a:t>
            </a:r>
          </a:p>
          <a:p>
            <a:r>
              <a:rPr lang="es-PA" dirty="0" smtClean="0"/>
              <a:t>Así 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8759" y="2514083"/>
            <a:ext cx="4225470" cy="3770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209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Diseño de Sistemas Discretos de Control por Métodos Convencionales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890" y="1400176"/>
            <a:ext cx="11888185" cy="5457824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Diseño basado en respuesta en frecuencia [Ejemplo]</a:t>
            </a:r>
          </a:p>
          <a:p>
            <a:r>
              <a:rPr lang="es-PA" dirty="0" smtClean="0">
                <a:sym typeface="Symbol" panose="05050102010706020507" pitchFamily="18" charset="2"/>
              </a:rPr>
              <a:t>Considerar el diseño basado en x(</a:t>
            </a:r>
            <a:r>
              <a:rPr lang="es-PA" dirty="0" err="1" smtClean="0">
                <a:sym typeface="Symbol" panose="05050102010706020507" pitchFamily="18" charset="2"/>
              </a:rPr>
              <a:t>Kt</a:t>
            </a:r>
            <a:r>
              <a:rPr lang="es-PA" dirty="0" smtClean="0">
                <a:sym typeface="Symbol" panose="05050102010706020507" pitchFamily="18" charset="2"/>
              </a:rPr>
              <a:t>) = u(</a:t>
            </a:r>
            <a:r>
              <a:rPr lang="es-PA" dirty="0" err="1" smtClean="0">
                <a:sym typeface="Symbol" panose="05050102010706020507" pitchFamily="18" charset="2"/>
              </a:rPr>
              <a:t>Kt</a:t>
            </a:r>
            <a:r>
              <a:rPr lang="es-PA" dirty="0" smtClean="0">
                <a:sym typeface="Symbol" panose="05050102010706020507" pitchFamily="18" charset="2"/>
              </a:rPr>
              <a:t>) + a*x((k – 1)T), 0 &lt; a &lt; 1</a:t>
            </a:r>
          </a:p>
          <a:p>
            <a:r>
              <a:rPr lang="es-PA" dirty="0" smtClean="0">
                <a:sym typeface="Symbol" panose="05050102010706020507" pitchFamily="18" charset="2"/>
              </a:rPr>
              <a:t>U(</a:t>
            </a:r>
            <a:r>
              <a:rPr lang="es-PA" dirty="0" err="1" smtClean="0">
                <a:sym typeface="Symbol" panose="05050102010706020507" pitchFamily="18" charset="2"/>
              </a:rPr>
              <a:t>Kt</a:t>
            </a:r>
            <a:r>
              <a:rPr lang="es-PA" dirty="0" smtClean="0">
                <a:sym typeface="Symbol" panose="05050102010706020507" pitchFamily="18" charset="2"/>
              </a:rPr>
              <a:t>) y x(k) son entrada y salida respectivamente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La transformada z es </a:t>
            </a:r>
          </a:p>
          <a:p>
            <a:r>
              <a:rPr lang="es-PA" dirty="0" smtClean="0">
                <a:sym typeface="Symbol" panose="05050102010706020507" pitchFamily="18" charset="2"/>
              </a:rPr>
              <a:t>Al definir</a:t>
            </a:r>
          </a:p>
          <a:p>
            <a:r>
              <a:rPr lang="es-PA" dirty="0" smtClean="0">
                <a:sym typeface="Symbol" panose="05050102010706020507" pitchFamily="18" charset="2"/>
              </a:rPr>
              <a:t>Sustituyendo en el sistema para </a:t>
            </a:r>
            <a:r>
              <a:rPr lang="es-PA" dirty="0" err="1" smtClean="0">
                <a:sym typeface="Symbol" panose="05050102010706020507" pitchFamily="18" charset="2"/>
              </a:rPr>
              <a:t>e^wTj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Tenemos que la magnitud y fase son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Entonces la salida de estado estable se puede escribir como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9449" y="3012734"/>
            <a:ext cx="2610555" cy="481379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1432" y="3494113"/>
            <a:ext cx="1919560" cy="608964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0534" y="3672321"/>
            <a:ext cx="5187795" cy="861511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8444" y="4862781"/>
            <a:ext cx="3506579" cy="640471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15961" y="4894288"/>
            <a:ext cx="3671689" cy="608963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87650" y="5732950"/>
            <a:ext cx="3793631" cy="714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487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Diseño de Sistemas Discretos de Control por Métodos Convencionales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890" y="1400176"/>
            <a:ext cx="11888185" cy="5457824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Diseño basado en respuesta en frecuencia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Transformada Bilineal y el Plano w</a:t>
            </a:r>
          </a:p>
          <a:p>
            <a:r>
              <a:rPr lang="es-PA" dirty="0" smtClean="0">
                <a:sym typeface="Symbol" panose="05050102010706020507" pitchFamily="18" charset="2"/>
              </a:rPr>
              <a:t>Las franjas primaras y complementarias en el plano z vuelven el sistema estable en s (</a:t>
            </a:r>
            <a:r>
              <a:rPr lang="es-PA" dirty="0" err="1" smtClean="0">
                <a:sym typeface="Symbol" panose="05050102010706020507" pitchFamily="18" charset="2"/>
              </a:rPr>
              <a:t>izq</a:t>
            </a:r>
            <a:r>
              <a:rPr lang="es-PA" dirty="0" smtClean="0">
                <a:sym typeface="Symbol" panose="05050102010706020507" pitchFamily="18" charset="2"/>
              </a:rPr>
              <a:t>)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Estos métodos de respuesta en frecuencia deben ayudar otro método</a:t>
            </a:r>
          </a:p>
          <a:p>
            <a:pPr lvl="1"/>
            <a:endParaRPr lang="es-PA" dirty="0">
              <a:sym typeface="Symbol" panose="05050102010706020507" pitchFamily="18" charset="2"/>
            </a:endParaRPr>
          </a:p>
          <a:p>
            <a:pPr lvl="1"/>
            <a:endParaRPr lang="es-PA" dirty="0" smtClean="0">
              <a:sym typeface="Symbol" panose="05050102010706020507" pitchFamily="18" charset="2"/>
            </a:endParaRPr>
          </a:p>
          <a:p>
            <a:pPr lvl="1"/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Mediante este estudio las franjas primarias de s (izquierdo) son llevadas al semiplano w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4841" y="3284005"/>
            <a:ext cx="1911175" cy="779314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2475" y="3253424"/>
            <a:ext cx="1691682" cy="77931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1700" y="4717439"/>
            <a:ext cx="4781550" cy="197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628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Diseño de Sistemas Discretos de Control por Métodos Convencionales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890" y="1400176"/>
            <a:ext cx="8046157" cy="5457824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Método de Transformada Bilineal</a:t>
            </a:r>
          </a:p>
          <a:p>
            <a:r>
              <a:rPr lang="es-PA" dirty="0" smtClean="0">
                <a:sym typeface="Symbol" panose="05050102010706020507" pitchFamily="18" charset="2"/>
              </a:rPr>
              <a:t>La diferencia de s y w es con respecto a -1/2 </a:t>
            </a:r>
            <a:r>
              <a:rPr lang="es-PA" dirty="0" err="1" smtClean="0">
                <a:sym typeface="Symbol" panose="05050102010706020507" pitchFamily="18" charset="2"/>
              </a:rPr>
              <a:t>ws</a:t>
            </a:r>
            <a:r>
              <a:rPr lang="es-PA" dirty="0" smtClean="0">
                <a:sym typeface="Symbol" panose="05050102010706020507" pitchFamily="18" charset="2"/>
              </a:rPr>
              <a:t> &lt; w &lt; </a:t>
            </a:r>
            <a:r>
              <a:rPr lang="es-PA" dirty="0" err="1" smtClean="0">
                <a:sym typeface="Symbol" panose="05050102010706020507" pitchFamily="18" charset="2"/>
              </a:rPr>
              <a:t>ws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Son diferentes los comportamientos en continuo que en digital del filtro o </a:t>
            </a:r>
            <a:r>
              <a:rPr lang="es-PA" dirty="0" err="1" smtClean="0">
                <a:sym typeface="Symbol" panose="05050102010706020507" pitchFamily="18" charset="2"/>
              </a:rPr>
              <a:t>cotrolador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Al transformarse G(z) en G(w) se puede tratar por métodos convencionales</a:t>
            </a:r>
          </a:p>
          <a:p>
            <a:pPr lvl="1"/>
            <a:r>
              <a:rPr lang="es-PA" dirty="0" err="1" smtClean="0">
                <a:sym typeface="Symbol" panose="05050102010706020507" pitchFamily="18" charset="2"/>
              </a:rPr>
              <a:t>vj</a:t>
            </a:r>
            <a:r>
              <a:rPr lang="es-PA" dirty="0" smtClean="0">
                <a:sym typeface="Symbol" panose="05050102010706020507" pitchFamily="18" charset="2"/>
              </a:rPr>
              <a:t> es una frecuencia ficticia que reemplaza w</a:t>
            </a:r>
          </a:p>
          <a:p>
            <a:pPr lvl="1"/>
            <a:endParaRPr lang="es-PA" dirty="0">
              <a:sym typeface="Symbol" panose="05050102010706020507" pitchFamily="18" charset="2"/>
            </a:endParaRPr>
          </a:p>
          <a:p>
            <a:pPr lvl="1"/>
            <a:endParaRPr lang="es-PA" dirty="0" smtClean="0">
              <a:sym typeface="Symbol" panose="05050102010706020507" pitchFamily="18" charset="2"/>
            </a:endParaRPr>
          </a:p>
          <a:p>
            <a:pPr lvl="1"/>
            <a:endParaRPr lang="es-PA" dirty="0">
              <a:sym typeface="Symbol" panose="05050102010706020507" pitchFamily="18" charset="2"/>
            </a:endParaRPr>
          </a:p>
          <a:p>
            <a:pPr lvl="1"/>
            <a:endParaRPr lang="es-PA" dirty="0" smtClean="0">
              <a:sym typeface="Symbol" panose="05050102010706020507" pitchFamily="18" charset="2"/>
            </a:endParaRP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Cuando la frecuencia  w  pasa de -1/2 s a 0, la </a:t>
            </a:r>
            <a:r>
              <a:rPr lang="es-PA" dirty="0" err="1" smtClean="0">
                <a:sym typeface="Symbol" panose="05050102010706020507" pitchFamily="18" charset="2"/>
              </a:rPr>
              <a:t>respesta</a:t>
            </a:r>
            <a:r>
              <a:rPr lang="es-PA" dirty="0" smtClean="0">
                <a:sym typeface="Symbol" panose="05050102010706020507" pitchFamily="18" charset="2"/>
              </a:rPr>
              <a:t> ficticia v se pasa desde –</a:t>
            </a:r>
            <a:r>
              <a:rPr lang="es-PA" dirty="0" err="1" smtClean="0">
                <a:sym typeface="Symbol" panose="05050102010706020507" pitchFamily="18" charset="2"/>
              </a:rPr>
              <a:t>inf</a:t>
            </a:r>
            <a:r>
              <a:rPr lang="es-PA" dirty="0" smtClean="0">
                <a:sym typeface="Symbol" panose="05050102010706020507" pitchFamily="18" charset="2"/>
              </a:rPr>
              <a:t> hasta 0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Si </a:t>
            </a:r>
            <a:r>
              <a:rPr lang="es-PA" dirty="0" err="1" smtClean="0">
                <a:sym typeface="Symbol" panose="05050102010706020507" pitchFamily="18" charset="2"/>
              </a:rPr>
              <a:t>wt</a:t>
            </a:r>
            <a:r>
              <a:rPr lang="es-PA" dirty="0" smtClean="0">
                <a:sym typeface="Symbol" panose="05050102010706020507" pitchFamily="18" charset="2"/>
              </a:rPr>
              <a:t> es pequeño v = w aproximadamente</a:t>
            </a:r>
          </a:p>
          <a:p>
            <a:pPr lvl="1"/>
            <a:endParaRPr lang="es-PA" dirty="0">
              <a:sym typeface="Symbol" panose="05050102010706020507" pitchFamily="18" charset="2"/>
            </a:endParaRPr>
          </a:p>
          <a:p>
            <a:pPr lvl="1"/>
            <a:endParaRPr lang="es-PA" dirty="0" smtClean="0">
              <a:sym typeface="Symbol" panose="05050102010706020507" pitchFamily="18" charset="2"/>
            </a:endParaRPr>
          </a:p>
          <a:p>
            <a:pPr lvl="1"/>
            <a:endParaRPr lang="es-PA" dirty="0" smtClean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169" y="4129088"/>
            <a:ext cx="4609367" cy="1651387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4882" y="4382066"/>
            <a:ext cx="2098233" cy="925691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8047" y="2766646"/>
            <a:ext cx="3779879" cy="3821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889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Diseño de Sistemas Discretos de Control por Métodos Convencionales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890" y="1400176"/>
            <a:ext cx="11888185" cy="5457824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Método de Transformada Bilineal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Ejemplo:  De la siguiente función del sistema el T = 0.1seg, obtenga G(w)</a:t>
            </a:r>
          </a:p>
          <a:p>
            <a:r>
              <a:rPr lang="es-PA" dirty="0" smtClean="0">
                <a:sym typeface="Symbol" panose="05050102010706020507" pitchFamily="18" charset="2"/>
              </a:rPr>
              <a:t>Tenemos G(z)</a:t>
            </a:r>
          </a:p>
          <a:p>
            <a:endParaRPr lang="es-PA" dirty="0" smtClean="0">
              <a:sym typeface="Symbol" panose="05050102010706020507" pitchFamily="18" charset="2"/>
            </a:endParaRPr>
          </a:p>
          <a:p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Usando entonces transformada bilineal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Observe que el polo s = -10 corresponde al plano w en -9.241</a:t>
            </a:r>
          </a:p>
          <a:p>
            <a:r>
              <a:rPr lang="es-PA" dirty="0" smtClean="0">
                <a:sym typeface="Symbol" panose="05050102010706020507" pitchFamily="18" charset="2"/>
              </a:rPr>
              <a:t>G(w) tiene un cero en w = 2/T = 20 pero no G(s)</a:t>
            </a:r>
          </a:p>
          <a:p>
            <a:r>
              <a:rPr lang="es-PA" dirty="0" smtClean="0">
                <a:sym typeface="Symbol" panose="05050102010706020507" pitchFamily="18" charset="2"/>
              </a:rPr>
              <a:t>A medida que T se hace pequeño w = 2/T tiene a infinito</a:t>
            </a:r>
            <a:endParaRPr lang="es-PA" dirty="0">
              <a:sym typeface="Symbol" panose="05050102010706020507" pitchFamily="18" charset="2"/>
            </a:endParaRPr>
          </a:p>
          <a:p>
            <a:pPr lvl="1"/>
            <a:endParaRPr lang="es-PA" dirty="0" smtClean="0">
              <a:sym typeface="Symbol" panose="05050102010706020507" pitchFamily="18" charset="2"/>
            </a:endParaRPr>
          </a:p>
          <a:p>
            <a:pPr lvl="1"/>
            <a:endParaRPr lang="es-PA" dirty="0" smtClean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1613" y="671781"/>
            <a:ext cx="4618462" cy="1181467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9362" y="2252640"/>
            <a:ext cx="3016143" cy="1982037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1462" y="4234677"/>
            <a:ext cx="2526115" cy="599417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66652" y="3774831"/>
            <a:ext cx="3631260" cy="1192941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23714" y="5908431"/>
            <a:ext cx="2319552" cy="635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942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Diseño de Sistemas Discretos de Control por Métodos Convencionales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890" y="1400176"/>
            <a:ext cx="12050110" cy="5457824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Método de Transformada Bilineal</a:t>
            </a:r>
          </a:p>
          <a:p>
            <a:r>
              <a:rPr lang="es-PA" dirty="0" smtClean="0">
                <a:sym typeface="Symbol" panose="05050102010706020507" pitchFamily="18" charset="2"/>
              </a:rPr>
              <a:t>La transformada bilineal hace corresponder el circulo unitario del plano z con el semiplano izquierdo del plano w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También observe que si                                                              y                                podemos tener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pPr lvl="1"/>
            <a:endParaRPr lang="es-PA" dirty="0" smtClean="0">
              <a:sym typeface="Symbol" panose="05050102010706020507" pitchFamily="18" charset="2"/>
            </a:endParaRPr>
          </a:p>
          <a:p>
            <a:pPr lvl="1"/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Cabe destacar que los coeficientes de G(z) y G(w) son diferentes y aplica el criterio de Nyquist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0424" y="2814724"/>
            <a:ext cx="4013022" cy="791097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1568" y="2853373"/>
            <a:ext cx="1881118" cy="752447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0424" y="3822464"/>
            <a:ext cx="3919240" cy="744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342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Diseño de Sistemas Discretos de Control por Métodos Convencionales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890" y="1400176"/>
            <a:ext cx="12050110" cy="5457824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Diagrama de Bode</a:t>
            </a:r>
          </a:p>
          <a:p>
            <a:r>
              <a:rPr lang="es-PA" dirty="0" smtClean="0">
                <a:sym typeface="Symbol" panose="05050102010706020507" pitchFamily="18" charset="2"/>
              </a:rPr>
              <a:t>Parte igualmente de la función de transferencia, por ejemplo</a:t>
            </a:r>
          </a:p>
          <a:p>
            <a:r>
              <a:rPr lang="es-PA" dirty="0" smtClean="0">
                <a:sym typeface="Symbol" panose="05050102010706020507" pitchFamily="18" charset="2"/>
              </a:rPr>
              <a:t>La magnitud de alta frecuencia G(</a:t>
            </a:r>
            <a:r>
              <a:rPr lang="es-PA" dirty="0" err="1" smtClean="0">
                <a:sym typeface="Symbol" panose="05050102010706020507" pitchFamily="18" charset="2"/>
              </a:rPr>
              <a:t>vj</a:t>
            </a:r>
            <a:r>
              <a:rPr lang="es-PA" dirty="0" smtClean="0">
                <a:sym typeface="Symbol" panose="05050102010706020507" pitchFamily="18" charset="2"/>
              </a:rPr>
              <a:t>) es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Y la de alta frecuencia de la planta es 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Observar que cuando tiende a infinito la frecuencia en s, para w es diferente el resultado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Estamos en el rango de frecuencias de 0 &lt;= w &lt;= ½ </a:t>
            </a:r>
            <a:r>
              <a:rPr lang="es-PA" dirty="0" err="1" smtClean="0">
                <a:sym typeface="Symbol" panose="05050102010706020507" pitchFamily="18" charset="2"/>
              </a:rPr>
              <a:t>ws</a:t>
            </a:r>
            <a:r>
              <a:rPr lang="es-PA" dirty="0" smtClean="0">
                <a:sym typeface="Symbol" panose="05050102010706020507" pitchFamily="18" charset="2"/>
              </a:rPr>
              <a:t>, esto corresponde a 0 &lt;= v &lt;= </a:t>
            </a:r>
            <a:r>
              <a:rPr lang="es-PA" dirty="0" err="1" smtClean="0">
                <a:sym typeface="Symbol" panose="05050102010706020507" pitchFamily="18" charset="2"/>
              </a:rPr>
              <a:t>inf</a:t>
            </a:r>
            <a:r>
              <a:rPr lang="es-PA" dirty="0" smtClean="0">
                <a:sym typeface="Symbol" panose="05050102010706020507" pitchFamily="18" charset="2"/>
              </a:rPr>
              <a:t>.</a:t>
            </a:r>
          </a:p>
          <a:p>
            <a:r>
              <a:rPr lang="es-PA" dirty="0" smtClean="0">
                <a:sym typeface="Symbol" panose="05050102010706020507" pitchFamily="18" charset="2"/>
              </a:rPr>
              <a:t>Cuando |G(</a:t>
            </a:r>
            <a:r>
              <a:rPr lang="es-PA" dirty="0" err="1" smtClean="0">
                <a:sym typeface="Symbol" panose="05050102010706020507" pitchFamily="18" charset="2"/>
              </a:rPr>
              <a:t>jv</a:t>
            </a:r>
            <a:r>
              <a:rPr lang="es-PA" dirty="0" smtClean="0">
                <a:sym typeface="Symbol" panose="05050102010706020507" pitchFamily="18" charset="2"/>
              </a:rPr>
              <a:t>)| es distinta de 0, v = </a:t>
            </a:r>
            <a:r>
              <a:rPr lang="es-PA" dirty="0" err="1" smtClean="0">
                <a:sym typeface="Symbol" panose="05050102010706020507" pitchFamily="18" charset="2"/>
              </a:rPr>
              <a:t>inf</a:t>
            </a:r>
            <a:r>
              <a:rPr lang="es-PA" dirty="0" smtClean="0">
                <a:sym typeface="Symbol" panose="05050102010706020507" pitchFamily="18" charset="2"/>
              </a:rPr>
              <a:t>.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1742" y="1352223"/>
            <a:ext cx="2441855" cy="68313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9624" y="2278420"/>
            <a:ext cx="4448852" cy="582953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2930" y="2672081"/>
            <a:ext cx="1770813" cy="571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290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Diseño de Sistemas Discretos de Control por Métodos Convencionales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890" y="1400176"/>
            <a:ext cx="12050110" cy="5457824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Diagrama de Bode</a:t>
            </a:r>
          </a:p>
          <a:p>
            <a:r>
              <a:rPr lang="es-PA" dirty="0" smtClean="0">
                <a:sym typeface="Symbol" panose="05050102010706020507" pitchFamily="18" charset="2"/>
              </a:rPr>
              <a:t>Ventajas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La asíntota de baja frecuencia de la curva de magnitud </a:t>
            </a:r>
            <a:r>
              <a:rPr lang="es-PA" dirty="0" err="1" smtClean="0">
                <a:sym typeface="Symbol" panose="05050102010706020507" pitchFamily="18" charset="2"/>
              </a:rPr>
              <a:t>inica</a:t>
            </a:r>
            <a:r>
              <a:rPr lang="es-PA" dirty="0" smtClean="0">
                <a:sym typeface="Symbol" panose="05050102010706020507" pitchFamily="18" charset="2"/>
              </a:rPr>
              <a:t> una constante de error </a:t>
            </a:r>
            <a:r>
              <a:rPr lang="es-PA" dirty="0" err="1" smtClean="0">
                <a:sym typeface="Symbol" panose="05050102010706020507" pitchFamily="18" charset="2"/>
              </a:rPr>
              <a:t>Kp</a:t>
            </a:r>
            <a:r>
              <a:rPr lang="es-PA" dirty="0" smtClean="0">
                <a:sym typeface="Symbol" panose="05050102010706020507" pitchFamily="18" charset="2"/>
              </a:rPr>
              <a:t>, Kv o </a:t>
            </a:r>
            <a:r>
              <a:rPr lang="es-PA" dirty="0" err="1" smtClean="0">
                <a:sym typeface="Symbol" panose="05050102010706020507" pitchFamily="18" charset="2"/>
              </a:rPr>
              <a:t>Ka</a:t>
            </a:r>
            <a:endParaRPr lang="es-PA" dirty="0" smtClean="0">
              <a:sym typeface="Symbol" panose="05050102010706020507" pitchFamily="18" charset="2"/>
            </a:endParaRP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Se reduce la respuesta transitoria en función de magnitud y fase, ganancia y ancho de banda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Es sencillo y simple</a:t>
            </a:r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Compensación de adelanto de fase, atraso y atraso-adelanto.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En adelanto de fase</a:t>
            </a:r>
          </a:p>
          <a:p>
            <a:pPr lvl="2"/>
            <a:r>
              <a:rPr lang="es-PA" dirty="0" smtClean="0">
                <a:sym typeface="Symbol" panose="05050102010706020507" pitchFamily="18" charset="2"/>
              </a:rPr>
              <a:t>Mejora los márgenes de estabilidad</a:t>
            </a:r>
          </a:p>
          <a:p>
            <a:pPr lvl="2"/>
            <a:r>
              <a:rPr lang="es-PA" dirty="0" smtClean="0">
                <a:sym typeface="Symbol" panose="05050102010706020507" pitchFamily="18" charset="2"/>
              </a:rPr>
              <a:t>Aumenta el ancho de banda en el sistema</a:t>
            </a:r>
          </a:p>
          <a:p>
            <a:pPr lvl="2"/>
            <a:r>
              <a:rPr lang="es-PA" dirty="0" smtClean="0">
                <a:sym typeface="Symbol" panose="05050102010706020507" pitchFamily="18" charset="2"/>
              </a:rPr>
              <a:t>Tendrá problemas de ruido de alta frecuencia por aumento de la ganancia</a:t>
            </a:r>
          </a:p>
        </p:txBody>
      </p:sp>
    </p:spTree>
    <p:extLst>
      <p:ext uri="{BB962C8B-B14F-4D97-AF65-F5344CB8AC3E}">
        <p14:creationId xmlns:p14="http://schemas.microsoft.com/office/powerpoint/2010/main" val="3041346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Diseño de Sistemas Discretos de Control por Métodos Convencionales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890" y="1400176"/>
            <a:ext cx="12050110" cy="5457824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Compensación de adelanto de fase, atraso y atraso-adelanto.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En adelanto de fase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Mejora los márgenes de estabilidad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Aumenta el ancho de banda en el sistema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Tendrá problemas de ruido de alta frecuencia por aumento de la ganancia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En atraso de fase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Reduce la ganancia en frecuencia en altas frecuencias solo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Ancho de la franja se reduce y por consiguiente respuesta en velocidad baja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Se puede aumentar la ganancia total del sistema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Puede atenuarse cualquier ruido de alta frecuencia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Cuando se coloca un compensador en cascada de atraso y otro de adelanto se da el compensador atraso-adelanto de fase.</a:t>
            </a:r>
          </a:p>
        </p:txBody>
      </p:sp>
    </p:spTree>
    <p:extLst>
      <p:ext uri="{BB962C8B-B14F-4D97-AF65-F5344CB8AC3E}">
        <p14:creationId xmlns:p14="http://schemas.microsoft.com/office/powerpoint/2010/main" val="375080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Diseño de Sistemas Discretos de Control por Métodos Convencionales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890" y="1400176"/>
            <a:ext cx="12050110" cy="5457824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Compensación de adelanto de fase, atraso y atraso-adelanto.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El PID es un caso especial de atraso-adelanto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Hay una región de alta frecuencia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Aumenta el ángulo de fase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Mejora la estabilidad del sistema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Incrementa el ancho de banda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Mejora la velocidad de respuesta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Es como un compensador de atraso-adelanto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El PI</a:t>
            </a:r>
            <a:endParaRPr lang="es-PA" dirty="0">
              <a:sym typeface="Symbol" panose="05050102010706020507" pitchFamily="18" charset="2"/>
            </a:endParaRPr>
          </a:p>
          <a:p>
            <a:pPr lvl="1"/>
            <a:r>
              <a:rPr lang="es-PA" dirty="0" err="1" smtClean="0">
                <a:sym typeface="Symbol" panose="05050102010706020507" pitchFamily="18" charset="2"/>
              </a:rPr>
              <a:t>Afedta</a:t>
            </a:r>
            <a:r>
              <a:rPr lang="es-PA" dirty="0" smtClean="0">
                <a:sym typeface="Symbol" panose="05050102010706020507" pitchFamily="18" charset="2"/>
              </a:rPr>
              <a:t> la parte de baja frecuencia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Aumenta la ganancia de baja frecuencia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Mejora la precisión de estado permanente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Es como un compensador de atraso</a:t>
            </a:r>
          </a:p>
        </p:txBody>
      </p:sp>
    </p:spTree>
    <p:extLst>
      <p:ext uri="{BB962C8B-B14F-4D97-AF65-F5344CB8AC3E}">
        <p14:creationId xmlns:p14="http://schemas.microsoft.com/office/powerpoint/2010/main" val="2885261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Diseño de Sistemas Discretos de Control por Métodos Convencionales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890" y="1400176"/>
            <a:ext cx="12050110" cy="5457824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Observaciones del problema de </a:t>
            </a:r>
            <a:r>
              <a:rPr lang="es-PA" dirty="0" err="1" smtClean="0">
                <a:sym typeface="Symbol" panose="05050102010706020507" pitchFamily="18" charset="2"/>
              </a:rPr>
              <a:t>cuantización</a:t>
            </a:r>
            <a:r>
              <a:rPr lang="es-PA" dirty="0" smtClean="0">
                <a:sym typeface="Symbol" panose="05050102010706020507" pitchFamily="18" charset="2"/>
              </a:rPr>
              <a:t> y los coeficientes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Los compensadores de fase no presentan problema de </a:t>
            </a:r>
            <a:r>
              <a:rPr lang="es-PA" dirty="0" err="1" smtClean="0">
                <a:sym typeface="Symbol" panose="05050102010706020507" pitchFamily="18" charset="2"/>
              </a:rPr>
              <a:t>cuantización</a:t>
            </a:r>
            <a:r>
              <a:rPr lang="es-PA" dirty="0" smtClean="0">
                <a:sym typeface="Symbol" panose="05050102010706020507" pitchFamily="18" charset="2"/>
              </a:rPr>
              <a:t> de coeficientes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Polos y ceros están bien separados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En atraso de fase y atraso-adelanto hay problemas de </a:t>
            </a:r>
            <a:r>
              <a:rPr lang="es-PA" dirty="0" err="1" smtClean="0">
                <a:sym typeface="Symbol" panose="05050102010706020507" pitchFamily="18" charset="2"/>
              </a:rPr>
              <a:t>cuantización</a:t>
            </a:r>
            <a:endParaRPr lang="es-PA" dirty="0" smtClean="0">
              <a:sym typeface="Symbol" panose="05050102010706020507" pitchFamily="18" charset="2"/>
            </a:endParaRP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Polos y ceros están cercanos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Numero de bits puede no ser suficiente</a:t>
            </a:r>
          </a:p>
          <a:p>
            <a:r>
              <a:rPr lang="es-PA" dirty="0" smtClean="0">
                <a:sym typeface="Symbol" panose="05050102010706020507" pitchFamily="18" charset="2"/>
              </a:rPr>
              <a:t>La versión digital del controlador puede tener efectos de desviación en frecuencia por </a:t>
            </a:r>
            <a:r>
              <a:rPr lang="es-PA" dirty="0" err="1" smtClean="0">
                <a:sym typeface="Symbol" panose="05050102010706020507" pitchFamily="18" charset="2"/>
              </a:rPr>
              <a:t>cuantización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La variación de los parámetros de sensibilidad aumenta con el polinomio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El compensador analógico la </a:t>
            </a:r>
            <a:r>
              <a:rPr lang="es-PA" dirty="0" err="1" smtClean="0">
                <a:sym typeface="Symbol" panose="05050102010706020507" pitchFamily="18" charset="2"/>
              </a:rPr>
              <a:t>posicion</a:t>
            </a:r>
            <a:r>
              <a:rPr lang="es-PA" dirty="0" smtClean="0">
                <a:sym typeface="Symbol" panose="05050102010706020507" pitchFamily="18" charset="2"/>
              </a:rPr>
              <a:t> de polos y ceros es arbitraria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Para el compensador digital puede haber </a:t>
            </a:r>
            <a:r>
              <a:rPr lang="es-PA" dirty="0" err="1" smtClean="0">
                <a:sym typeface="Symbol" panose="05050102010706020507" pitchFamily="18" charset="2"/>
              </a:rPr>
              <a:t>impresición</a:t>
            </a:r>
            <a:r>
              <a:rPr lang="es-PA" dirty="0" smtClean="0">
                <a:sym typeface="Symbol" panose="05050102010706020507" pitchFamily="18" charset="2"/>
              </a:rPr>
              <a:t> de polos y ceros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El filtro es un conjunto finito de retardos z</a:t>
            </a:r>
          </a:p>
        </p:txBody>
      </p:sp>
    </p:spTree>
    <p:extLst>
      <p:ext uri="{BB962C8B-B14F-4D97-AF65-F5344CB8AC3E}">
        <p14:creationId xmlns:p14="http://schemas.microsoft.com/office/powerpoint/2010/main" val="2708811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215689" cy="1400530"/>
          </a:xfrm>
        </p:spPr>
        <p:txBody>
          <a:bodyPr/>
          <a:lstStyle/>
          <a:p>
            <a:r>
              <a:rPr lang="es-PA" dirty="0" smtClean="0"/>
              <a:t>Representación de Sistemas Discretos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1853248"/>
            <a:ext cx="11544300" cy="4801552"/>
          </a:xfrm>
        </p:spPr>
        <p:txBody>
          <a:bodyPr>
            <a:normAutofit/>
          </a:bodyPr>
          <a:lstStyle/>
          <a:p>
            <a:r>
              <a:rPr lang="es-PA" dirty="0" smtClean="0"/>
              <a:t>1.2 – Aproximación por Integración numérica</a:t>
            </a:r>
          </a:p>
          <a:p>
            <a:pPr lvl="1"/>
            <a:r>
              <a:rPr lang="es-PA" dirty="0" smtClean="0"/>
              <a:t>Simplemente es mezclar el valor pasado de la señal y…</a:t>
            </a:r>
          </a:p>
          <a:p>
            <a:pPr lvl="1"/>
            <a:r>
              <a:rPr lang="es-PA" dirty="0" smtClean="0"/>
              <a:t>El valor actual de la señal</a:t>
            </a:r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0556" y="1152983"/>
            <a:ext cx="2908345" cy="259494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500" y="3747929"/>
            <a:ext cx="7903056" cy="2906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713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Diseño de Sistemas Discretos de Control por Métodos Convencionales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890" y="1400176"/>
            <a:ext cx="12050110" cy="5457824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Procedimiento de diseño en el plano w.</a:t>
            </a:r>
          </a:p>
          <a:p>
            <a:r>
              <a:rPr lang="es-PA" dirty="0" smtClean="0">
                <a:sym typeface="Symbol" panose="05050102010706020507" pitchFamily="18" charset="2"/>
              </a:rPr>
              <a:t>1 – Primero obtener la transformada z (incluyendo el ZOH) y transformar a G(w) con 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Seleccionar apropiadamente el período T (T &gt;= </a:t>
            </a:r>
            <a:r>
              <a:rPr lang="es-PA" dirty="0" err="1" smtClean="0">
                <a:sym typeface="Symbol" panose="05050102010706020507" pitchFamily="18" charset="2"/>
              </a:rPr>
              <a:t>Ts</a:t>
            </a:r>
            <a:r>
              <a:rPr lang="es-PA" dirty="0" smtClean="0">
                <a:sym typeface="Symbol" panose="05050102010706020507" pitchFamily="18" charset="2"/>
              </a:rPr>
              <a:t>/10)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En DSP son altas, en control generalmente son mucho mas bajas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2 – Sustituir w = </a:t>
            </a:r>
            <a:r>
              <a:rPr lang="es-PA" dirty="0" err="1" smtClean="0">
                <a:sym typeface="Symbol" panose="05050102010706020507" pitchFamily="18" charset="2"/>
              </a:rPr>
              <a:t>jv</a:t>
            </a:r>
            <a:r>
              <a:rPr lang="es-PA" dirty="0" smtClean="0">
                <a:sym typeface="Symbol" panose="05050102010706020507" pitchFamily="18" charset="2"/>
              </a:rPr>
              <a:t> en G(w) y trazar el diagrama de Bode para G(</a:t>
            </a:r>
            <a:r>
              <a:rPr lang="es-PA" dirty="0" err="1" smtClean="0">
                <a:sym typeface="Symbol" panose="05050102010706020507" pitchFamily="18" charset="2"/>
              </a:rPr>
              <a:t>vj</a:t>
            </a:r>
            <a:r>
              <a:rPr lang="es-PA" dirty="0" smtClean="0">
                <a:sym typeface="Symbol" panose="05050102010706020507" pitchFamily="18" charset="2"/>
              </a:rPr>
              <a:t>)</a:t>
            </a:r>
          </a:p>
          <a:p>
            <a:r>
              <a:rPr lang="es-PA" dirty="0" smtClean="0">
                <a:sym typeface="Symbol" panose="05050102010706020507" pitchFamily="18" charset="2"/>
              </a:rPr>
              <a:t>3 – Leer el diagrama de bode con constantes de error estático, margen de </a:t>
            </a:r>
            <a:r>
              <a:rPr lang="es-PA" dirty="0" err="1" smtClean="0">
                <a:sym typeface="Symbol" panose="05050102010706020507" pitchFamily="18" charset="2"/>
              </a:rPr>
              <a:t>face</a:t>
            </a:r>
            <a:r>
              <a:rPr lang="es-PA" dirty="0" smtClean="0">
                <a:sym typeface="Symbol" panose="05050102010706020507" pitchFamily="18" charset="2"/>
              </a:rPr>
              <a:t> y de ganancia.</a:t>
            </a:r>
          </a:p>
          <a:p>
            <a:r>
              <a:rPr lang="es-PA" dirty="0" smtClean="0">
                <a:sym typeface="Symbol" panose="05050102010706020507" pitchFamily="18" charset="2"/>
              </a:rPr>
              <a:t>4 – Suponiendo la </a:t>
            </a:r>
            <a:r>
              <a:rPr lang="es-PA" dirty="0" err="1" smtClean="0">
                <a:sym typeface="Symbol" panose="05050102010706020507" pitchFamily="18" charset="2"/>
              </a:rPr>
              <a:t>ganacia</a:t>
            </a:r>
            <a:r>
              <a:rPr lang="es-PA" dirty="0" smtClean="0">
                <a:sym typeface="Symbol" panose="05050102010706020507" pitchFamily="18" charset="2"/>
              </a:rPr>
              <a:t> del controlador Gd(w) es 1 determine la ganancia del sistema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Determine polos y ceros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La función final de lazo abierto es Gd(w)G(w)</a:t>
            </a:r>
          </a:p>
          <a:p>
            <a:r>
              <a:rPr lang="es-PA" dirty="0" smtClean="0">
                <a:sym typeface="Symbol" panose="05050102010706020507" pitchFamily="18" charset="2"/>
              </a:rPr>
              <a:t>5 – Transforme bilinealmente por 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Entonces </a:t>
            </a:r>
          </a:p>
          <a:p>
            <a:pPr lvl="1"/>
            <a:r>
              <a:rPr lang="es-PA" dirty="0" err="1" smtClean="0">
                <a:sym typeface="Symbol" panose="05050102010706020507" pitchFamily="18" charset="2"/>
              </a:rPr>
              <a:t>Funcion</a:t>
            </a:r>
            <a:r>
              <a:rPr lang="es-PA" dirty="0" smtClean="0">
                <a:sym typeface="Symbol" panose="05050102010706020507" pitchFamily="18" charset="2"/>
              </a:rPr>
              <a:t> de </a:t>
            </a:r>
            <a:r>
              <a:rPr lang="es-PA" dirty="0" err="1" smtClean="0">
                <a:sym typeface="Symbol" panose="05050102010706020507" pitchFamily="18" charset="2"/>
              </a:rPr>
              <a:t>transf</a:t>
            </a:r>
            <a:r>
              <a:rPr lang="es-PA" dirty="0" smtClean="0">
                <a:sym typeface="Symbol" panose="05050102010706020507" pitchFamily="18" charset="2"/>
              </a:rPr>
              <a:t>. De controlador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0858" y="1711569"/>
            <a:ext cx="1314860" cy="651169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9050" y="5600700"/>
            <a:ext cx="4552950" cy="125730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3951" y="5430985"/>
            <a:ext cx="1196566" cy="52433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9482" y="6178244"/>
            <a:ext cx="2910202" cy="456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769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Diseño de Sistemas Discretos de Control por Métodos Convencionales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890" y="1400176"/>
            <a:ext cx="12050110" cy="5457824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Procedimiento de diseño en el plano w.</a:t>
            </a:r>
          </a:p>
          <a:p>
            <a:r>
              <a:rPr lang="es-PA" dirty="0" smtClean="0">
                <a:sym typeface="Symbol" panose="05050102010706020507" pitchFamily="18" charset="2"/>
              </a:rPr>
              <a:t>6 – Llevar la función de transferencia de Gd(z) mediante cálculo o algoritmos y observar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6.1 – La </a:t>
            </a:r>
            <a:r>
              <a:rPr lang="es-PA" dirty="0" err="1" smtClean="0">
                <a:sym typeface="Symbol" panose="05050102010706020507" pitchFamily="18" charset="2"/>
              </a:rPr>
              <a:t>fncion</a:t>
            </a:r>
            <a:r>
              <a:rPr lang="es-PA" dirty="0" smtClean="0">
                <a:sym typeface="Symbol" panose="05050102010706020507" pitchFamily="18" charset="2"/>
              </a:rPr>
              <a:t> G() es la función de transferencia de fase no mínima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6.2 – El </a:t>
            </a:r>
            <a:r>
              <a:rPr lang="es-PA" dirty="0" err="1" smtClean="0">
                <a:sym typeface="Symbol" panose="05050102010706020507" pitchFamily="18" charset="2"/>
              </a:rPr>
              <a:t>eke</a:t>
            </a:r>
            <a:r>
              <a:rPr lang="es-PA" dirty="0" smtClean="0">
                <a:sym typeface="Symbol" panose="05050102010706020507" pitchFamily="18" charset="2"/>
              </a:rPr>
              <a:t> de </a:t>
            </a:r>
            <a:r>
              <a:rPr lang="es-PA" dirty="0" err="1" smtClean="0">
                <a:sym typeface="Symbol" panose="05050102010706020507" pitchFamily="18" charset="2"/>
              </a:rPr>
              <a:t>freciemcoa</a:t>
            </a:r>
            <a:r>
              <a:rPr lang="es-PA" dirty="0" smtClean="0">
                <a:sym typeface="Symbol" panose="05050102010706020507" pitchFamily="18" charset="2"/>
              </a:rPr>
              <a:t> w está </a:t>
            </a:r>
            <a:r>
              <a:rPr lang="es-PA" dirty="0" err="1" smtClean="0">
                <a:sym typeface="Symbol" panose="05050102010706020507" pitchFamily="18" charset="2"/>
              </a:rPr>
              <a:t>distorcionado</a:t>
            </a:r>
            <a:r>
              <a:rPr lang="es-PA" dirty="0" smtClean="0">
                <a:sym typeface="Symbol" panose="05050102010706020507" pitchFamily="18" charset="2"/>
              </a:rPr>
              <a:t> bajo la relación 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Si se define un ancho de franja </a:t>
            </a:r>
            <a:r>
              <a:rPr lang="es-PA" dirty="0" err="1" smtClean="0">
                <a:sym typeface="Symbol" panose="05050102010706020507" pitchFamily="18" charset="2"/>
              </a:rPr>
              <a:t>wb</a:t>
            </a:r>
            <a:r>
              <a:rPr lang="es-PA" dirty="0" smtClean="0">
                <a:sym typeface="Symbol" panose="05050102010706020507" pitchFamily="18" charset="2"/>
              </a:rPr>
              <a:t>, el ancho </a:t>
            </a:r>
            <a:r>
              <a:rPr lang="es-PA" dirty="0" err="1" smtClean="0">
                <a:sym typeface="Symbol" panose="05050102010706020507" pitchFamily="18" charset="2"/>
              </a:rPr>
              <a:t>vb</a:t>
            </a:r>
            <a:r>
              <a:rPr lang="es-PA" dirty="0" smtClean="0">
                <a:sym typeface="Symbol" panose="05050102010706020507" pitchFamily="18" charset="2"/>
              </a:rPr>
              <a:t> es </a:t>
            </a: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4303" y="2630929"/>
            <a:ext cx="1296865" cy="622495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6983" y="3017959"/>
            <a:ext cx="1247671" cy="545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814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Diseño de Sistemas Discretos de Control por Métodos Convencionales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890" y="1400176"/>
            <a:ext cx="12050110" cy="5457824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Procedimiento de diseño en el plano w</a:t>
            </a:r>
          </a:p>
          <a:p>
            <a:r>
              <a:rPr lang="es-PA" dirty="0" smtClean="0">
                <a:sym typeface="Symbol" panose="05050102010706020507" pitchFamily="18" charset="2"/>
              </a:rPr>
              <a:t>Considere el controlador digital.  Diseñar para el plano w de forma tal que el margen de fase sean 50° y el margen de ganancia 10dB.  La constante Kv sea de 2/</a:t>
            </a:r>
            <a:r>
              <a:rPr lang="es-PA" dirty="0" err="1" smtClean="0">
                <a:sym typeface="Symbol" panose="05050102010706020507" pitchFamily="18" charset="2"/>
              </a:rPr>
              <a:t>seg</a:t>
            </a:r>
            <a:r>
              <a:rPr lang="es-PA" dirty="0" smtClean="0">
                <a:sym typeface="Symbol" panose="05050102010706020507" pitchFamily="18" charset="2"/>
              </a:rPr>
              <a:t>, suponga que el </a:t>
            </a:r>
            <a:r>
              <a:rPr lang="es-PA" dirty="0" err="1" smtClean="0">
                <a:sym typeface="Symbol" panose="05050102010706020507" pitchFamily="18" charset="2"/>
              </a:rPr>
              <a:t>perído</a:t>
            </a:r>
            <a:r>
              <a:rPr lang="es-PA" dirty="0" smtClean="0">
                <a:sym typeface="Symbol" panose="05050102010706020507" pitchFamily="18" charset="2"/>
              </a:rPr>
              <a:t> de muestreo es 0.2seg, es decir que bajo la regla de dedo T = 2seg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Obtenemos la función de transferencia de pulso G(z)</a:t>
            </a:r>
          </a:p>
          <a:p>
            <a:r>
              <a:rPr lang="es-PA" dirty="0" smtClean="0">
                <a:sym typeface="Symbol" panose="05050102010706020507" pitchFamily="18" charset="2"/>
              </a:rPr>
              <a:t>Transformamos G(z) en G(w) mediante 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4882" y="4959738"/>
            <a:ext cx="6103204" cy="1727322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0763" y="2884243"/>
            <a:ext cx="2506052" cy="1733157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7277" y="4191679"/>
            <a:ext cx="2857494" cy="790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056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Diseño de Sistemas Discretos de Control por Métodos Convencionales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890" y="1400176"/>
            <a:ext cx="12050110" cy="5457824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Procedimiento de diseño en el plano w</a:t>
            </a:r>
          </a:p>
          <a:p>
            <a:r>
              <a:rPr lang="es-PA" dirty="0" smtClean="0">
                <a:sym typeface="Symbol" panose="05050102010706020507" pitchFamily="18" charset="2"/>
              </a:rPr>
              <a:t>Consiguiendo G(w) por sustitución de z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Requerimos entonces adelantar la fase, de no cumplir habrá que buscar otro método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La constante de velocidad estática es 2/</a:t>
            </a:r>
            <a:r>
              <a:rPr lang="es-PA" dirty="0" err="1" smtClean="0">
                <a:sym typeface="Symbol" panose="05050102010706020507" pitchFamily="18" charset="2"/>
              </a:rPr>
              <a:t>seg</a:t>
            </a:r>
            <a:r>
              <a:rPr lang="es-PA" dirty="0" smtClean="0">
                <a:sym typeface="Symbol" panose="05050102010706020507" pitchFamily="18" charset="2"/>
              </a:rPr>
              <a:t> así que Kv = 2</a:t>
            </a:r>
          </a:p>
          <a:p>
            <a:r>
              <a:rPr lang="es-PA" dirty="0" smtClean="0">
                <a:sym typeface="Symbol" panose="05050102010706020507" pitchFamily="18" charset="2"/>
              </a:rPr>
              <a:t> </a:t>
            </a: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9350" y="985008"/>
            <a:ext cx="3105174" cy="1947496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197" y="3498423"/>
            <a:ext cx="2860137" cy="54549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2025" y="3488350"/>
            <a:ext cx="4709840" cy="54549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81844" y="4062414"/>
            <a:ext cx="3887782" cy="505192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4888" y="4360210"/>
            <a:ext cx="3940277" cy="1328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949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Diseño de Sistemas Discretos de Control por Métodos Convencionales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890" y="1400176"/>
            <a:ext cx="12050110" cy="5457824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Procedimiento de diseño en el plano w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4366" y="2030175"/>
            <a:ext cx="6681358" cy="4487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630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Diseño de Sistemas Discretos de Control por Métodos Convencionales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890" y="1400176"/>
            <a:ext cx="12050110" cy="5457824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Procedimiento de diseño en el plano w</a:t>
            </a:r>
          </a:p>
          <a:p>
            <a:r>
              <a:rPr lang="es-PA" dirty="0" smtClean="0">
                <a:sym typeface="Symbol" panose="05050102010706020507" pitchFamily="18" charset="2"/>
              </a:rPr>
              <a:t>Diseño del compensador en adelanto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A 50° de magnitud se </a:t>
            </a:r>
            <a:r>
              <a:rPr lang="es-PA" dirty="0" err="1" smtClean="0">
                <a:sym typeface="Symbol" panose="05050102010706020507" pitchFamily="18" charset="2"/>
              </a:rPr>
              <a:t>necesital</a:t>
            </a:r>
            <a:r>
              <a:rPr lang="es-PA" dirty="0" smtClean="0">
                <a:sym typeface="Symbol" panose="05050102010706020507" pitchFamily="18" charset="2"/>
              </a:rPr>
              <a:t> 20° de diferencia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El compensador deberá desplazar la frecuencia a la derecha corriéndolo 8° de 20 a 28°&lt;</a:t>
            </a:r>
          </a:p>
          <a:p>
            <a:pPr lvl="1"/>
            <a:endParaRPr lang="es-PA" dirty="0">
              <a:sym typeface="Symbol" panose="05050102010706020507" pitchFamily="18" charset="2"/>
            </a:endParaRPr>
          </a:p>
          <a:p>
            <a:pPr lvl="1"/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Determinado el factor de atenuación ahora se determinan las frecuencias 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V = 1/tau y v = 1/(</a:t>
            </a:r>
            <a:r>
              <a:rPr lang="es-PA" dirty="0" err="1" smtClean="0">
                <a:sym typeface="Symbol" panose="05050102010706020507" pitchFamily="18" charset="2"/>
              </a:rPr>
              <a:t>alpha</a:t>
            </a:r>
            <a:r>
              <a:rPr lang="es-PA" dirty="0" smtClean="0">
                <a:sym typeface="Symbol" panose="05050102010706020507" pitchFamily="18" charset="2"/>
              </a:rPr>
              <a:t>*tau) del compensador dado por la ecuación</a:t>
            </a:r>
          </a:p>
          <a:p>
            <a:pPr lvl="1"/>
            <a:endParaRPr lang="es-PA" dirty="0">
              <a:sym typeface="Symbol" panose="05050102010706020507" pitchFamily="18" charset="2"/>
            </a:endParaRPr>
          </a:p>
          <a:p>
            <a:pPr lvl="1"/>
            <a:endParaRPr lang="es-PA" dirty="0" smtClean="0">
              <a:sym typeface="Symbol" panose="05050102010706020507" pitchFamily="18" charset="2"/>
            </a:endParaRPr>
          </a:p>
          <a:p>
            <a:pPr lvl="1"/>
            <a:endParaRPr lang="es-PA" dirty="0">
              <a:sym typeface="Symbol" panose="05050102010706020507" pitchFamily="18" charset="2"/>
            </a:endParaRP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El sistema no compensado es = -20 log(1/</a:t>
            </a:r>
            <a:r>
              <a:rPr lang="es-PA" dirty="0" err="1" smtClean="0">
                <a:sym typeface="Symbol" panose="05050102010706020507" pitchFamily="18" charset="2"/>
              </a:rPr>
              <a:t>sqrt</a:t>
            </a:r>
            <a:r>
              <a:rPr lang="es-PA" dirty="0" smtClean="0">
                <a:sym typeface="Symbol" panose="05050102010706020507" pitchFamily="18" charset="2"/>
              </a:rPr>
              <a:t>(</a:t>
            </a:r>
            <a:r>
              <a:rPr lang="es-PA" dirty="0" err="1" smtClean="0">
                <a:sym typeface="Symbol" panose="05050102010706020507" pitchFamily="18" charset="2"/>
              </a:rPr>
              <a:t>alpha</a:t>
            </a:r>
            <a:r>
              <a:rPr lang="es-PA" dirty="0" smtClean="0">
                <a:sym typeface="Symbol" panose="05050102010706020507" pitchFamily="18" charset="2"/>
              </a:rPr>
              <a:t>))</a:t>
            </a:r>
          </a:p>
          <a:p>
            <a:pPr lvl="1"/>
            <a:endParaRPr lang="es-PA" dirty="0" smtClean="0">
              <a:sym typeface="Symbol" panose="05050102010706020507" pitchFamily="18" charset="2"/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6152" y="926624"/>
            <a:ext cx="3821723" cy="1783471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786" y="3034348"/>
            <a:ext cx="1770720" cy="740483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785" y="4830640"/>
            <a:ext cx="2700791" cy="819883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82936" y="5757863"/>
            <a:ext cx="3578487" cy="505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761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/>
          <p:cNvPicPr>
            <a:picLocks noChangeAspect="1"/>
          </p:cNvPicPr>
          <p:nvPr/>
        </p:nvPicPr>
        <p:blipFill rotWithShape="1">
          <a:blip r:embed="rId2"/>
          <a:srcRect t="45669"/>
          <a:stretch/>
        </p:blipFill>
        <p:spPr>
          <a:xfrm>
            <a:off x="85148" y="4492407"/>
            <a:ext cx="6056370" cy="2210215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Diseño de Sistemas Discretos de Control por Métodos Convencionales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890" y="1400176"/>
            <a:ext cx="12050110" cy="5457824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Procedimiento de diseño en el plano w</a:t>
            </a:r>
          </a:p>
          <a:p>
            <a:r>
              <a:rPr lang="es-PA" dirty="0" err="1" smtClean="0">
                <a:sym typeface="Symbol" panose="05050102010706020507" pitchFamily="18" charset="2"/>
              </a:rPr>
              <a:t>Sustituimios</a:t>
            </a:r>
            <a:r>
              <a:rPr lang="es-PA" dirty="0" smtClean="0">
                <a:sym typeface="Symbol" panose="05050102010706020507" pitchFamily="18" charset="2"/>
              </a:rPr>
              <a:t> w = </a:t>
            </a:r>
            <a:r>
              <a:rPr lang="es-PA" dirty="0" err="1" smtClean="0">
                <a:sym typeface="Symbol" panose="05050102010706020507" pitchFamily="18" charset="2"/>
              </a:rPr>
              <a:t>vj</a:t>
            </a:r>
            <a:r>
              <a:rPr lang="es-PA" dirty="0" smtClean="0">
                <a:sym typeface="Symbol" panose="05050102010706020507" pitchFamily="18" charset="2"/>
              </a:rPr>
              <a:t> en G(w) y encontramos la magnitud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v = 1.7 (que son los -4.4dB)</a:t>
            </a:r>
          </a:p>
          <a:p>
            <a:r>
              <a:rPr lang="es-PA" dirty="0" smtClean="0">
                <a:sym typeface="Symbol" panose="05050102010706020507" pitchFamily="18" charset="2"/>
              </a:rPr>
              <a:t>Si esta es la frecuencia de esquina (</a:t>
            </a:r>
            <a:r>
              <a:rPr lang="es-PA" dirty="0" err="1" smtClean="0">
                <a:sym typeface="Symbol" panose="05050102010706020507" pitchFamily="18" charset="2"/>
              </a:rPr>
              <a:t>corner</a:t>
            </a:r>
            <a:r>
              <a:rPr lang="es-PA" dirty="0" smtClean="0">
                <a:sym typeface="Symbol" panose="05050102010706020507" pitchFamily="18" charset="2"/>
              </a:rPr>
              <a:t> </a:t>
            </a:r>
            <a:r>
              <a:rPr lang="es-PA" dirty="0" err="1" smtClean="0">
                <a:sym typeface="Symbol" panose="05050102010706020507" pitchFamily="18" charset="2"/>
              </a:rPr>
              <a:t>freq</a:t>
            </a:r>
            <a:r>
              <a:rPr lang="es-PA" dirty="0" smtClean="0">
                <a:sym typeface="Symbol" panose="05050102010706020507" pitchFamily="18" charset="2"/>
              </a:rPr>
              <a:t>.)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Curvas de magnitud y fase Gd(</a:t>
            </a:r>
            <a:r>
              <a:rPr lang="es-PA" dirty="0" err="1" smtClean="0">
                <a:sym typeface="Symbol" panose="05050102010706020507" pitchFamily="18" charset="2"/>
              </a:rPr>
              <a:t>vj</a:t>
            </a:r>
            <a:r>
              <a:rPr lang="es-PA" dirty="0" smtClean="0">
                <a:sym typeface="Symbol" panose="05050102010706020507" pitchFamily="18" charset="2"/>
              </a:rPr>
              <a:t>) y la del lazo abierto Gd(</a:t>
            </a:r>
            <a:r>
              <a:rPr lang="es-PA" dirty="0" err="1" smtClean="0">
                <a:sym typeface="Symbol" panose="05050102010706020507" pitchFamily="18" charset="2"/>
              </a:rPr>
              <a:t>vj</a:t>
            </a:r>
            <a:r>
              <a:rPr lang="es-PA" dirty="0" smtClean="0">
                <a:sym typeface="Symbol" panose="05050102010706020507" pitchFamily="18" charset="2"/>
              </a:rPr>
              <a:t>)G(</a:t>
            </a:r>
            <a:r>
              <a:rPr lang="es-PA" dirty="0" err="1" smtClean="0">
                <a:sym typeface="Symbol" panose="05050102010706020507" pitchFamily="18" charset="2"/>
              </a:rPr>
              <a:t>vj</a:t>
            </a:r>
            <a:r>
              <a:rPr lang="es-PA" dirty="0" smtClean="0">
                <a:sym typeface="Symbol" panose="05050102010706020507" pitchFamily="18" charset="2"/>
              </a:rPr>
              <a:t>) son las sólidas en el diag.</a:t>
            </a: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3"/>
          <a:srcRect l="13174" t="36380" r="36842" b="-1661"/>
          <a:stretch/>
        </p:blipFill>
        <p:spPr>
          <a:xfrm>
            <a:off x="7479323" y="703385"/>
            <a:ext cx="2110154" cy="929472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9323" y="1797982"/>
            <a:ext cx="2917675" cy="983737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7237" y="3130602"/>
            <a:ext cx="1442089" cy="594676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86745" y="3138891"/>
            <a:ext cx="1759161" cy="586387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33325" y="3322825"/>
            <a:ext cx="1149594" cy="279631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 rotWithShape="1">
          <a:blip r:embed="rId2"/>
          <a:srcRect l="7818" r="4088" b="53288"/>
          <a:stretch/>
        </p:blipFill>
        <p:spPr>
          <a:xfrm>
            <a:off x="6198260" y="4492407"/>
            <a:ext cx="5770250" cy="2055187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4224" y="3089293"/>
            <a:ext cx="4228790" cy="778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700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Diseño de Sistemas Discretos de Control por Métodos Convencionales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890" y="1400176"/>
            <a:ext cx="12050110" cy="5457824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Procedimiento de diseño en el plano w</a:t>
            </a:r>
          </a:p>
          <a:p>
            <a:r>
              <a:rPr lang="es-PA" dirty="0" smtClean="0">
                <a:sym typeface="Symbol" panose="05050102010706020507" pitchFamily="18" charset="2"/>
              </a:rPr>
              <a:t>Transformamos ahora Gd(w) a Gd(z)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  <a:p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Y la </a:t>
            </a:r>
            <a:r>
              <a:rPr lang="es-PA" dirty="0" err="1" smtClean="0">
                <a:sym typeface="Symbol" panose="05050102010706020507" pitchFamily="18" charset="2"/>
              </a:rPr>
              <a:t>funciónde</a:t>
            </a:r>
            <a:r>
              <a:rPr lang="es-PA" dirty="0" smtClean="0">
                <a:sym typeface="Symbol" panose="05050102010706020507" pitchFamily="18" charset="2"/>
              </a:rPr>
              <a:t> transferencia de pulso en lazo abierto y cerrado son</a:t>
            </a: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7850" y="1498259"/>
            <a:ext cx="3187656" cy="709978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7849" y="2306320"/>
            <a:ext cx="2995969" cy="1702972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718" y="5089184"/>
            <a:ext cx="5049560" cy="1358852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0015" y="5089184"/>
            <a:ext cx="6290982" cy="1358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744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Diseño de Sistemas Discretos de Control por Métodos Convencionales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890" y="1400176"/>
            <a:ext cx="12050110" cy="5457824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Procedimiento de diseño en el plano w</a:t>
            </a:r>
          </a:p>
          <a:p>
            <a:r>
              <a:rPr lang="es-PA" dirty="0" smtClean="0">
                <a:sym typeface="Symbol" panose="05050102010706020507" pitchFamily="18" charset="2"/>
              </a:rPr>
              <a:t>Cosas a notar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El cero en 0.8145 cancela casi al polo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El cero en -0.9357 afecta muy poco a la respuesta transitoria (cerca de -1 y 0)</a:t>
            </a:r>
          </a:p>
          <a:p>
            <a:r>
              <a:rPr lang="es-PA" dirty="0" smtClean="0">
                <a:sym typeface="Symbol" panose="05050102010706020507" pitchFamily="18" charset="2"/>
              </a:rPr>
              <a:t>La cantidad de muestras por ciclo son 15 </a:t>
            </a:r>
            <a:r>
              <a:rPr lang="es-PA" dirty="0" err="1" smtClean="0">
                <a:sym typeface="Symbol" panose="05050102010706020507" pitchFamily="18" charset="2"/>
              </a:rPr>
              <a:t>aprox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err="1" smtClean="0">
                <a:sym typeface="Symbol" panose="05050102010706020507" pitchFamily="18" charset="2"/>
              </a:rPr>
              <a:t>ws</a:t>
            </a:r>
            <a:r>
              <a:rPr lang="es-PA" dirty="0" smtClean="0">
                <a:sym typeface="Symbol" panose="05050102010706020507" pitchFamily="18" charset="2"/>
              </a:rPr>
              <a:t> es </a:t>
            </a:r>
            <a:r>
              <a:rPr lang="es-PA" dirty="0" err="1" smtClean="0">
                <a:sym typeface="Symbol" panose="05050102010706020507" pitchFamily="18" charset="2"/>
              </a:rPr>
              <a:t>aprox</a:t>
            </a:r>
            <a:r>
              <a:rPr lang="es-PA" dirty="0" smtClean="0">
                <a:sym typeface="Symbol" panose="05050102010706020507" pitchFamily="18" charset="2"/>
              </a:rPr>
              <a:t> 15wd</a:t>
            </a:r>
          </a:p>
          <a:p>
            <a:r>
              <a:rPr lang="es-PA" dirty="0" smtClean="0">
                <a:sym typeface="Symbol" panose="05050102010706020507" pitchFamily="18" charset="2"/>
              </a:rPr>
              <a:t>Un </a:t>
            </a:r>
            <a:r>
              <a:rPr lang="es-PA" dirty="0" err="1" smtClean="0">
                <a:sym typeface="Symbol" panose="05050102010706020507" pitchFamily="18" charset="2"/>
              </a:rPr>
              <a:t>Mp</a:t>
            </a:r>
            <a:r>
              <a:rPr lang="es-PA" dirty="0" smtClean="0">
                <a:sym typeface="Symbol" panose="05050102010706020507" pitchFamily="18" charset="2"/>
              </a:rPr>
              <a:t> &lt;= 20%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El sistema es satisfactorio</a:t>
            </a:r>
          </a:p>
        </p:txBody>
      </p:sp>
      <p:pic>
        <p:nvPicPr>
          <p:cNvPr id="15" name="Imagen 14"/>
          <p:cNvPicPr>
            <a:picLocks noChangeAspect="1"/>
          </p:cNvPicPr>
          <p:nvPr/>
        </p:nvPicPr>
        <p:blipFill rotWithShape="1">
          <a:blip r:embed="rId2"/>
          <a:srcRect l="7514" t="49810" b="3603"/>
          <a:stretch/>
        </p:blipFill>
        <p:spPr>
          <a:xfrm>
            <a:off x="5443140" y="1853248"/>
            <a:ext cx="6551384" cy="712811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9006" y="3019131"/>
            <a:ext cx="4790798" cy="3750844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9557" y="4610466"/>
            <a:ext cx="2428875" cy="185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417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Diseño de Sistemas Discretos de Control por Métodos Convencionales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890" y="1400176"/>
            <a:ext cx="12050110" cy="5457824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Procedimiento de diseño en el plano w</a:t>
            </a:r>
          </a:p>
          <a:p>
            <a:r>
              <a:rPr lang="es-PA" dirty="0" smtClean="0">
                <a:sym typeface="Symbol" panose="05050102010706020507" pitchFamily="18" charset="2"/>
              </a:rPr>
              <a:t>Comentarios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Se debe seleccionar cuidadosamente la frecuencia de muestreo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La magnitud y ángulo G(</a:t>
            </a:r>
            <a:r>
              <a:rPr lang="es-PA" dirty="0" err="1" smtClean="0">
                <a:sym typeface="Symbol" panose="05050102010706020507" pitchFamily="18" charset="2"/>
              </a:rPr>
              <a:t>vj</a:t>
            </a:r>
            <a:r>
              <a:rPr lang="es-PA" dirty="0" smtClean="0">
                <a:sym typeface="Symbol" panose="05050102010706020507" pitchFamily="18" charset="2"/>
              </a:rPr>
              <a:t>) son la magnitud y fase de G(z) moviendo de z=1 a z=-1 variando w de 0 hasta -0.5ws variando la frecuencia de 0 hasta </a:t>
            </a:r>
            <a:r>
              <a:rPr lang="es-PA" dirty="0" err="1" smtClean="0">
                <a:sym typeface="Symbol" panose="05050102010706020507" pitchFamily="18" charset="2"/>
              </a:rPr>
              <a:t>inf</a:t>
            </a:r>
            <a:r>
              <a:rPr lang="es-PA" dirty="0" smtClean="0">
                <a:sym typeface="Symbol" panose="05050102010706020507" pitchFamily="18" charset="2"/>
              </a:rPr>
              <a:t> ya que v = (2/T)TAN(</a:t>
            </a:r>
            <a:r>
              <a:rPr lang="es-PA" dirty="0" err="1" smtClean="0">
                <a:sym typeface="Symbol" panose="05050102010706020507" pitchFamily="18" charset="2"/>
              </a:rPr>
              <a:t>wT</a:t>
            </a:r>
            <a:r>
              <a:rPr lang="es-PA" dirty="0" smtClean="0">
                <a:sym typeface="Symbol" panose="05050102010706020507" pitchFamily="18" charset="2"/>
              </a:rPr>
              <a:t>/2).  Respuestas parecidas</a:t>
            </a:r>
            <a:endParaRPr lang="es-PA" dirty="0">
              <a:sym typeface="Symbol" panose="05050102010706020507" pitchFamily="18" charset="2"/>
            </a:endParaRP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Como G(</a:t>
            </a:r>
            <a:r>
              <a:rPr lang="es-PA" dirty="0" err="1" smtClean="0">
                <a:sym typeface="Symbol" panose="05050102010706020507" pitchFamily="18" charset="2"/>
              </a:rPr>
              <a:t>vj</a:t>
            </a:r>
            <a:r>
              <a:rPr lang="es-PA" dirty="0" smtClean="0">
                <a:sym typeface="Symbol" panose="05050102010706020507" pitchFamily="18" charset="2"/>
              </a:rPr>
              <a:t>) y G(</a:t>
            </a:r>
            <a:r>
              <a:rPr lang="es-PA" dirty="0" err="1" smtClean="0">
                <a:sym typeface="Symbol" panose="05050102010706020507" pitchFamily="18" charset="2"/>
              </a:rPr>
              <a:t>wj</a:t>
            </a:r>
            <a:r>
              <a:rPr lang="es-PA" dirty="0" smtClean="0">
                <a:sym typeface="Symbol" panose="05050102010706020507" pitchFamily="18" charset="2"/>
              </a:rPr>
              <a:t>) se asemejan se puede aplicar el criterio de estabilidad de Nyquist (</a:t>
            </a:r>
            <a:r>
              <a:rPr lang="es-PA" dirty="0" err="1" smtClean="0">
                <a:sym typeface="Symbol" panose="05050102010706020507" pitchFamily="18" charset="2"/>
              </a:rPr>
              <a:t>resp</a:t>
            </a:r>
            <a:r>
              <a:rPr lang="es-PA" dirty="0" smtClean="0">
                <a:sym typeface="Symbol" panose="05050102010706020507" pitchFamily="18" charset="2"/>
              </a:rPr>
              <a:t>. </a:t>
            </a:r>
            <a:r>
              <a:rPr lang="es-PA" dirty="0" err="1" smtClean="0">
                <a:sym typeface="Symbol" panose="05050102010706020507" pitchFamily="18" charset="2"/>
              </a:rPr>
              <a:t>Freq</a:t>
            </a:r>
            <a:r>
              <a:rPr lang="es-PA" dirty="0" smtClean="0">
                <a:sym typeface="Symbol" panose="05050102010706020507" pitchFamily="18" charset="2"/>
              </a:rPr>
              <a:t>.)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Comparando G(w) y G(s) se separan 2/T para la transformada w, las </a:t>
            </a:r>
            <a:r>
              <a:rPr lang="es-PA" dirty="0" err="1" smtClean="0">
                <a:sym typeface="Symbol" panose="05050102010706020507" pitchFamily="18" charset="2"/>
              </a:rPr>
              <a:t>constanes</a:t>
            </a:r>
            <a:r>
              <a:rPr lang="es-PA" dirty="0" smtClean="0">
                <a:sym typeface="Symbol" panose="05050102010706020507" pitchFamily="18" charset="2"/>
              </a:rPr>
              <a:t> de error estático son idénticas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G(w) puede generar uno o más ceros en el semiplano derecho (función de fase no mínima)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Los ceros generan una distorsión en de w a v a una razón v = (2//T)(Tan </a:t>
            </a:r>
            <a:r>
              <a:rPr lang="es-PA" dirty="0" err="1" smtClean="0">
                <a:sym typeface="Symbol" panose="05050102010706020507" pitchFamily="18" charset="2"/>
              </a:rPr>
              <a:t>wT</a:t>
            </a:r>
            <a:r>
              <a:rPr lang="es-PA" dirty="0" smtClean="0">
                <a:sym typeface="Symbol" panose="05050102010706020507" pitchFamily="18" charset="2"/>
              </a:rPr>
              <a:t>/2)</a:t>
            </a:r>
          </a:p>
          <a:p>
            <a:pPr lvl="2"/>
            <a:r>
              <a:rPr lang="es-PA" dirty="0" smtClean="0">
                <a:sym typeface="Symbol" panose="05050102010706020507" pitchFamily="18" charset="2"/>
              </a:rPr>
              <a:t>Si se acerca a w a 2/T, </a:t>
            </a:r>
            <a:r>
              <a:rPr lang="es-PA" dirty="0" err="1" smtClean="0">
                <a:sym typeface="Symbol" panose="05050102010706020507" pitchFamily="18" charset="2"/>
              </a:rPr>
              <a:t>Wt</a:t>
            </a:r>
            <a:r>
              <a:rPr lang="es-PA" dirty="0" smtClean="0">
                <a:sym typeface="Symbol" panose="05050102010706020507" pitchFamily="18" charset="2"/>
              </a:rPr>
              <a:t>/2 = PI/4 por consiguiente w = pi/2T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Este es uno de los métodos más utilizados para diseño en control</a:t>
            </a:r>
          </a:p>
        </p:txBody>
      </p:sp>
    </p:spTree>
    <p:extLst>
      <p:ext uri="{BB962C8B-B14F-4D97-AF65-F5344CB8AC3E}">
        <p14:creationId xmlns:p14="http://schemas.microsoft.com/office/powerpoint/2010/main" val="3029054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215689" cy="1400530"/>
          </a:xfrm>
        </p:spPr>
        <p:txBody>
          <a:bodyPr/>
          <a:lstStyle/>
          <a:p>
            <a:r>
              <a:rPr lang="es-PA" dirty="0" smtClean="0"/>
              <a:t>Representación de Sistemas Discretos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1853248"/>
            <a:ext cx="11544300" cy="4801552"/>
          </a:xfrm>
        </p:spPr>
        <p:txBody>
          <a:bodyPr>
            <a:normAutofit/>
          </a:bodyPr>
          <a:lstStyle/>
          <a:p>
            <a:r>
              <a:rPr lang="es-PA" dirty="0" smtClean="0"/>
              <a:t>1.2 – Aproximación por Integración numérica</a:t>
            </a:r>
          </a:p>
          <a:p>
            <a:pPr lvl="1"/>
            <a:r>
              <a:rPr lang="es-PA" dirty="0" smtClean="0"/>
              <a:t>En integración rectangular aproximamos al borde superior</a:t>
            </a:r>
          </a:p>
          <a:p>
            <a:pPr lvl="1"/>
            <a:endParaRPr lang="es-PA" dirty="0"/>
          </a:p>
          <a:p>
            <a:endParaRPr lang="es-PA" dirty="0" smtClean="0"/>
          </a:p>
          <a:p>
            <a:endParaRPr lang="es-PA" dirty="0" smtClean="0"/>
          </a:p>
          <a:p>
            <a:endParaRPr lang="es-PA" dirty="0"/>
          </a:p>
          <a:p>
            <a:pPr lvl="1"/>
            <a:r>
              <a:rPr lang="es-PA" dirty="0" smtClean="0"/>
              <a:t>La relación </a:t>
            </a:r>
            <a:r>
              <a:rPr lang="es-PA" dirty="0" err="1" smtClean="0"/>
              <a:t>recursoiva</a:t>
            </a:r>
            <a:r>
              <a:rPr lang="es-PA" dirty="0" smtClean="0"/>
              <a:t> de integración rectangular sería</a:t>
            </a:r>
          </a:p>
          <a:p>
            <a:pPr lvl="1"/>
            <a:endParaRPr lang="es-PA" dirty="0"/>
          </a:p>
          <a:p>
            <a:pPr lvl="1"/>
            <a:endParaRPr lang="es-PA" dirty="0" smtClean="0"/>
          </a:p>
          <a:p>
            <a:pPr lvl="1"/>
            <a:endParaRPr lang="es-PA" dirty="0"/>
          </a:p>
          <a:p>
            <a:pPr lvl="1"/>
            <a:r>
              <a:rPr lang="es-PA" dirty="0" smtClean="0"/>
              <a:t>Integración por trapecios o polinomios no es contemplado aqu</a:t>
            </a:r>
            <a:r>
              <a:rPr lang="es-PA" dirty="0"/>
              <a:t>í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3301" y="1387440"/>
            <a:ext cx="4258156" cy="156621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8532" y="2719159"/>
            <a:ext cx="3078678" cy="130129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8532" y="4886367"/>
            <a:ext cx="4941807" cy="856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551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Diseño de Sistemas Discretos de Control por Métodos Convencionales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890" y="1400176"/>
            <a:ext cx="12050110" cy="5457824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Método de diseño analítico</a:t>
            </a:r>
          </a:p>
          <a:p>
            <a:r>
              <a:rPr lang="es-PA" dirty="0" smtClean="0">
                <a:sym typeface="Symbol" panose="05050102010706020507" pitchFamily="18" charset="2"/>
              </a:rPr>
              <a:t>Los controles digitales superan a los analógicos debido a que no tienen limitantes físicas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Este método obliga a quedar la señal de error en 0 varios períodos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Se le conoce como respuesta con oscilaciones muertas (</a:t>
            </a:r>
            <a:r>
              <a:rPr lang="es-PA" dirty="0" err="1" smtClean="0">
                <a:sym typeface="Symbol" panose="05050102010706020507" pitchFamily="18" charset="2"/>
              </a:rPr>
              <a:t>deatbeat</a:t>
            </a:r>
            <a:r>
              <a:rPr lang="es-PA" dirty="0" smtClean="0">
                <a:sym typeface="Symbol" panose="05050102010706020507" pitchFamily="18" charset="2"/>
              </a:rPr>
              <a:t> response)</a:t>
            </a:r>
          </a:p>
          <a:p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Diseño</a:t>
            </a:r>
          </a:p>
          <a:p>
            <a:r>
              <a:rPr lang="es-PA" dirty="0" smtClean="0">
                <a:sym typeface="Symbol" panose="05050102010706020507" pitchFamily="18" charset="2"/>
              </a:rPr>
              <a:t>Considere el sistema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Recordemos que </a:t>
            </a:r>
            <a:r>
              <a:rPr lang="es-PA" dirty="0" err="1" smtClean="0">
                <a:sym typeface="Symbol" panose="05050102010706020507" pitchFamily="18" charset="2"/>
              </a:rPr>
              <a:t>necesitamso</a:t>
            </a:r>
            <a:r>
              <a:rPr lang="es-PA" dirty="0" smtClean="0">
                <a:sym typeface="Symbol" panose="05050102010706020507" pitchFamily="18" charset="2"/>
              </a:rPr>
              <a:t> diseñar un controlador que gobierne 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Que tiene una función de transferencia a lazo cerrado</a:t>
            </a:r>
          </a:p>
          <a:p>
            <a:r>
              <a:rPr lang="es-PA" dirty="0" smtClean="0">
                <a:sym typeface="Symbol" panose="05050102010706020507" pitchFamily="18" charset="2"/>
              </a:rPr>
              <a:t>Necesitamos entonces un tiempo finito…</a:t>
            </a:r>
          </a:p>
          <a:p>
            <a:r>
              <a:rPr lang="es-PA" dirty="0" smtClean="0">
                <a:sym typeface="Symbol" panose="05050102010706020507" pitchFamily="18" charset="2"/>
              </a:rPr>
              <a:t>… y una respuesta finita a impulso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2176" y="3253425"/>
            <a:ext cx="5028712" cy="152483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4564" y="3344279"/>
            <a:ext cx="3673759" cy="1365468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68190" y="4778260"/>
            <a:ext cx="2720927" cy="895709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33773" y="5422111"/>
            <a:ext cx="2481171" cy="640742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93012" y="6035494"/>
            <a:ext cx="3277876" cy="730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395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Diseño de Sistemas Discretos de Control por Métodos Convencionales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890" y="1400176"/>
            <a:ext cx="12050110" cy="5457824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Método de diseño analítico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Esta respuesta a impulso la </a:t>
            </a:r>
            <a:r>
              <a:rPr lang="es-PA" dirty="0" err="1" smtClean="0">
                <a:sym typeface="Symbol" panose="05050102010706020507" pitchFamily="18" charset="2"/>
              </a:rPr>
              <a:t>odemos</a:t>
            </a:r>
            <a:r>
              <a:rPr lang="es-PA" dirty="0" smtClean="0">
                <a:sym typeface="Symbol" panose="05050102010706020507" pitchFamily="18" charset="2"/>
              </a:rPr>
              <a:t> resumir de                                            a 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Resolviendo la F.T. en L.C. tenemos que el controlador 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El sistema para poder realizable debe cumplirse con:</a:t>
            </a:r>
          </a:p>
          <a:p>
            <a:r>
              <a:rPr lang="es-PA" dirty="0" smtClean="0">
                <a:sym typeface="Symbol" panose="05050102010706020507" pitchFamily="18" charset="2"/>
              </a:rPr>
              <a:t>1 – El grado del </a:t>
            </a:r>
            <a:r>
              <a:rPr lang="es-PA" dirty="0" err="1" smtClean="0">
                <a:sym typeface="Symbol" panose="05050102010706020507" pitchFamily="18" charset="2"/>
              </a:rPr>
              <a:t>num</a:t>
            </a:r>
            <a:r>
              <a:rPr lang="es-PA" dirty="0" smtClean="0">
                <a:sym typeface="Symbol" panose="05050102010706020507" pitchFamily="18" charset="2"/>
              </a:rPr>
              <a:t> Gd(z) es igual o menor al del denominador (sino requiere datos futuros)</a:t>
            </a:r>
          </a:p>
          <a:p>
            <a:r>
              <a:rPr lang="es-PA" dirty="0" smtClean="0">
                <a:sym typeface="Symbol" panose="05050102010706020507" pitchFamily="18" charset="2"/>
              </a:rPr>
              <a:t>2 – La planta </a:t>
            </a:r>
            <a:r>
              <a:rPr lang="es-PA" dirty="0" err="1" smtClean="0">
                <a:sym typeface="Symbol" panose="05050102010706020507" pitchFamily="18" charset="2"/>
              </a:rPr>
              <a:t>Gp</a:t>
            </a:r>
            <a:r>
              <a:rPr lang="es-PA" dirty="0" smtClean="0">
                <a:sym typeface="Symbol" panose="05050102010706020507" pitchFamily="18" charset="2"/>
              </a:rPr>
              <a:t>(s) incluye un atraso </a:t>
            </a:r>
            <a:r>
              <a:rPr lang="es-PA" dirty="0" err="1" smtClean="0">
                <a:sym typeface="Symbol" panose="05050102010706020507" pitchFamily="18" charset="2"/>
              </a:rPr>
              <a:t>e^Ts</a:t>
            </a:r>
            <a:r>
              <a:rPr lang="es-PA" dirty="0" smtClean="0">
                <a:sym typeface="Symbol" panose="05050102010706020507" pitchFamily="18" charset="2"/>
              </a:rPr>
              <a:t> y el sistema de L.C. debe involucrar el mismo atraso</a:t>
            </a:r>
          </a:p>
          <a:p>
            <a:r>
              <a:rPr lang="es-PA" dirty="0" smtClean="0">
                <a:sym typeface="Symbol" panose="05050102010706020507" pitchFamily="18" charset="2"/>
              </a:rPr>
              <a:t>3 – G(z) se expande a una serie en z^-1, el término G(z) debe ser igual</a:t>
            </a: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9104" y="1745325"/>
            <a:ext cx="2909086" cy="648138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12922" y="1893272"/>
            <a:ext cx="2544061" cy="334069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9758" y="2633218"/>
            <a:ext cx="1828432" cy="562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549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Diseño de Sistemas Discretos de Control por Métodos Convencionales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890" y="1400176"/>
            <a:ext cx="12050110" cy="5457824"/>
          </a:xfrm>
        </p:spPr>
        <p:txBody>
          <a:bodyPr>
            <a:normAutofit lnSpcReduction="10000"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Método de diseño analítico</a:t>
            </a:r>
          </a:p>
          <a:p>
            <a:r>
              <a:rPr lang="es-PA" dirty="0" smtClean="0">
                <a:sym typeface="Symbol" panose="05050102010706020507" pitchFamily="18" charset="2"/>
              </a:rPr>
              <a:t>Si tenemos un polo del lado inestable o críticamente estable sucede lo siguiente… sea:</a:t>
            </a:r>
          </a:p>
          <a:p>
            <a:r>
              <a:rPr lang="es-PA" dirty="0" smtClean="0">
                <a:sym typeface="Symbol" panose="05050102010706020507" pitchFamily="18" charset="2"/>
              </a:rPr>
              <a:t>                                La función de transferencia de pulso de L.C. es 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Como requerimos que ningún cero Gd(z) cancele el polo inestable G(z) en z = a se debe</a:t>
            </a:r>
          </a:p>
          <a:p>
            <a:endParaRPr lang="es-PA" dirty="0" smtClean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Esto es 1 – F(z) tiene un cero en z = </a:t>
            </a:r>
            <a:r>
              <a:rPr lang="es-PA" dirty="0" err="1" smtClean="0">
                <a:sym typeface="Symbol" panose="05050102010706020507" pitchFamily="18" charset="2"/>
              </a:rPr>
              <a:t>alpha</a:t>
            </a:r>
            <a:r>
              <a:rPr lang="es-PA" dirty="0" smtClean="0">
                <a:sym typeface="Symbol" panose="05050102010706020507" pitchFamily="18" charset="2"/>
              </a:rPr>
              <a:t>.  Si los ceros de G(z) no cancelan polos de Gd(z) los ceros de G(z) se convierten en ceros de F(z)</a:t>
            </a:r>
          </a:p>
          <a:p>
            <a:r>
              <a:rPr lang="es-PA" dirty="0" smtClean="0">
                <a:sym typeface="Symbol" panose="05050102010706020507" pitchFamily="18" charset="2"/>
              </a:rPr>
              <a:t>Resumen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Gd(z) no debe cancelar polos </a:t>
            </a:r>
            <a:r>
              <a:rPr lang="es-PA" dirty="0" err="1" smtClean="0">
                <a:sym typeface="Symbol" panose="05050102010706020507" pitchFamily="18" charset="2"/>
              </a:rPr>
              <a:t>criteamente</a:t>
            </a:r>
            <a:r>
              <a:rPr lang="es-PA" dirty="0" smtClean="0">
                <a:sym typeface="Symbol" panose="05050102010706020507" pitchFamily="18" charset="2"/>
              </a:rPr>
              <a:t> estables o inestables y deben incluirse en 1 – F(z) como ceros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Los ceros de G&lt;(z&lt;) dentro del circulo unitario pueden </a:t>
            </a:r>
            <a:r>
              <a:rPr lang="es-PA" dirty="0" err="1" smtClean="0">
                <a:sym typeface="Symbol" panose="05050102010706020507" pitchFamily="18" charset="2"/>
              </a:rPr>
              <a:t>cancelarce</a:t>
            </a:r>
            <a:r>
              <a:rPr lang="es-PA" dirty="0" smtClean="0">
                <a:sym typeface="Symbol" panose="05050102010706020507" pitchFamily="18" charset="2"/>
              </a:rPr>
              <a:t> con Gd(z).  Los que ocurran fuera deben ser incluidos en F(Z)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2" y="2383853"/>
            <a:ext cx="1312982" cy="478853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0897" y="2300509"/>
            <a:ext cx="3355657" cy="908298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367" y="3555524"/>
            <a:ext cx="3473633" cy="707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506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Diseño de Sistemas Discretos de Control por Métodos Convencionales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890" y="1400176"/>
            <a:ext cx="12050110" cy="5457824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Método de diseño analítico</a:t>
            </a:r>
          </a:p>
          <a:p>
            <a:r>
              <a:rPr lang="es-PA" dirty="0" smtClean="0">
                <a:sym typeface="Symbol" panose="05050102010706020507" pitchFamily="18" charset="2"/>
              </a:rPr>
              <a:t>Dado que e(</a:t>
            </a:r>
            <a:r>
              <a:rPr lang="es-PA" dirty="0" err="1" smtClean="0">
                <a:sym typeface="Symbol" panose="05050102010706020507" pitchFamily="18" charset="2"/>
              </a:rPr>
              <a:t>Kt</a:t>
            </a:r>
            <a:r>
              <a:rPr lang="es-PA" dirty="0" smtClean="0">
                <a:sym typeface="Symbol" panose="05050102010706020507" pitchFamily="18" charset="2"/>
              </a:rPr>
              <a:t>) = r(</a:t>
            </a:r>
            <a:r>
              <a:rPr lang="es-PA" dirty="0" err="1" smtClean="0">
                <a:sym typeface="Symbol" panose="05050102010706020507" pitchFamily="18" charset="2"/>
              </a:rPr>
              <a:t>kT</a:t>
            </a:r>
            <a:r>
              <a:rPr lang="es-PA" dirty="0" smtClean="0">
                <a:sym typeface="Symbol" panose="05050102010706020507" pitchFamily="18" charset="2"/>
              </a:rPr>
              <a:t>) – c(</a:t>
            </a:r>
            <a:r>
              <a:rPr lang="es-PA" dirty="0" err="1" smtClean="0">
                <a:sym typeface="Symbol" panose="05050102010706020507" pitchFamily="18" charset="2"/>
              </a:rPr>
              <a:t>kT</a:t>
            </a:r>
            <a:r>
              <a:rPr lang="es-PA" dirty="0" smtClean="0">
                <a:sym typeface="Symbol" panose="05050102010706020507" pitchFamily="18" charset="2"/>
              </a:rPr>
              <a:t>).  </a:t>
            </a:r>
            <a:r>
              <a:rPr lang="es-PA" dirty="0" err="1" smtClean="0">
                <a:sym typeface="Symbol" panose="05050102010706020507" pitchFamily="18" charset="2"/>
              </a:rPr>
              <a:t>Refiriendonos</a:t>
            </a:r>
            <a:r>
              <a:rPr lang="es-PA" dirty="0" smtClean="0">
                <a:sym typeface="Symbol" panose="05050102010706020507" pitchFamily="18" charset="2"/>
              </a:rPr>
              <a:t> a la ecuación tenemos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La entrada escalón, rampa y aceleración de R(Z) son:</a:t>
            </a:r>
          </a:p>
          <a:p>
            <a:r>
              <a:rPr lang="es-PA" dirty="0">
                <a:sym typeface="Symbol" panose="05050102010706020507" pitchFamily="18" charset="2"/>
              </a:rPr>
              <a:t> </a:t>
            </a:r>
            <a:r>
              <a:rPr lang="es-PA" dirty="0" smtClean="0">
                <a:sym typeface="Symbol" panose="05050102010706020507" pitchFamily="18" charset="2"/>
              </a:rPr>
              <a:t>                                                                          y se pueden escribir todas como 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P(z) = 1 y q = 0 para </a:t>
            </a:r>
            <a:r>
              <a:rPr lang="es-PA" dirty="0" err="1" smtClean="0">
                <a:sym typeface="Symbol" panose="05050102010706020507" pitchFamily="18" charset="2"/>
              </a:rPr>
              <a:t>escalon</a:t>
            </a:r>
            <a:r>
              <a:rPr lang="es-PA" dirty="0" smtClean="0">
                <a:sym typeface="Symbol" panose="05050102010706020507" pitchFamily="18" charset="2"/>
              </a:rPr>
              <a:t>, P(z) = </a:t>
            </a:r>
            <a:r>
              <a:rPr lang="es-PA" dirty="0" err="1" smtClean="0">
                <a:sym typeface="Symbol" panose="05050102010706020507" pitchFamily="18" charset="2"/>
              </a:rPr>
              <a:t>Tz</a:t>
            </a:r>
            <a:r>
              <a:rPr lang="es-PA" dirty="0" smtClean="0">
                <a:sym typeface="Symbol" panose="05050102010706020507" pitchFamily="18" charset="2"/>
              </a:rPr>
              <a:t>^-1 y q = 1 para rampa, P(z) = 1/2T^2z^-1(1 + z^-1) y q=2 para aceleración</a:t>
            </a:r>
          </a:p>
          <a:p>
            <a:r>
              <a:rPr lang="es-PA" dirty="0" smtClean="0">
                <a:sym typeface="Symbol" panose="05050102010706020507" pitchFamily="18" charset="2"/>
              </a:rPr>
              <a:t>Para estado permanente en cero, E(z) debe ser un polinomio en z^-1 con un número finito de términos</a:t>
            </a:r>
          </a:p>
          <a:p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La función del controlador queda como sigue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Para </a:t>
            </a:r>
            <a:r>
              <a:rPr lang="es-PA" dirty="0" err="1" smtClean="0">
                <a:sym typeface="Symbol" panose="05050102010706020507" pitchFamily="18" charset="2"/>
              </a:rPr>
              <a:t>Gp</a:t>
            </a:r>
            <a:r>
              <a:rPr lang="es-PA" dirty="0" smtClean="0">
                <a:sym typeface="Symbol" panose="05050102010706020507" pitchFamily="18" charset="2"/>
              </a:rPr>
              <a:t>(s) estable y sin oscilaciones se debe imponer una salida </a:t>
            </a:r>
            <a:endParaRPr lang="es-PA" dirty="0">
              <a:sym typeface="Symbol" panose="05050102010706020507" pitchFamily="18" charset="2"/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3512" y="1853248"/>
            <a:ext cx="3137343" cy="386592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336" y="2727803"/>
            <a:ext cx="1249864" cy="502994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6021" y="2727803"/>
            <a:ext cx="1508982" cy="502994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2824" y="2727803"/>
            <a:ext cx="1752070" cy="525621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34249" y="2692912"/>
            <a:ext cx="1762799" cy="603922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96021" y="4653600"/>
            <a:ext cx="2574049" cy="472452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68540" y="5179118"/>
            <a:ext cx="3565709" cy="725229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35749" y="6009707"/>
            <a:ext cx="3455106" cy="800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684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Diseño de Sistemas Discretos de Control por Métodos Convencionales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890" y="1400176"/>
            <a:ext cx="12050110" cy="5457824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Método de diseño analítico</a:t>
            </a:r>
          </a:p>
          <a:p>
            <a:r>
              <a:rPr lang="es-PA" dirty="0" smtClean="0">
                <a:sym typeface="Symbol" panose="05050102010706020507" pitchFamily="18" charset="2"/>
              </a:rPr>
              <a:t>Comentarios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1 - Como F(z) es un polinomio z^-1 los polos en lazo cerrado están en z = 0</a:t>
            </a:r>
          </a:p>
          <a:p>
            <a:r>
              <a:rPr lang="es-PA" dirty="0" smtClean="0">
                <a:sym typeface="Symbol" panose="05050102010706020507" pitchFamily="18" charset="2"/>
              </a:rPr>
              <a:t>2 – Aunque se diseñe para mínimo error y estable puede mostrar respuestas transitorias inestables para otros tipos de entrada [llamado control óptimo]</a:t>
            </a:r>
          </a:p>
          <a:p>
            <a:r>
              <a:rPr lang="es-PA" dirty="0" smtClean="0">
                <a:sym typeface="Symbol" panose="05050102010706020507" pitchFamily="18" charset="2"/>
              </a:rPr>
              <a:t>3 – Cuando el controlador analógico es </a:t>
            </a:r>
            <a:r>
              <a:rPr lang="es-PA" dirty="0" err="1" smtClean="0">
                <a:sym typeface="Symbol" panose="05050102010706020507" pitchFamily="18" charset="2"/>
              </a:rPr>
              <a:t>discretizado</a:t>
            </a:r>
            <a:r>
              <a:rPr lang="es-PA" dirty="0" smtClean="0">
                <a:sym typeface="Symbol" panose="05050102010706020507" pitchFamily="18" charset="2"/>
              </a:rPr>
              <a:t> el incremento del </a:t>
            </a:r>
            <a:r>
              <a:rPr lang="es-PA" dirty="0" err="1" smtClean="0">
                <a:sym typeface="Symbol" panose="05050102010706020507" pitchFamily="18" charset="2"/>
              </a:rPr>
              <a:t>Ts</a:t>
            </a:r>
            <a:r>
              <a:rPr lang="es-PA" dirty="0" smtClean="0">
                <a:sym typeface="Symbol" panose="05050102010706020507" pitchFamily="18" charset="2"/>
              </a:rPr>
              <a:t> cambia la dinámica del sistema.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En este caso puede ser controlado de manera arbitraria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Periodo menor hace la respuesta menor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Un tiempo pequeño hace la señal de control excesivamente grande</a:t>
            </a:r>
          </a:p>
          <a:p>
            <a:pPr lvl="1"/>
            <a:endParaRPr lang="es-PA" dirty="0">
              <a:sym typeface="Symbol" panose="05050102010706020507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513067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Diseño de Sistemas Discretos de Control por Métodos Convencionales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890" y="1400176"/>
            <a:ext cx="12050110" cy="5457824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Método de diseño analítico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Ejemplo:  Dado el diagrama de control y la función </a:t>
            </a:r>
            <a:r>
              <a:rPr lang="es-PA" dirty="0" err="1" smtClean="0">
                <a:sym typeface="Symbol" panose="05050102010706020507" pitchFamily="18" charset="2"/>
              </a:rPr>
              <a:t>Gp</a:t>
            </a:r>
            <a:r>
              <a:rPr lang="es-PA" dirty="0" smtClean="0">
                <a:sym typeface="Symbol" panose="05050102010706020507" pitchFamily="18" charset="2"/>
              </a:rPr>
              <a:t>(s)                         diseñar un controlador de  oscilación muerta a entrada escalón                                   T = 1s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Primero conseguimos G(z)</a:t>
            </a:r>
          </a:p>
          <a:p>
            <a:endParaRPr lang="es-PA" dirty="0" smtClean="0">
              <a:sym typeface="Symbol" panose="05050102010706020507" pitchFamily="18" charset="2"/>
            </a:endParaRP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El diagrama ahora se volverá como función F(z)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Si la expandimos tenemos 0.3679z^-1</a:t>
            </a:r>
            <a:endParaRPr lang="es-PA" dirty="0">
              <a:sym typeface="Symbol" panose="05050102010706020507" pitchFamily="18" charset="2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0795" y="5131837"/>
            <a:ext cx="4629660" cy="1378809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8873" y="1700996"/>
            <a:ext cx="1595804" cy="683916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4407" y="2523209"/>
            <a:ext cx="3452777" cy="157986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4923" y="4103077"/>
            <a:ext cx="2719754" cy="562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012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Diseño de Sistemas Discretos de Control por Métodos Convencionales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890" y="1400176"/>
            <a:ext cx="12050110" cy="5457824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Método de diseño analítico</a:t>
            </a:r>
          </a:p>
          <a:p>
            <a:r>
              <a:rPr lang="es-PA" dirty="0" smtClean="0">
                <a:sym typeface="Symbol" panose="05050102010706020507" pitchFamily="18" charset="2"/>
              </a:rPr>
              <a:t>La función debe tener la forma                                  como a entrada es escalón</a:t>
            </a:r>
          </a:p>
          <a:p>
            <a:r>
              <a:rPr lang="es-PA" dirty="0" smtClean="0">
                <a:sym typeface="Symbol" panose="05050102010706020507" pitchFamily="18" charset="2"/>
              </a:rPr>
              <a:t>Dado que existe un polo z = 1, esta función ya tiene un término 1 -  z^-1 y cumple</a:t>
            </a:r>
          </a:p>
          <a:p>
            <a:r>
              <a:rPr lang="es-PA" dirty="0" smtClean="0">
                <a:sym typeface="Symbol" panose="05050102010706020507" pitchFamily="18" charset="2"/>
              </a:rPr>
              <a:t>Como n = 2, c(t &gt;= 2T)</a:t>
            </a:r>
          </a:p>
          <a:p>
            <a:r>
              <a:rPr lang="es-PA" dirty="0" smtClean="0">
                <a:sym typeface="Symbol" panose="05050102010706020507" pitchFamily="18" charset="2"/>
              </a:rPr>
              <a:t>Debe haber una función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u(t) es la entrada a la planta</a:t>
            </a:r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b = 0 debido a que </a:t>
            </a:r>
            <a:r>
              <a:rPr lang="es-PA" dirty="0" err="1" smtClean="0">
                <a:sym typeface="Symbol" panose="05050102010706020507" pitchFamily="18" charset="2"/>
              </a:rPr>
              <a:t>Gp</a:t>
            </a:r>
            <a:r>
              <a:rPr lang="es-PA" dirty="0" smtClean="0">
                <a:sym typeface="Symbol" panose="05050102010706020507" pitchFamily="18" charset="2"/>
              </a:rPr>
              <a:t>(s) es un integrador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Podemos discernir que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Entonces notamos que Teniendo F(z), R(z)/G(z) se puede deducir a  </a:t>
            </a: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9239" y="1818449"/>
            <a:ext cx="2099468" cy="475879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9104" y="1432321"/>
            <a:ext cx="2702896" cy="386128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57312" y="1893267"/>
            <a:ext cx="2004648" cy="281354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 rotWithShape="1">
          <a:blip r:embed="rId5"/>
          <a:srcRect l="9301" t="76187" r="39851" b="-1764"/>
          <a:stretch/>
        </p:blipFill>
        <p:spPr>
          <a:xfrm>
            <a:off x="7948245" y="694442"/>
            <a:ext cx="2579077" cy="593597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75941" y="3066317"/>
            <a:ext cx="5127364" cy="628187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99750" y="3010588"/>
            <a:ext cx="1595804" cy="683916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17651" y="4005770"/>
            <a:ext cx="2030594" cy="460723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87903" y="4889892"/>
            <a:ext cx="3259351" cy="549616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969646" y="5349062"/>
            <a:ext cx="3115351" cy="1030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260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Diseño de Sistemas Discretos de Control por Métodos Convencionales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890" y="1400176"/>
            <a:ext cx="12050110" cy="5457824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Método de diseño analítico</a:t>
            </a:r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Para que U(Z) sea en serie de potencias z^-1</a:t>
            </a:r>
          </a:p>
          <a:p>
            <a:r>
              <a:rPr lang="es-PA" dirty="0" smtClean="0">
                <a:sym typeface="Symbol" panose="05050102010706020507" pitchFamily="18" charset="2"/>
              </a:rPr>
              <a:t>U(z) se escribiría                                         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Ahora se puede determinar N(z), F(z), F1.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N(z) entonces se resume la                                    y el residuo debe ser 0 </a:t>
            </a:r>
          </a:p>
          <a:p>
            <a:r>
              <a:rPr lang="es-PA" dirty="0" smtClean="0">
                <a:sym typeface="Symbol" panose="05050102010706020507" pitchFamily="18" charset="2"/>
              </a:rPr>
              <a:t>De las ecuaciones tenemos entonces que 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Encontramos  </a:t>
            </a:r>
          </a:p>
          <a:p>
            <a:r>
              <a:rPr lang="es-PA" dirty="0" smtClean="0">
                <a:sym typeface="Symbol" panose="05050102010706020507" pitchFamily="18" charset="2"/>
              </a:rPr>
              <a:t>Donde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Y la ecuación de N(z) queda 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8021" y="1828800"/>
            <a:ext cx="2949502" cy="444011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3337" y="2273178"/>
            <a:ext cx="2501248" cy="399684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1268" y="3125301"/>
            <a:ext cx="3520839" cy="547686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83281" y="3944915"/>
            <a:ext cx="2281323" cy="461863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17913" y="4019516"/>
            <a:ext cx="1892828" cy="410708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34881" y="4430225"/>
            <a:ext cx="3907321" cy="514816"/>
          </a:xfrm>
          <a:prstGeom prst="rect">
            <a:avLst/>
          </a:prstGeom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50162" y="4852084"/>
            <a:ext cx="2873780" cy="450789"/>
          </a:xfrm>
          <a:prstGeom prst="rect">
            <a:avLst/>
          </a:prstGeom>
        </p:spPr>
      </p:pic>
      <p:pic>
        <p:nvPicPr>
          <p:cNvPr id="20" name="Imagen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29776" y="5291233"/>
            <a:ext cx="841132" cy="420566"/>
          </a:xfrm>
          <a:prstGeom prst="rect">
            <a:avLst/>
          </a:prstGeom>
        </p:spPr>
      </p:pic>
      <p:pic>
        <p:nvPicPr>
          <p:cNvPr id="21" name="Imagen 2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01302" y="5279593"/>
            <a:ext cx="1653259" cy="420566"/>
          </a:xfrm>
          <a:prstGeom prst="rect">
            <a:avLst/>
          </a:prstGeom>
        </p:spPr>
      </p:pic>
      <p:pic>
        <p:nvPicPr>
          <p:cNvPr id="22" name="Imagen 2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983281" y="5257148"/>
            <a:ext cx="2992217" cy="465456"/>
          </a:xfrm>
          <a:prstGeom prst="rect">
            <a:avLst/>
          </a:prstGeom>
        </p:spPr>
      </p:pic>
      <p:pic>
        <p:nvPicPr>
          <p:cNvPr id="23" name="Imagen 2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370143" y="6153243"/>
            <a:ext cx="1882273" cy="402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524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Diseño de Sistemas Discretos de Control por Métodos Convencionales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890" y="1400176"/>
            <a:ext cx="12050110" cy="5457824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Método de diseño analítico</a:t>
            </a:r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La señal U(z) se da por medio de                                                                sustituyendo por 0.5820</a:t>
            </a:r>
          </a:p>
          <a:p>
            <a:r>
              <a:rPr lang="es-PA" dirty="0" smtClean="0">
                <a:sym typeface="Symbol" panose="05050102010706020507" pitchFamily="18" charset="2"/>
              </a:rPr>
              <a:t>Investigando la respuesta a rampa tenemos 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Dando la respuesta a rampa de la planta se puede conseguir por  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La constante de </a:t>
            </a:r>
            <a:r>
              <a:rPr lang="es-PA" dirty="0" err="1" smtClean="0">
                <a:sym typeface="Symbol" panose="05050102010706020507" pitchFamily="18" charset="2"/>
              </a:rPr>
              <a:t>velociadad</a:t>
            </a:r>
            <a:r>
              <a:rPr lang="es-PA" dirty="0" smtClean="0">
                <a:sym typeface="Symbol" panose="05050102010706020507" pitchFamily="18" charset="2"/>
              </a:rPr>
              <a:t> Kv es </a:t>
            </a:r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El error es 1/Kv = 1.4180</a:t>
            </a:r>
          </a:p>
        </p:txBody>
      </p:sp>
      <p:pic>
        <p:nvPicPr>
          <p:cNvPr id="24" name="Imagen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6752" y="1469351"/>
            <a:ext cx="4018667" cy="767794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6944" y="2306319"/>
            <a:ext cx="5493919" cy="1331001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8187" y="3915508"/>
            <a:ext cx="3311034" cy="571270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202" y="4486778"/>
            <a:ext cx="3348156" cy="929284"/>
          </a:xfrm>
          <a:prstGeom prst="rect">
            <a:avLst/>
          </a:prstGeom>
        </p:spPr>
      </p:pic>
      <p:pic>
        <p:nvPicPr>
          <p:cNvPr id="25" name="Imagen 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92513" y="4783016"/>
            <a:ext cx="3387144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344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Diseño de Sistemas Discretos de Control por Métodos Convencionales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890" y="1400176"/>
            <a:ext cx="12050110" cy="5457824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Método de diseño analítico</a:t>
            </a:r>
          </a:p>
          <a:p>
            <a:endParaRPr lang="es-PA" dirty="0">
              <a:sym typeface="Symbol" panose="05050102010706020507" pitchFamily="18" charset="2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781" y="1853247"/>
            <a:ext cx="3204773" cy="196847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4480" y="1501554"/>
            <a:ext cx="3188611" cy="2320168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781" y="3983648"/>
            <a:ext cx="3554488" cy="1784106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3747" y="3983648"/>
            <a:ext cx="3554382" cy="1784106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98043" y="1394813"/>
            <a:ext cx="3521579" cy="1858611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98043" y="3860826"/>
            <a:ext cx="3537279" cy="1906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641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215689" cy="1400530"/>
          </a:xfrm>
        </p:spPr>
        <p:txBody>
          <a:bodyPr/>
          <a:lstStyle/>
          <a:p>
            <a:r>
              <a:rPr lang="es-PA" dirty="0" smtClean="0"/>
              <a:t>Representación de Sistemas Discretos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1853248"/>
            <a:ext cx="11544300" cy="4801552"/>
          </a:xfrm>
        </p:spPr>
        <p:txBody>
          <a:bodyPr>
            <a:normAutofit/>
          </a:bodyPr>
          <a:lstStyle/>
          <a:p>
            <a:r>
              <a:rPr lang="es-PA" dirty="0" smtClean="0"/>
              <a:t>Ejemplo:  Considerando un controlador PID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r>
              <a:rPr lang="es-PA" dirty="0" smtClean="0"/>
              <a:t>u(t) = salida del controlador</a:t>
            </a:r>
          </a:p>
          <a:p>
            <a:r>
              <a:rPr lang="es-PA" dirty="0" smtClean="0"/>
              <a:t>e(t) = señal de error</a:t>
            </a:r>
          </a:p>
          <a:p>
            <a:r>
              <a:rPr lang="es-PA" dirty="0" smtClean="0"/>
              <a:t>Considerar t = NT.  </a:t>
            </a:r>
          </a:p>
          <a:p>
            <a:r>
              <a:rPr lang="es-PA" dirty="0" smtClean="0"/>
              <a:t>Encontrar u(NT) </a:t>
            </a:r>
          </a:p>
          <a:p>
            <a:endParaRPr lang="es-PA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9677" y="2307772"/>
            <a:ext cx="6187949" cy="135116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049" y="5457146"/>
            <a:ext cx="7699204" cy="1197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395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Diseño de Sistemas Discretos de Control por Métodos Convencionales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890" y="1400176"/>
            <a:ext cx="12050110" cy="5457824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Método de diseño analítico</a:t>
            </a:r>
          </a:p>
          <a:p>
            <a:r>
              <a:rPr lang="es-PA" dirty="0" smtClean="0">
                <a:sym typeface="Symbol" panose="05050102010706020507" pitchFamily="18" charset="2"/>
              </a:rPr>
              <a:t>Considere el mismo ejemplo anterior solo que ahora Kv =4 se especifica y el tiempo de estabilización es de 2seg. </a:t>
            </a:r>
            <a:r>
              <a:rPr lang="es-PA" dirty="0" err="1" smtClean="0">
                <a:sym typeface="Symbol" panose="05050102010706020507" pitchFamily="18" charset="2"/>
              </a:rPr>
              <a:t>Gp</a:t>
            </a:r>
            <a:r>
              <a:rPr lang="es-PA" dirty="0" smtClean="0">
                <a:sym typeface="Symbol" panose="05050102010706020507" pitchFamily="18" charset="2"/>
              </a:rPr>
              <a:t>(s) es dada.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Obtenemos entonces 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La función de lazo cerrado es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0.3679z^-1 empieza el termino de F(z)</a:t>
            </a:r>
          </a:p>
          <a:p>
            <a:r>
              <a:rPr lang="es-PA" dirty="0" smtClean="0">
                <a:sym typeface="Symbol" panose="05050102010706020507" pitchFamily="18" charset="2"/>
              </a:rPr>
              <a:t>Como el termino de polos es 2 podemos probar con 2 o mayor  </a:t>
            </a:r>
          </a:p>
          <a:p>
            <a:endParaRPr lang="es-PA" dirty="0">
              <a:sym typeface="Symbol" panose="05050102010706020507" pitchFamily="18" charset="2"/>
            </a:endParaRP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2847" y="1162819"/>
            <a:ext cx="1624539" cy="690429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4562" y="2661482"/>
            <a:ext cx="2905897" cy="118388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2484" y="4082723"/>
            <a:ext cx="3238622" cy="674028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42606" y="5152495"/>
            <a:ext cx="3855534" cy="398299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38223" y="5550794"/>
            <a:ext cx="2545953" cy="395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212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Diseño de Sistemas Discretos de Control por Métodos Convencionales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890" y="1400176"/>
            <a:ext cx="12050110" cy="5457824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Método de diseño analítico</a:t>
            </a:r>
          </a:p>
          <a:p>
            <a:r>
              <a:rPr lang="es-PA" dirty="0" smtClean="0">
                <a:sym typeface="Symbol" panose="05050102010706020507" pitchFamily="18" charset="2"/>
              </a:rPr>
              <a:t>Podemos entonces analizar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Necesitamos al menos un polo z=1 y un cero, pero un polo en G(z) es factible y seguimos 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Evaluamos Kv como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Como  es una función escalón utilizando el resultado de Kv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Como no podemos mostrar componentes oscilatorios </a:t>
            </a:r>
            <a:endParaRPr lang="es-PA" dirty="0">
              <a:sym typeface="Symbol" panose="05050102010706020507" pitchFamily="18" charset="2"/>
            </a:endParaRP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2"/>
          <a:srcRect t="16249"/>
          <a:stretch/>
        </p:blipFill>
        <p:spPr>
          <a:xfrm>
            <a:off x="7473601" y="853478"/>
            <a:ext cx="1624539" cy="578240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 rotWithShape="1">
          <a:blip r:embed="rId3"/>
          <a:srcRect l="17081" t="53681" b="630"/>
          <a:stretch/>
        </p:blipFill>
        <p:spPr>
          <a:xfrm>
            <a:off x="9242832" y="853478"/>
            <a:ext cx="2409524" cy="540912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3601" y="1470397"/>
            <a:ext cx="2545953" cy="395744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2774" y="1787572"/>
            <a:ext cx="2565392" cy="442309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26145" y="2617277"/>
            <a:ext cx="2715325" cy="1619872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16891" y="4804385"/>
            <a:ext cx="1365630" cy="595647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1069" y="4804385"/>
            <a:ext cx="3139458" cy="520253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38819" y="5640947"/>
            <a:ext cx="4458229" cy="417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035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Diseño de Sistemas Discretos de Control por Métodos Convencionales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890" y="1400176"/>
            <a:ext cx="12050110" cy="5457824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Método de diseño analítico</a:t>
            </a:r>
          </a:p>
          <a:p>
            <a:r>
              <a:rPr lang="es-PA" dirty="0" smtClean="0">
                <a:sym typeface="Symbol" panose="05050102010706020507" pitchFamily="18" charset="2"/>
              </a:rPr>
              <a:t>Tenemos entonces que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Este término sale de la relación</a:t>
            </a:r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 Donde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F1(z) puede ser escrito como un polinomio de la forma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De esta ecuación                                         y esta ecuación   </a:t>
            </a:r>
          </a:p>
          <a:p>
            <a:r>
              <a:rPr lang="es-PA" dirty="0" smtClean="0">
                <a:sym typeface="Symbol" panose="05050102010706020507" pitchFamily="18" charset="2"/>
              </a:rPr>
              <a:t>Llegamos a                                                                   , dividimos entre 1-z^-1 teniendo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Cociente 					Residuo </a:t>
            </a:r>
          </a:p>
          <a:p>
            <a:r>
              <a:rPr lang="es-PA" dirty="0" smtClean="0">
                <a:sym typeface="Symbol" panose="05050102010706020507" pitchFamily="18" charset="2"/>
              </a:rPr>
              <a:t>N(z) se determina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El residuo debe ser cero (0) así que </a:t>
            </a:r>
            <a:endParaRPr lang="es-PA" dirty="0">
              <a:sym typeface="Symbol" panose="05050102010706020507" pitchFamily="18" charset="2"/>
            </a:endParaRP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2"/>
          <a:srcRect t="16249"/>
          <a:stretch/>
        </p:blipFill>
        <p:spPr>
          <a:xfrm>
            <a:off x="7473601" y="853478"/>
            <a:ext cx="1624539" cy="578240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 rotWithShape="1">
          <a:blip r:embed="rId3"/>
          <a:srcRect l="17081" t="53681" b="630"/>
          <a:stretch/>
        </p:blipFill>
        <p:spPr>
          <a:xfrm>
            <a:off x="9242832" y="853478"/>
            <a:ext cx="2409524" cy="540912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9153" y="1853248"/>
            <a:ext cx="2587792" cy="408599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36388" y="1528083"/>
            <a:ext cx="4073986" cy="1514225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14246" y="2372663"/>
            <a:ext cx="2908312" cy="1065995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79942" y="2714919"/>
            <a:ext cx="2753861" cy="419636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22558" y="3438658"/>
            <a:ext cx="2718062" cy="443289"/>
          </a:xfrm>
          <a:prstGeom prst="rect">
            <a:avLst/>
          </a:prstGeom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54413" y="4404576"/>
            <a:ext cx="2661409" cy="408434"/>
          </a:xfrm>
          <a:prstGeom prst="rect">
            <a:avLst/>
          </a:prstGeom>
        </p:spPr>
      </p:pic>
      <p:pic>
        <p:nvPicPr>
          <p:cNvPr id="20" name="Imagen 1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67333" y="4428645"/>
            <a:ext cx="1851148" cy="378890"/>
          </a:xfrm>
          <a:prstGeom prst="rect">
            <a:avLst/>
          </a:prstGeom>
        </p:spPr>
      </p:pic>
      <p:pic>
        <p:nvPicPr>
          <p:cNvPr id="21" name="Imagen 2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115615" y="4886905"/>
            <a:ext cx="4436375" cy="396749"/>
          </a:xfrm>
          <a:prstGeom prst="rect">
            <a:avLst/>
          </a:prstGeom>
        </p:spPr>
      </p:pic>
      <p:pic>
        <p:nvPicPr>
          <p:cNvPr id="22" name="Imagen 2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15615" y="5273905"/>
            <a:ext cx="2023510" cy="392799"/>
          </a:xfrm>
          <a:prstGeom prst="rect">
            <a:avLst/>
          </a:prstGeom>
        </p:spPr>
      </p:pic>
      <p:pic>
        <p:nvPicPr>
          <p:cNvPr id="23" name="Imagen 2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238682" y="5285858"/>
            <a:ext cx="1852296" cy="380846"/>
          </a:xfrm>
          <a:prstGeom prst="rect">
            <a:avLst/>
          </a:prstGeom>
        </p:spPr>
      </p:pic>
      <p:pic>
        <p:nvPicPr>
          <p:cNvPr id="24" name="Imagen 2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854413" y="5718853"/>
            <a:ext cx="3711507" cy="460552"/>
          </a:xfrm>
          <a:prstGeom prst="rect">
            <a:avLst/>
          </a:prstGeom>
        </p:spPr>
      </p:pic>
      <p:pic>
        <p:nvPicPr>
          <p:cNvPr id="25" name="Imagen 2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42927" y="6179404"/>
            <a:ext cx="2122753" cy="385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462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Diseño de Sistemas Discretos de Control por Métodos Convencionales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890" y="1400176"/>
            <a:ext cx="12050110" cy="5457824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Método de diseño analítico</a:t>
            </a:r>
          </a:p>
          <a:p>
            <a:r>
              <a:rPr lang="es-PA" dirty="0" smtClean="0">
                <a:sym typeface="Symbol" panose="05050102010706020507" pitchFamily="18" charset="2"/>
              </a:rPr>
              <a:t>Así que como                   al sustituir z=1 en                                                       tenemos  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Volvemos a reescribir la ecuación                                  como</a:t>
            </a:r>
          </a:p>
          <a:p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Resolviendo entonces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Tenemos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Quedando finalmente   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El controlador queda finalmente </a:t>
            </a:r>
            <a:endParaRPr lang="es-PA" dirty="0">
              <a:sym typeface="Symbol" panose="05050102010706020507" pitchFamily="18" charset="2"/>
            </a:endParaRP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2"/>
          <a:srcRect t="16249"/>
          <a:stretch/>
        </p:blipFill>
        <p:spPr>
          <a:xfrm>
            <a:off x="7473601" y="853478"/>
            <a:ext cx="1624539" cy="578240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 rotWithShape="1">
          <a:blip r:embed="rId3"/>
          <a:srcRect l="17081" t="53681" b="630"/>
          <a:stretch/>
        </p:blipFill>
        <p:spPr>
          <a:xfrm>
            <a:off x="9242832" y="853478"/>
            <a:ext cx="2409524" cy="540912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4378" y="1853247"/>
            <a:ext cx="1076018" cy="439191"/>
          </a:xfrm>
          <a:prstGeom prst="rect">
            <a:avLst/>
          </a:prstGeom>
        </p:spPr>
      </p:pic>
      <p:pic>
        <p:nvPicPr>
          <p:cNvPr id="26" name="Imagen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2057" y="1778142"/>
            <a:ext cx="3711507" cy="460552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60234" y="1853246"/>
            <a:ext cx="1497742" cy="310343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01635" y="2745362"/>
            <a:ext cx="4225971" cy="337612"/>
          </a:xfrm>
          <a:prstGeom prst="rect">
            <a:avLst/>
          </a:prstGeom>
        </p:spPr>
      </p:pic>
      <p:pic>
        <p:nvPicPr>
          <p:cNvPr id="27" name="Imagen 2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42456" y="2706726"/>
            <a:ext cx="2215166" cy="339951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01635" y="3109848"/>
            <a:ext cx="2759095" cy="277296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28006" y="3593375"/>
            <a:ext cx="1841180" cy="346889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549107" y="3593374"/>
            <a:ext cx="1360872" cy="346889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057622" y="3587459"/>
            <a:ext cx="3474400" cy="312696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818939" y="4041628"/>
            <a:ext cx="4964712" cy="355727"/>
          </a:xfrm>
          <a:prstGeom prst="rect">
            <a:avLst/>
          </a:prstGeom>
        </p:spPr>
      </p:pic>
      <p:pic>
        <p:nvPicPr>
          <p:cNvPr id="28" name="Imagen 2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362986" y="4403141"/>
            <a:ext cx="4538649" cy="402747"/>
          </a:xfrm>
          <a:prstGeom prst="rect">
            <a:avLst/>
          </a:prstGeom>
        </p:spPr>
      </p:pic>
      <p:pic>
        <p:nvPicPr>
          <p:cNvPr id="29" name="Imagen 28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918521" y="4404640"/>
            <a:ext cx="2482273" cy="418209"/>
          </a:xfrm>
          <a:prstGeom prst="rect">
            <a:avLst/>
          </a:prstGeom>
        </p:spPr>
      </p:pic>
      <p:pic>
        <p:nvPicPr>
          <p:cNvPr id="30" name="Imagen 29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362986" y="4860232"/>
            <a:ext cx="3457940" cy="408533"/>
          </a:xfrm>
          <a:prstGeom prst="rect">
            <a:avLst/>
          </a:prstGeom>
        </p:spPr>
      </p:pic>
      <p:pic>
        <p:nvPicPr>
          <p:cNvPr id="31" name="Imagen 30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969633" y="5136334"/>
            <a:ext cx="5886772" cy="1664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909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Diseño de Sistemas Discretos de Control por Métodos Convencionales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890" y="1400176"/>
            <a:ext cx="12050110" cy="5457824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Método de diseño analítico</a:t>
            </a:r>
          </a:p>
          <a:p>
            <a:r>
              <a:rPr lang="es-PA" dirty="0" smtClean="0">
                <a:sym typeface="Symbol" panose="05050102010706020507" pitchFamily="18" charset="2"/>
              </a:rPr>
              <a:t>Con el controlador                                                , a </a:t>
            </a:r>
            <a:r>
              <a:rPr lang="es-PA" dirty="0" err="1" smtClean="0">
                <a:sym typeface="Symbol" panose="05050102010706020507" pitchFamily="18" charset="2"/>
              </a:rPr>
              <a:t>escalon</a:t>
            </a:r>
            <a:r>
              <a:rPr lang="es-PA" dirty="0" smtClean="0">
                <a:sym typeface="Symbol" panose="05050102010706020507" pitchFamily="18" charset="2"/>
              </a:rPr>
              <a:t> es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Observar en el gráfico que la señal de control se vuelve…</a:t>
            </a:r>
          </a:p>
          <a:p>
            <a:r>
              <a:rPr lang="es-PA" dirty="0" smtClean="0">
                <a:sym typeface="Symbol" panose="05050102010706020507" pitchFamily="18" charset="2"/>
              </a:rPr>
              <a:t>Cero para k = 3 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C(k) = salida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U(k)</a:t>
            </a:r>
          </a:p>
          <a:p>
            <a:pPr lvl="2"/>
            <a:r>
              <a:rPr lang="es-PA" dirty="0" smtClean="0">
                <a:sym typeface="Symbol" panose="05050102010706020507" pitchFamily="18" charset="2"/>
              </a:rPr>
              <a:t>entrada de la planta </a:t>
            </a:r>
          </a:p>
          <a:p>
            <a:pPr lvl="2"/>
            <a:r>
              <a:rPr lang="es-PA" dirty="0" smtClean="0">
                <a:sym typeface="Symbol" panose="05050102010706020507" pitchFamily="18" charset="2"/>
              </a:rPr>
              <a:t>Salida del ZOH en tiempo continuo</a:t>
            </a:r>
            <a:endParaRPr lang="es-PA" dirty="0">
              <a:sym typeface="Symbol" panose="05050102010706020507" pitchFamily="18" charset="2"/>
            </a:endParaRP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2"/>
          <a:srcRect t="16249"/>
          <a:stretch/>
        </p:blipFill>
        <p:spPr>
          <a:xfrm>
            <a:off x="7473601" y="853478"/>
            <a:ext cx="1624539" cy="578240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 rotWithShape="1">
          <a:blip r:embed="rId3"/>
          <a:srcRect l="17081" t="53681" b="630"/>
          <a:stretch/>
        </p:blipFill>
        <p:spPr>
          <a:xfrm>
            <a:off x="9242832" y="853478"/>
            <a:ext cx="2409524" cy="540912"/>
          </a:xfrm>
          <a:prstGeom prst="rect">
            <a:avLst/>
          </a:prstGeom>
        </p:spPr>
      </p:pic>
      <p:pic>
        <p:nvPicPr>
          <p:cNvPr id="31" name="Imagen 30"/>
          <p:cNvPicPr>
            <a:picLocks noChangeAspect="1"/>
          </p:cNvPicPr>
          <p:nvPr/>
        </p:nvPicPr>
        <p:blipFill rotWithShape="1">
          <a:blip r:embed="rId4"/>
          <a:srcRect l="8856" t="69790" r="36888" b="1577"/>
          <a:stretch/>
        </p:blipFill>
        <p:spPr>
          <a:xfrm>
            <a:off x="3013655" y="1803042"/>
            <a:ext cx="3193961" cy="476518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87707" y="1569813"/>
            <a:ext cx="4019085" cy="1096114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74827" y="2788326"/>
            <a:ext cx="2227318" cy="1277777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73712" y="3427214"/>
            <a:ext cx="2724150" cy="3209925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87707" y="4174926"/>
            <a:ext cx="3079138" cy="2290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161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Diseño de Sistemas Discretos de Control por Métodos Convencionales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890" y="1400176"/>
            <a:ext cx="12050110" cy="5457824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Método de diseño analítico</a:t>
            </a:r>
          </a:p>
          <a:p>
            <a:r>
              <a:rPr lang="es-PA" dirty="0" smtClean="0">
                <a:sym typeface="Symbol" panose="05050102010706020507" pitchFamily="18" charset="2"/>
              </a:rPr>
              <a:t>Podemos también conseguir la respuesta de rampa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Esta respuesta a entrada rampa para señal del controlador se puede conseguir:  </a:t>
            </a:r>
          </a:p>
          <a:p>
            <a:endParaRPr lang="es-PA" dirty="0">
              <a:sym typeface="Symbol" panose="05050102010706020507" pitchFamily="18" charset="2"/>
            </a:endParaRP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2"/>
          <a:srcRect t="16249"/>
          <a:stretch/>
        </p:blipFill>
        <p:spPr>
          <a:xfrm>
            <a:off x="7473601" y="853478"/>
            <a:ext cx="1624539" cy="578240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 rotWithShape="1">
          <a:blip r:embed="rId3"/>
          <a:srcRect l="17081" t="53681" b="630"/>
          <a:stretch/>
        </p:blipFill>
        <p:spPr>
          <a:xfrm>
            <a:off x="9242832" y="853478"/>
            <a:ext cx="2409524" cy="540912"/>
          </a:xfrm>
          <a:prstGeom prst="rect">
            <a:avLst/>
          </a:prstGeom>
        </p:spPr>
      </p:pic>
      <p:pic>
        <p:nvPicPr>
          <p:cNvPr id="31" name="Imagen 30"/>
          <p:cNvPicPr>
            <a:picLocks noChangeAspect="1"/>
          </p:cNvPicPr>
          <p:nvPr/>
        </p:nvPicPr>
        <p:blipFill rotWithShape="1">
          <a:blip r:embed="rId4"/>
          <a:srcRect l="8856" t="69790" r="36888" b="1577"/>
          <a:stretch/>
        </p:blipFill>
        <p:spPr>
          <a:xfrm>
            <a:off x="4235694" y="1331554"/>
            <a:ext cx="3193961" cy="476518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9433" y="1941088"/>
            <a:ext cx="4569022" cy="1046811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0009" y="3658824"/>
            <a:ext cx="4205085" cy="1310366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43213" y="3655319"/>
            <a:ext cx="2616220" cy="305380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07552" y="3655319"/>
            <a:ext cx="2964131" cy="1702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485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r>
              <a:rPr lang="es-PA" sz="10000" dirty="0" smtClean="0"/>
              <a:t>FINAL DÍA 4</a:t>
            </a:r>
            <a:endParaRPr lang="es-PA" sz="10000" dirty="0"/>
          </a:p>
        </p:txBody>
      </p:sp>
    </p:spTree>
    <p:extLst>
      <p:ext uri="{BB962C8B-B14F-4D97-AF65-F5344CB8AC3E}">
        <p14:creationId xmlns:p14="http://schemas.microsoft.com/office/powerpoint/2010/main" val="1613493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Diseño de Sistemas Discretos de Control por Métodos Convencionales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890" y="1400176"/>
            <a:ext cx="11888185" cy="5457824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1</a:t>
            </a:r>
            <a:endParaRPr lang="es-PA" dirty="0" smtClean="0">
              <a:sym typeface="Symbol" panose="05050102010706020507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953175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r>
              <a:rPr lang="es-PA" sz="10000" dirty="0" smtClean="0"/>
              <a:t>FINAL DÍA </a:t>
            </a:r>
            <a:r>
              <a:rPr lang="es-PA" sz="10000" dirty="0" smtClean="0"/>
              <a:t>5</a:t>
            </a:r>
            <a:endParaRPr lang="es-PA" sz="10000" dirty="0"/>
          </a:p>
        </p:txBody>
      </p:sp>
    </p:spTree>
    <p:extLst>
      <p:ext uri="{BB962C8B-B14F-4D97-AF65-F5344CB8AC3E}">
        <p14:creationId xmlns:p14="http://schemas.microsoft.com/office/powerpoint/2010/main" val="2490549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Funciones de Transferencia en Z</a:t>
            </a:r>
            <a:endParaRPr lang="es-PA" dirty="0"/>
          </a:p>
        </p:txBody>
      </p:sp>
      <p:sp>
        <p:nvSpPr>
          <p:cNvPr id="9" name="Marcador de contenido 8"/>
          <p:cNvSpPr>
            <a:spLocks noGrp="1"/>
          </p:cNvSpPr>
          <p:nvPr>
            <p:ph idx="1"/>
          </p:nvPr>
        </p:nvSpPr>
        <p:spPr>
          <a:xfrm>
            <a:off x="1103312" y="2052918"/>
            <a:ext cx="9805094" cy="4195481"/>
          </a:xfrm>
        </p:spPr>
        <p:txBody>
          <a:bodyPr/>
          <a:lstStyle/>
          <a:p>
            <a:endParaRPr lang="es-PA" dirty="0" smtClean="0"/>
          </a:p>
          <a:p>
            <a:endParaRPr lang="es-PA" dirty="0" smtClean="0"/>
          </a:p>
          <a:p>
            <a:endParaRPr lang="es-PA" dirty="0" smtClean="0"/>
          </a:p>
          <a:p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646111" y="1828801"/>
            <a:ext cx="10414695" cy="46879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dirty="0" smtClean="0"/>
              <a:t>Ahora aplicaremos las funciones de transferencia a sistemas muestreados en el tiempo (1 – </a:t>
            </a:r>
            <a:r>
              <a:rPr lang="es-PA" dirty="0" err="1" smtClean="0"/>
              <a:t>Sist</a:t>
            </a:r>
            <a:r>
              <a:rPr lang="es-PA" dirty="0" smtClean="0"/>
              <a:t> Continuo, 2 – Sistema muestreado, 3 – </a:t>
            </a:r>
            <a:r>
              <a:rPr lang="es-PA" dirty="0" err="1" smtClean="0"/>
              <a:t>muetreado</a:t>
            </a:r>
            <a:r>
              <a:rPr lang="es-PA" dirty="0" smtClean="0"/>
              <a:t> </a:t>
            </a:r>
            <a:r>
              <a:rPr lang="es-PA" dirty="0" err="1" smtClean="0"/>
              <a:t>Ent</a:t>
            </a:r>
            <a:r>
              <a:rPr lang="es-PA" dirty="0" smtClean="0"/>
              <a:t>. y Sal.</a:t>
            </a: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8009" y="2804054"/>
            <a:ext cx="3695700" cy="3019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117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215689" cy="1400530"/>
          </a:xfrm>
        </p:spPr>
        <p:txBody>
          <a:bodyPr/>
          <a:lstStyle/>
          <a:p>
            <a:r>
              <a:rPr lang="es-PA" dirty="0" smtClean="0"/>
              <a:t>Representación de Sistemas Discretos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1853248"/>
            <a:ext cx="11544300" cy="4801552"/>
          </a:xfrm>
        </p:spPr>
        <p:txBody>
          <a:bodyPr>
            <a:normAutofit/>
          </a:bodyPr>
          <a:lstStyle/>
          <a:p>
            <a:r>
              <a:rPr lang="es-PA" dirty="0" smtClean="0"/>
              <a:t>Ejemplo:  Considerando un controlador PID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r>
              <a:rPr lang="es-PA" dirty="0" smtClean="0"/>
              <a:t>u(t) = salida del controlador</a:t>
            </a:r>
          </a:p>
          <a:p>
            <a:r>
              <a:rPr lang="es-PA" dirty="0" smtClean="0"/>
              <a:t>e(t) = señal de error</a:t>
            </a:r>
          </a:p>
          <a:p>
            <a:r>
              <a:rPr lang="es-PA" dirty="0" smtClean="0"/>
              <a:t>Considerar t = NT.  </a:t>
            </a:r>
          </a:p>
          <a:p>
            <a:r>
              <a:rPr lang="es-PA" dirty="0" smtClean="0"/>
              <a:t>Encontrar u((N – 1)T) </a:t>
            </a:r>
          </a:p>
          <a:p>
            <a:endParaRPr lang="es-PA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9677" y="2307772"/>
            <a:ext cx="6187949" cy="135116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8191" y="5413829"/>
            <a:ext cx="8997040" cy="1240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000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Derivación de la función de transferencia de pulso</a:t>
            </a:r>
            <a:endParaRPr lang="es-PA" dirty="0"/>
          </a:p>
        </p:txBody>
      </p:sp>
      <p:sp>
        <p:nvSpPr>
          <p:cNvPr id="9" name="Marcador de contenido 8"/>
          <p:cNvSpPr>
            <a:spLocks noGrp="1"/>
          </p:cNvSpPr>
          <p:nvPr>
            <p:ph idx="1"/>
          </p:nvPr>
        </p:nvSpPr>
        <p:spPr>
          <a:xfrm>
            <a:off x="1103312" y="2052918"/>
            <a:ext cx="9805094" cy="4195481"/>
          </a:xfrm>
        </p:spPr>
        <p:txBody>
          <a:bodyPr/>
          <a:lstStyle/>
          <a:p>
            <a:endParaRPr lang="es-PA" dirty="0" smtClean="0"/>
          </a:p>
          <a:p>
            <a:endParaRPr lang="es-PA" dirty="0" smtClean="0"/>
          </a:p>
          <a:p>
            <a:endParaRPr lang="es-PA" dirty="0" smtClean="0"/>
          </a:p>
          <a:p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646111" y="1828801"/>
            <a:ext cx="10414695" cy="46879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dirty="0" smtClean="0"/>
              <a:t>Supongamos que tenemos esta señal muestreada (</a:t>
            </a:r>
            <a:r>
              <a:rPr lang="es-PA" dirty="0" err="1" smtClean="0"/>
              <a:t>fig</a:t>
            </a:r>
            <a:r>
              <a:rPr lang="es-PA" dirty="0" smtClean="0"/>
              <a:t> anterior):</a:t>
            </a:r>
          </a:p>
          <a:p>
            <a:r>
              <a:rPr lang="es-PA" dirty="0" smtClean="0"/>
              <a:t>Si tenemos la salida c(t) que depende del controlador g(t)</a:t>
            </a:r>
          </a:p>
          <a:p>
            <a:endParaRPr lang="es-PA" dirty="0"/>
          </a:p>
          <a:p>
            <a:r>
              <a:rPr lang="es-PA" dirty="0" smtClean="0"/>
              <a:t>Podemos transformar esto a:</a:t>
            </a:r>
          </a:p>
          <a:p>
            <a:endParaRPr lang="es-PA" dirty="0"/>
          </a:p>
          <a:p>
            <a:r>
              <a:rPr lang="es-PA" dirty="0" smtClean="0"/>
              <a:t>Sustituimos t = </a:t>
            </a:r>
            <a:r>
              <a:rPr lang="es-PA" dirty="0" err="1" smtClean="0"/>
              <a:t>kT</a:t>
            </a:r>
            <a:endParaRPr lang="es-PA" dirty="0"/>
          </a:p>
          <a:p>
            <a:endParaRPr lang="es-PA" dirty="0" smtClean="0"/>
          </a:p>
          <a:p>
            <a:r>
              <a:rPr lang="es-PA" dirty="0" smtClean="0"/>
              <a:t>Sustituyendo entonces c(</a:t>
            </a:r>
            <a:r>
              <a:rPr lang="es-PA" dirty="0" err="1" smtClean="0"/>
              <a:t>Kt</a:t>
            </a:r>
            <a:r>
              <a:rPr lang="es-PA" dirty="0" smtClean="0"/>
              <a:t>) en la ecuación C(z)… </a:t>
            </a:r>
          </a:p>
          <a:p>
            <a:r>
              <a:rPr lang="es-PA" dirty="0" smtClean="0"/>
              <a:t>Sustituyendo para simplificar el termino k – n = m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1982" y="1574147"/>
            <a:ext cx="2333625" cy="733425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3"/>
          <a:srcRect t="37652" b="40594"/>
          <a:stretch/>
        </p:blipFill>
        <p:spPr>
          <a:xfrm>
            <a:off x="8350944" y="685021"/>
            <a:ext cx="3695700" cy="656824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59420" y="2389139"/>
            <a:ext cx="2105025" cy="70485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2265" y="2992594"/>
            <a:ext cx="1885950" cy="66675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82614" y="3812925"/>
            <a:ext cx="2581275" cy="666750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67264" y="4636327"/>
            <a:ext cx="2924175" cy="676275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29151" y="5412616"/>
            <a:ext cx="3200400" cy="123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961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Derivación de la función de transferencia de pulso</a:t>
            </a:r>
            <a:endParaRPr lang="es-PA" dirty="0"/>
          </a:p>
        </p:txBody>
      </p:sp>
      <p:sp>
        <p:nvSpPr>
          <p:cNvPr id="9" name="Marcador de contenido 8"/>
          <p:cNvSpPr>
            <a:spLocks noGrp="1"/>
          </p:cNvSpPr>
          <p:nvPr>
            <p:ph idx="1"/>
          </p:nvPr>
        </p:nvSpPr>
        <p:spPr>
          <a:xfrm>
            <a:off x="1103312" y="2052918"/>
            <a:ext cx="9805094" cy="4195481"/>
          </a:xfrm>
        </p:spPr>
        <p:txBody>
          <a:bodyPr/>
          <a:lstStyle/>
          <a:p>
            <a:endParaRPr lang="es-PA" dirty="0" smtClean="0"/>
          </a:p>
          <a:p>
            <a:endParaRPr lang="es-PA" dirty="0" smtClean="0"/>
          </a:p>
          <a:p>
            <a:endParaRPr lang="es-PA" dirty="0" smtClean="0"/>
          </a:p>
          <a:p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646111" y="1828801"/>
            <a:ext cx="10414695" cy="46879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dirty="0" smtClean="0"/>
              <a:t>Limite inferior = m + n. </a:t>
            </a:r>
            <a:r>
              <a:rPr lang="es-PA" dirty="0"/>
              <a:t> </a:t>
            </a:r>
            <a:r>
              <a:rPr lang="es-PA" dirty="0" smtClean="0"/>
              <a:t>Para m valores en donde n &gt; 0</a:t>
            </a:r>
          </a:p>
          <a:p>
            <a:endParaRPr lang="es-PA" dirty="0" smtClean="0"/>
          </a:p>
          <a:p>
            <a:r>
              <a:rPr lang="es-PA" dirty="0" smtClean="0"/>
              <a:t>Por consiguiente g(</a:t>
            </a:r>
            <a:r>
              <a:rPr lang="es-PA" dirty="0" err="1" smtClean="0"/>
              <a:t>mT</a:t>
            </a:r>
            <a:r>
              <a:rPr lang="es-PA" dirty="0" smtClean="0"/>
              <a:t>) = 0 y también es 0 para g(t) = 0 en t &lt; 0</a:t>
            </a:r>
          </a:p>
          <a:p>
            <a:endParaRPr lang="es-PA" dirty="0" smtClean="0"/>
          </a:p>
          <a:p>
            <a:r>
              <a:rPr lang="es-PA" dirty="0" smtClean="0"/>
              <a:t>Por consiguiente n = 0 es su límite.</a:t>
            </a:r>
          </a:p>
          <a:p>
            <a:endParaRPr lang="es-PA" dirty="0" smtClean="0"/>
          </a:p>
          <a:p>
            <a:r>
              <a:rPr lang="es-PA" dirty="0" smtClean="0"/>
              <a:t>Aplicando transformada z tenemos</a:t>
            </a: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2"/>
          <a:srcRect t="37652" b="40594"/>
          <a:stretch/>
        </p:blipFill>
        <p:spPr>
          <a:xfrm>
            <a:off x="8350944" y="685021"/>
            <a:ext cx="3695700" cy="656824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8933" y="5149154"/>
            <a:ext cx="3829050" cy="82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336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Ejemplo de función de transferencia</a:t>
            </a:r>
            <a:endParaRPr lang="es-PA" dirty="0"/>
          </a:p>
        </p:txBody>
      </p:sp>
      <p:sp>
        <p:nvSpPr>
          <p:cNvPr id="9" name="Marcador de contenido 8"/>
          <p:cNvSpPr>
            <a:spLocks noGrp="1"/>
          </p:cNvSpPr>
          <p:nvPr>
            <p:ph idx="1"/>
          </p:nvPr>
        </p:nvSpPr>
        <p:spPr>
          <a:xfrm>
            <a:off x="1103312" y="2052918"/>
            <a:ext cx="9805094" cy="4195481"/>
          </a:xfrm>
        </p:spPr>
        <p:txBody>
          <a:bodyPr/>
          <a:lstStyle/>
          <a:p>
            <a:endParaRPr lang="es-PA" dirty="0" smtClean="0"/>
          </a:p>
          <a:p>
            <a:endParaRPr lang="es-PA" dirty="0" smtClean="0"/>
          </a:p>
          <a:p>
            <a:endParaRPr lang="es-PA" dirty="0" smtClean="0"/>
          </a:p>
          <a:p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646111" y="1828801"/>
            <a:ext cx="10414695" cy="46879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dirty="0" smtClean="0"/>
              <a:t>Encuentre la transformada z de: G1(s) = (s + 2)/(s + 1) con una función de retención de orden cero.  Encuentre G(Z) para T = 0.5 </a:t>
            </a:r>
            <a:r>
              <a:rPr lang="es-PA" dirty="0" err="1" smtClean="0"/>
              <a:t>seg</a:t>
            </a:r>
            <a:r>
              <a:rPr lang="es-PA" dirty="0" smtClean="0"/>
              <a:t>.</a:t>
            </a:r>
          </a:p>
          <a:p>
            <a:r>
              <a:rPr lang="es-PA" dirty="0" smtClean="0"/>
              <a:t>La función general de transferencia queda:</a:t>
            </a:r>
          </a:p>
          <a:p>
            <a:endParaRPr lang="es-PA" dirty="0"/>
          </a:p>
          <a:p>
            <a:r>
              <a:rPr lang="es-PA" dirty="0" smtClean="0"/>
              <a:t>Podemos aplicar transformada z de s como sigue:</a:t>
            </a:r>
          </a:p>
          <a:p>
            <a:r>
              <a:rPr lang="es-PA" dirty="0" smtClean="0"/>
              <a:t>Aplicamos transformada z:</a:t>
            </a:r>
          </a:p>
          <a:p>
            <a:endParaRPr lang="es-PA" dirty="0" smtClean="0"/>
          </a:p>
          <a:p>
            <a:r>
              <a:rPr lang="es-PA" dirty="0" smtClean="0"/>
              <a:t>Realizando fracciones parciales:</a:t>
            </a:r>
          </a:p>
          <a:p>
            <a:r>
              <a:rPr lang="es-PA" dirty="0" smtClean="0"/>
              <a:t>Aplicando </a:t>
            </a:r>
            <a:r>
              <a:rPr lang="es-PA" dirty="0" err="1" smtClean="0"/>
              <a:t>transf</a:t>
            </a:r>
            <a:r>
              <a:rPr lang="es-PA" dirty="0" smtClean="0"/>
              <a:t>. Z de s:</a:t>
            </a:r>
            <a:endParaRPr lang="es-PA" dirty="0"/>
          </a:p>
          <a:p>
            <a:endParaRPr lang="es-PA" dirty="0"/>
          </a:p>
          <a:p>
            <a:endParaRPr lang="es-PA" dirty="0" smtClean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2"/>
          <a:srcRect t="37652" b="40594"/>
          <a:stretch/>
        </p:blipFill>
        <p:spPr>
          <a:xfrm>
            <a:off x="8202984" y="903666"/>
            <a:ext cx="3695700" cy="656824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3848" y="2511763"/>
            <a:ext cx="1828800" cy="56197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7318" y="3297855"/>
            <a:ext cx="1990725" cy="58102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64072" y="3908593"/>
            <a:ext cx="3495675" cy="752475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16814" y="4745572"/>
            <a:ext cx="3876675" cy="561975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39402" y="4421722"/>
            <a:ext cx="1552575" cy="885825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21464" y="5309861"/>
            <a:ext cx="1790700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81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Ejemplo de función de transferencia</a:t>
            </a:r>
            <a:endParaRPr lang="es-PA" dirty="0"/>
          </a:p>
        </p:txBody>
      </p:sp>
      <p:sp>
        <p:nvSpPr>
          <p:cNvPr id="9" name="Marcador de contenido 8"/>
          <p:cNvSpPr>
            <a:spLocks noGrp="1"/>
          </p:cNvSpPr>
          <p:nvPr>
            <p:ph idx="1"/>
          </p:nvPr>
        </p:nvSpPr>
        <p:spPr>
          <a:xfrm>
            <a:off x="1103312" y="2052918"/>
            <a:ext cx="9805094" cy="4195481"/>
          </a:xfrm>
        </p:spPr>
        <p:txBody>
          <a:bodyPr/>
          <a:lstStyle/>
          <a:p>
            <a:endParaRPr lang="es-PA" dirty="0" smtClean="0"/>
          </a:p>
          <a:p>
            <a:endParaRPr lang="es-PA" dirty="0" smtClean="0"/>
          </a:p>
          <a:p>
            <a:endParaRPr lang="es-PA" dirty="0" smtClean="0"/>
          </a:p>
          <a:p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646111" y="1828801"/>
            <a:ext cx="10414695" cy="46879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dirty="0" smtClean="0"/>
              <a:t>Sustituyendo T = 0.5</a:t>
            </a:r>
            <a:endParaRPr lang="es-PA" dirty="0"/>
          </a:p>
          <a:p>
            <a:endParaRPr lang="es-PA" dirty="0" smtClean="0"/>
          </a:p>
          <a:p>
            <a:r>
              <a:rPr lang="es-PA" dirty="0" smtClean="0"/>
              <a:t>Sustituyendo finalmente:</a:t>
            </a:r>
            <a:endParaRPr lang="es-PA" dirty="0"/>
          </a:p>
          <a:p>
            <a:endParaRPr lang="es-PA" dirty="0" smtClean="0"/>
          </a:p>
        </p:txBody>
      </p:sp>
      <p:pic>
        <p:nvPicPr>
          <p:cNvPr id="15" name="Imagen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5618" y="1219201"/>
            <a:ext cx="1790700" cy="581025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1745" y="1809751"/>
            <a:ext cx="4543425" cy="600075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9639" y="3631056"/>
            <a:ext cx="4247816" cy="1061954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1834" y="2652993"/>
            <a:ext cx="3448050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709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687297" cy="899564"/>
          </a:xfrm>
        </p:spPr>
        <p:txBody>
          <a:bodyPr/>
          <a:lstStyle/>
          <a:p>
            <a:r>
              <a:rPr lang="es-PA" dirty="0" smtClean="0"/>
              <a:t>Reducción por Diagrama de Bloques</a:t>
            </a:r>
            <a:endParaRPr lang="es-PA" dirty="0"/>
          </a:p>
        </p:txBody>
      </p:sp>
      <p:sp>
        <p:nvSpPr>
          <p:cNvPr id="9" name="Marcador de contenido 8"/>
          <p:cNvSpPr>
            <a:spLocks noGrp="1"/>
          </p:cNvSpPr>
          <p:nvPr>
            <p:ph idx="1"/>
          </p:nvPr>
        </p:nvSpPr>
        <p:spPr>
          <a:xfrm>
            <a:off x="1103312" y="2052918"/>
            <a:ext cx="9805094" cy="4195481"/>
          </a:xfrm>
        </p:spPr>
        <p:txBody>
          <a:bodyPr/>
          <a:lstStyle/>
          <a:p>
            <a:endParaRPr lang="es-PA" dirty="0" smtClean="0"/>
          </a:p>
          <a:p>
            <a:endParaRPr lang="es-PA" dirty="0" smtClean="0"/>
          </a:p>
          <a:p>
            <a:endParaRPr lang="es-PA" dirty="0" smtClean="0"/>
          </a:p>
          <a:p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646111" y="1828801"/>
            <a:ext cx="5919163" cy="46879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dirty="0" smtClean="0"/>
              <a:t>El objetivo es unir lo aprendido en sus clases de:</a:t>
            </a:r>
          </a:p>
          <a:p>
            <a:pPr lvl="1"/>
            <a:r>
              <a:rPr lang="es-PA" dirty="0" smtClean="0"/>
              <a:t>Transformadas de Laplace</a:t>
            </a:r>
          </a:p>
          <a:p>
            <a:pPr lvl="1"/>
            <a:r>
              <a:rPr lang="es-PA" dirty="0" smtClean="0"/>
              <a:t>Reducción de bloques</a:t>
            </a:r>
          </a:p>
          <a:p>
            <a:pPr lvl="1"/>
            <a:r>
              <a:rPr lang="es-PA" dirty="0" smtClean="0"/>
              <a:t>Transformada z</a:t>
            </a:r>
          </a:p>
          <a:p>
            <a:r>
              <a:rPr lang="es-PA" dirty="0" smtClean="0"/>
              <a:t>Para encontrar la función de lazo cerrado que gobierna un computador</a:t>
            </a:r>
          </a:p>
          <a:p>
            <a:r>
              <a:rPr lang="es-PA" dirty="0" smtClean="0"/>
              <a:t>Notar que Z[G(s)] es diferente a G(Z) que denota la transformada z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2795" y="2229118"/>
            <a:ext cx="5534025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102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687297" cy="899564"/>
          </a:xfrm>
        </p:spPr>
        <p:txBody>
          <a:bodyPr/>
          <a:lstStyle/>
          <a:p>
            <a:r>
              <a:rPr lang="es-PA" dirty="0" smtClean="0"/>
              <a:t>Reducción por Diagrama de Bloques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646111" y="1828801"/>
            <a:ext cx="11009269" cy="46879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dirty="0" smtClean="0"/>
              <a:t>Encontrar la reducción de diagrama de bloques del siguiente sistema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936" y="2419215"/>
            <a:ext cx="5343525" cy="428625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9636" y="2419215"/>
            <a:ext cx="2876550" cy="1457325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9636" y="4225075"/>
            <a:ext cx="4800600" cy="97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162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687297" cy="899564"/>
          </a:xfrm>
        </p:spPr>
        <p:txBody>
          <a:bodyPr/>
          <a:lstStyle/>
          <a:p>
            <a:r>
              <a:rPr lang="es-PA" dirty="0" smtClean="0"/>
              <a:t>Reducción por Diagrama de Bloques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Marcador de contenido 8"/>
              <p:cNvSpPr txBox="1">
                <a:spLocks/>
              </p:cNvSpPr>
              <p:nvPr/>
            </p:nvSpPr>
            <p:spPr>
              <a:xfrm>
                <a:off x="646111" y="1828801"/>
                <a:ext cx="11009269" cy="468790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20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  <a:lvl2pPr marL="742950" indent="-28575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8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2pPr>
                <a:lvl3pPr marL="1143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6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3pPr>
                <a:lvl4pPr marL="1600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4pPr>
                <a:lvl5pPr marL="20574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5pPr>
                <a:lvl6pPr marL="25146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6pPr>
                <a:lvl7pPr marL="29718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7pPr>
                <a:lvl8pPr marL="3429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8pPr>
                <a:lvl9pPr marL="3886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9pPr>
              </a:lstStyle>
              <a:p>
                <a:r>
                  <a:rPr lang="es-PA" dirty="0" smtClean="0"/>
                  <a:t>Obtener la función de transferencia de pulsos (para T = 1)</a:t>
                </a:r>
              </a:p>
              <a:p>
                <a:endParaRPr lang="es-PA" dirty="0"/>
              </a:p>
              <a:p>
                <a:endParaRPr lang="es-PA" dirty="0" smtClean="0"/>
              </a:p>
              <a:p>
                <a:endParaRPr lang="es-PA" dirty="0"/>
              </a:p>
              <a:p>
                <a:endParaRPr lang="es-PA" dirty="0" smtClean="0"/>
              </a:p>
              <a:p>
                <a:endParaRPr lang="es-PA" dirty="0" smtClean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PA" b="0" i="0" smtClean="0">
                        <a:latin typeface="Cambria Math" panose="02040503050406030204" pitchFamily="18" charset="0"/>
                      </a:rPr>
                      <m:t>G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s-PA" b="0" i="0" smtClean="0">
                            <a:latin typeface="Cambria Math" panose="02040503050406030204" pitchFamily="18" charset="0"/>
                          </a:rPr>
                          <m:t>z</m:t>
                        </m:r>
                      </m:e>
                    </m:d>
                    <m:r>
                      <a:rPr lang="es-PA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𝑐𝑧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s-PA" dirty="0" smtClean="0"/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1 −</m:t>
                        </m:r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+1)</m:t>
                        </m:r>
                      </m:den>
                    </m:f>
                  </m:oMath>
                </a14:m>
                <a:endParaRPr lang="es-PA" dirty="0" smtClean="0"/>
              </a:p>
              <a:p>
                <a:r>
                  <a:rPr lang="es-PA" dirty="0" smtClean="0"/>
                  <a:t>Resolviendo por fracciones parciales</a:t>
                </a:r>
              </a:p>
              <a:p>
                <a:endParaRPr lang="es-PA" dirty="0" smtClean="0"/>
              </a:p>
              <a:p>
                <a:endParaRPr lang="es-PA" dirty="0" smtClean="0"/>
              </a:p>
            </p:txBody>
          </p:sp>
        </mc:Choice>
        <mc:Fallback xmlns="">
          <p:sp>
            <p:nvSpPr>
              <p:cNvPr id="6" name="Marcador de contenido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111" y="1828801"/>
                <a:ext cx="11009269" cy="4687909"/>
              </a:xfrm>
              <a:prstGeom prst="rect">
                <a:avLst/>
              </a:prstGeom>
              <a:blipFill rotWithShape="0">
                <a:blip r:embed="rId2"/>
                <a:stretch>
                  <a:fillRect l="-277" t="-650"/>
                </a:stretch>
              </a:blipFill>
            </p:spPr>
            <p:txBody>
              <a:bodyPr/>
              <a:lstStyle/>
              <a:p>
                <a:r>
                  <a:rPr lang="es-P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Imagen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8116" y="2198699"/>
            <a:ext cx="10075292" cy="2273288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364106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687297" cy="899564"/>
          </a:xfrm>
        </p:spPr>
        <p:txBody>
          <a:bodyPr/>
          <a:lstStyle/>
          <a:p>
            <a:r>
              <a:rPr lang="es-PA" dirty="0" smtClean="0"/>
              <a:t>Reducción por Diagrama de Bloques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Marcador de contenido 8"/>
              <p:cNvSpPr txBox="1">
                <a:spLocks/>
              </p:cNvSpPr>
              <p:nvPr/>
            </p:nvSpPr>
            <p:spPr>
              <a:xfrm>
                <a:off x="646111" y="1828801"/>
                <a:ext cx="11009269" cy="468790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20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  <a:lvl2pPr marL="742950" indent="-28575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8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2pPr>
                <a:lvl3pPr marL="1143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6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3pPr>
                <a:lvl4pPr marL="1600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4pPr>
                <a:lvl5pPr marL="20574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5pPr>
                <a:lvl6pPr marL="25146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6pPr>
                <a:lvl7pPr marL="29718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7pPr>
                <a:lvl8pPr marL="3429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8pPr>
                <a:lvl9pPr marL="3886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9pPr>
              </a:lstStyle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1 −</m:t>
                        </m:r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p>
                      </m:e>
                    </m:d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den>
                        </m:f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den>
                        </m:f>
                      </m:e>
                    </m:d>
                  </m:oMath>
                </a14:m>
                <a:endParaRPr lang="es-PA" dirty="0" smtClean="0"/>
              </a:p>
              <a:p>
                <a:pPr algn="just"/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−1+</m:t>
                        </m:r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e>
                    </m:d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−1−1+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d>
                              <m:dPr>
                                <m:ctrlP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sup>
                        </m:sSup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1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</m:oMath>
                </a14:m>
                <a:endParaRPr lang="es-PA" b="0" dirty="0" smtClean="0"/>
              </a:p>
              <a:p>
                <a:pPr marL="0" indent="0" algn="just">
                  <a:buNone/>
                </a:pPr>
                <a:r>
                  <a:rPr lang="es-PA" dirty="0" smtClean="0"/>
                  <a:t>Como T = 1, </a:t>
                </a:r>
                <a:r>
                  <a:rPr lang="es-PA" dirty="0" err="1" smtClean="0"/>
                  <a:t>kT</a:t>
                </a:r>
                <a:r>
                  <a:rPr lang="es-PA" dirty="0" smtClean="0"/>
                  <a:t> =k</a:t>
                </a:r>
              </a:p>
              <a:p>
                <a:pPr algn="just"/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−1+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d>
                              <m:d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sup>
                        </m:sSup>
                      </m:e>
                    </m:d>
                  </m:oMath>
                </a14:m>
                <a:endParaRPr lang="es-PA" dirty="0" smtClean="0"/>
              </a:p>
              <a:p>
                <a:pPr algn="just"/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−1)</m:t>
                            </m:r>
                          </m:sup>
                        </m:sSup>
                      </m:e>
                    </m:d>
                  </m:oMath>
                </a14:m>
                <a:r>
                  <a:rPr lang="es-PA" dirty="0" smtClean="0"/>
                  <a:t>   para k = 1,2,3…</a:t>
                </a:r>
              </a:p>
              <a:p>
                <a:pPr algn="just"/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s-PA" dirty="0" smtClean="0"/>
              </a:p>
              <a:p>
                <a:pPr algn="just"/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s-PA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s-PA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e>
                    </m:nary>
                  </m:oMath>
                </a14:m>
                <a:endParaRPr lang="es-PA" dirty="0" smtClean="0"/>
              </a:p>
              <a:p>
                <a:pPr algn="just"/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s-PA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s-P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d>
                          <m:d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p>
                            </m:s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−(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−1)</m:t>
                                </m:r>
                              </m:sup>
                            </m:sSup>
                          </m:e>
                        </m:d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e>
                    </m:nary>
                    <m:r>
                      <a:rPr lang="es-PA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−2</m:t>
                    </m:r>
                  </m:oMath>
                </a14:m>
                <a:endParaRPr lang="es-PA" b="0" dirty="0" smtClean="0"/>
              </a:p>
              <a:p>
                <a:pPr algn="just"/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(1−2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</m:e>
                        </m:d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den>
                    </m:f>
                  </m:oMath>
                </a14:m>
                <a:endParaRPr lang="es-PA" dirty="0"/>
              </a:p>
              <a:p>
                <a:pPr algn="just"/>
                <a:endParaRPr lang="es-PA" dirty="0" smtClean="0"/>
              </a:p>
              <a:p>
                <a:endParaRPr lang="es-PA" dirty="0" smtClean="0"/>
              </a:p>
            </p:txBody>
          </p:sp>
        </mc:Choice>
        <mc:Fallback xmlns="">
          <p:sp>
            <p:nvSpPr>
              <p:cNvPr id="6" name="Marcador de contenido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111" y="1828801"/>
                <a:ext cx="11009269" cy="4687909"/>
              </a:xfrm>
              <a:prstGeom prst="rect">
                <a:avLst/>
              </a:prstGeom>
              <a:blipFill rotWithShape="0">
                <a:blip r:embed="rId2"/>
                <a:stretch>
                  <a:fillRect l="-609"/>
                </a:stretch>
              </a:blipFill>
            </p:spPr>
            <p:txBody>
              <a:bodyPr/>
              <a:lstStyle/>
              <a:p>
                <a:r>
                  <a:rPr lang="es-P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30273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687297" cy="899564"/>
          </a:xfrm>
        </p:spPr>
        <p:txBody>
          <a:bodyPr/>
          <a:lstStyle/>
          <a:p>
            <a:r>
              <a:rPr lang="es-PA" dirty="0" smtClean="0"/>
              <a:t>Reducción por Diagrama de Bloques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Marcador de contenido 8"/>
              <p:cNvSpPr txBox="1">
                <a:spLocks/>
              </p:cNvSpPr>
              <p:nvPr/>
            </p:nvSpPr>
            <p:spPr>
              <a:xfrm>
                <a:off x="646111" y="1828801"/>
                <a:ext cx="11009269" cy="468790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20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  <a:lvl2pPr marL="742950" indent="-28575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8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2pPr>
                <a:lvl3pPr marL="1143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6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3pPr>
                <a:lvl4pPr marL="1600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4pPr>
                <a:lvl5pPr marL="20574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5pPr>
                <a:lvl6pPr marL="25146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6pPr>
                <a:lvl7pPr marL="29718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7pPr>
                <a:lvl8pPr marL="3429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8pPr>
                <a:lvl9pPr marL="3886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9pPr>
              </a:lstStyle>
              <a:p>
                <a:r>
                  <a:rPr lang="es-PA" dirty="0" smtClean="0"/>
                  <a:t>Resuelva el mismo sistema anterior </a:t>
                </a:r>
                <a:r>
                  <a:rPr lang="es-PA" dirty="0"/>
                  <a:t>para adquirir </a:t>
                </a:r>
                <a:r>
                  <a:rPr lang="es-PA" dirty="0" smtClean="0"/>
                  <a:t>“c(t)” para entrada escalón.  </a:t>
                </a:r>
              </a:p>
              <a:p>
                <a:r>
                  <a:rPr lang="es-PA" dirty="0" smtClean="0"/>
                  <a:t>De lo anterior tenemos…</a:t>
                </a:r>
              </a:p>
              <a:p>
                <a:pPr algn="just"/>
                <a:r>
                  <a:rPr lang="es-PA" b="0" dirty="0" smtClean="0"/>
                  <a:t>G(z) </a:t>
                </a:r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(1−2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</m:e>
                        </m:d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den>
                    </m:f>
                  </m:oMath>
                </a14:m>
                <a:endParaRPr lang="es-PA" dirty="0"/>
              </a:p>
              <a:p>
                <a:pPr algn="just"/>
                <a:endParaRPr lang="es-PA" dirty="0" smtClean="0"/>
              </a:p>
              <a:p>
                <a:endParaRPr lang="es-PA" dirty="0" smtClean="0"/>
              </a:p>
            </p:txBody>
          </p:sp>
        </mc:Choice>
        <mc:Fallback xmlns="">
          <p:sp>
            <p:nvSpPr>
              <p:cNvPr id="6" name="Marcador de contenido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111" y="1828801"/>
                <a:ext cx="11009269" cy="4687909"/>
              </a:xfrm>
              <a:prstGeom prst="rect">
                <a:avLst/>
              </a:prstGeom>
              <a:blipFill rotWithShape="0">
                <a:blip r:embed="rId2"/>
                <a:stretch>
                  <a:fillRect l="-277" t="-650"/>
                </a:stretch>
              </a:blipFill>
            </p:spPr>
            <p:txBody>
              <a:bodyPr/>
              <a:lstStyle/>
              <a:p>
                <a:r>
                  <a:rPr lang="es-P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8116" y="3691241"/>
            <a:ext cx="10075292" cy="2273288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1307502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687297" cy="899564"/>
          </a:xfrm>
        </p:spPr>
        <p:txBody>
          <a:bodyPr/>
          <a:lstStyle/>
          <a:p>
            <a:r>
              <a:rPr lang="es-PA" dirty="0" smtClean="0"/>
              <a:t>Reducción por Diagrama de Bloques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Marcador de contenido 8"/>
              <p:cNvSpPr txBox="1">
                <a:spLocks/>
              </p:cNvSpPr>
              <p:nvPr/>
            </p:nvSpPr>
            <p:spPr>
              <a:xfrm>
                <a:off x="617535" y="1828801"/>
                <a:ext cx="6811965" cy="468790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20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  <a:lvl2pPr marL="742950" indent="-28575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8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2pPr>
                <a:lvl3pPr marL="1143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6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3pPr>
                <a:lvl4pPr marL="1600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4pPr>
                <a:lvl5pPr marL="20574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5pPr>
                <a:lvl6pPr marL="25146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6pPr>
                <a:lvl7pPr marL="29718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7pPr>
                <a:lvl8pPr marL="3429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8pPr>
                <a:lvl9pPr marL="3886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9pPr>
              </a:lstStyle>
              <a:p>
                <a:pPr algn="just"/>
                <a:r>
                  <a:rPr lang="es-PA" b="0" dirty="0" smtClean="0"/>
                  <a:t>G(z) </a:t>
                </a:r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(1−2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</m:e>
                        </m:d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den>
                    </m:f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0.386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+0.264</m:t>
                        </m:r>
                      </m:num>
                      <m:den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1,386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𝑧𝑧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+0.38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endParaRPr lang="es-PA" dirty="0" smtClean="0"/>
              </a:p>
              <a:p>
                <a:pPr algn="just"/>
                <a:r>
                  <a:rPr lang="es-PA" dirty="0" smtClean="0"/>
                  <a:t>Para una entrada </a:t>
                </a:r>
                <a:r>
                  <a:rPr lang="es-PA" dirty="0" err="1" smtClean="0"/>
                  <a:t>esclón</a:t>
                </a:r>
                <a:r>
                  <a:rPr lang="es-PA" dirty="0" smtClean="0"/>
                  <a:t> unitario R(z) = z / (z - 1)</a:t>
                </a:r>
                <a:endParaRPr lang="es-PA" dirty="0"/>
              </a:p>
              <a:p>
                <a:pPr algn="just"/>
                <a14:m>
                  <m:oMath xmlns:m="http://schemas.openxmlformats.org/officeDocument/2006/math">
                    <m:f>
                      <m:f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s-PA" dirty="0" smtClean="0"/>
              </a:p>
              <a:p>
                <a:r>
                  <a:rPr lang="es-PA" dirty="0" smtClean="0"/>
                  <a:t>C(</a:t>
                </a:r>
                <a:r>
                  <a:rPr lang="es-PA" dirty="0"/>
                  <a:t>z)</a:t>
                </a:r>
                <a:r>
                  <a:rPr lang="es-PA" dirty="0" smtClean="0"/>
                  <a:t> </a:t>
                </a:r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𝐺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s-PA" dirty="0" smtClean="0"/>
                  <a:t>*R(z)</a:t>
                </a:r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)=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0.386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+0.2649)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−1,386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+0.386)(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−1)</m:t>
                        </m:r>
                      </m:den>
                    </m:f>
                  </m:oMath>
                </a14:m>
                <a:endParaRPr lang="es-PA" dirty="0" smtClean="0"/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)=</m:t>
                    </m:r>
                    <m:f>
                      <m:f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i="1">
                            <a:latin typeface="Cambria Math" panose="02040503050406030204" pitchFamily="18" charset="0"/>
                          </a:rPr>
                          <m:t>0.386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+0.2649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s-PA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632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0.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632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s-PA" i="1" smtClean="0">
                            <a:latin typeface="Cambria Math" panose="02040503050406030204" pitchFamily="18" charset="0"/>
                          </a:rPr>
                          <m:t> </m:t>
                        </m:r>
                      </m:den>
                    </m:f>
                  </m:oMath>
                </a14:m>
                <a:endParaRPr lang="es-PA" dirty="0" smtClean="0"/>
              </a:p>
              <a:p>
                <a14:m>
                  <m:oMath xmlns:m="http://schemas.openxmlformats.org/officeDocument/2006/math">
                    <m:r>
                      <a:rPr lang="es-PA" i="1" dirty="0" smtClean="0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s-PA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dirty="0" smtClean="0">
                            <a:latin typeface="Cambria Math" panose="02040503050406030204" pitchFamily="18" charset="0"/>
                          </a:rPr>
                          <m:t>0.368</m:t>
                        </m:r>
                        <m:sSup>
                          <m:sSupPr>
                            <m:ctrlPr>
                              <a:rPr lang="es-PA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dirty="0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dirty="0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s-PA" b="0" i="1" dirty="0" smtClean="0">
                            <a:latin typeface="Cambria Math" panose="02040503050406030204" pitchFamily="18" charset="0"/>
                          </a:rPr>
                          <m:t>+0.264</m:t>
                        </m:r>
                        <m:sSup>
                          <m:sSupPr>
                            <m:ctrlPr>
                              <a:rPr lang="es-PA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dirty="0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dirty="0" smtClean="0">
                                <a:latin typeface="Cambria Math" panose="02040503050406030204" pitchFamily="18" charset="0"/>
                              </a:rPr>
                              <m:t>−2</m:t>
                            </m:r>
                          </m:sup>
                        </m:sSup>
                      </m:num>
                      <m:den>
                        <m:r>
                          <a:rPr lang="es-PA" b="0" i="1" dirty="0" smtClean="0">
                            <a:latin typeface="Cambria Math" panose="02040503050406030204" pitchFamily="18" charset="0"/>
                          </a:rPr>
                          <m:t>1−2</m:t>
                        </m:r>
                        <m:sSup>
                          <m:sSupPr>
                            <m:ctrlPr>
                              <a:rPr lang="es-PA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dirty="0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dirty="0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s-PA" b="0" i="1" dirty="0" smtClean="0">
                            <a:latin typeface="Cambria Math" panose="02040503050406030204" pitchFamily="18" charset="0"/>
                          </a:rPr>
                          <m:t>+1.632</m:t>
                        </m:r>
                        <m:sSup>
                          <m:sSupPr>
                            <m:ctrlPr>
                              <a:rPr lang="es-PA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dirty="0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dirty="0" smtClean="0">
                                <a:latin typeface="Cambria Math" panose="02040503050406030204" pitchFamily="18" charset="0"/>
                              </a:rPr>
                              <m:t>−2</m:t>
                            </m:r>
                          </m:sup>
                        </m:sSup>
                        <m:r>
                          <a:rPr lang="es-PA" b="0" i="1" dirty="0" smtClean="0">
                            <a:latin typeface="Cambria Math" panose="02040503050406030204" pitchFamily="18" charset="0"/>
                          </a:rPr>
                          <m:t>−0.632</m:t>
                        </m:r>
                        <m:sSup>
                          <m:sSupPr>
                            <m:ctrlPr>
                              <a:rPr lang="es-PA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dirty="0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dirty="0" smtClean="0">
                                <a:latin typeface="Cambria Math" panose="02040503050406030204" pitchFamily="18" charset="0"/>
                              </a:rPr>
                              <m:t>−3</m:t>
                            </m:r>
                          </m:sup>
                        </m:sSup>
                      </m:den>
                    </m:f>
                  </m:oMath>
                </a14:m>
                <a:endParaRPr lang="es-PA" dirty="0" smtClean="0"/>
              </a:p>
              <a:p>
                <a14:m>
                  <m:oMath xmlns:m="http://schemas.openxmlformats.org/officeDocument/2006/math">
                    <m:r>
                      <a:rPr lang="es-PA" i="1" dirty="0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s-PA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 dirty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b="0" i="1" dirty="0" smtClean="0">
                        <a:latin typeface="Cambria Math" panose="02040503050406030204" pitchFamily="18" charset="0"/>
                      </a:rPr>
                      <m:t>0.368</m:t>
                    </m:r>
                    <m:sSup>
                      <m:sSupPr>
                        <m:ctrlPr>
                          <a:rPr lang="es-PA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s-PA" b="0" i="0" dirty="0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s-PA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 dirty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 dirty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s-PA" b="0" i="1" dirty="0" smtClean="0">
                        <a:latin typeface="Cambria Math" panose="02040503050406030204" pitchFamily="18" charset="0"/>
                      </a:rPr>
                      <m:t>+1.4</m:t>
                    </m:r>
                    <m:sSup>
                      <m:sSupPr>
                        <m:ctrlPr>
                          <a:rPr lang="es-PA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 dirty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 dirty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s-PA" b="0" i="1" dirty="0" smtClean="0">
                        <a:latin typeface="Cambria Math" panose="02040503050406030204" pitchFamily="18" charset="0"/>
                      </a:rPr>
                      <m:t>+1.4</m:t>
                    </m:r>
                    <m:sSup>
                      <m:sSupPr>
                        <m:ctrlPr>
                          <a:rPr lang="es-PA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 dirty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 dirty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dirty="0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r>
                  <a:rPr lang="es-PA" dirty="0" smtClean="0"/>
                  <a:t>+…</a:t>
                </a:r>
              </a:p>
            </p:txBody>
          </p:sp>
        </mc:Choice>
        <mc:Fallback xmlns="">
          <p:sp>
            <p:nvSpPr>
              <p:cNvPr id="6" name="Marcador de contenido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535" y="1828801"/>
                <a:ext cx="6811965" cy="4687909"/>
              </a:xfrm>
              <a:prstGeom prst="rect">
                <a:avLst/>
              </a:prstGeom>
              <a:blipFill rotWithShape="0">
                <a:blip r:embed="rId2"/>
                <a:stretch>
                  <a:fillRect l="-358"/>
                </a:stretch>
              </a:blipFill>
            </p:spPr>
            <p:txBody>
              <a:bodyPr/>
              <a:lstStyle/>
              <a:p>
                <a:r>
                  <a:rPr lang="es-P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Marcador de contenido 8"/>
          <p:cNvSpPr txBox="1">
            <a:spLocks/>
          </p:cNvSpPr>
          <p:nvPr/>
        </p:nvSpPr>
        <p:spPr>
          <a:xfrm>
            <a:off x="7143750" y="1828800"/>
            <a:ext cx="4610100" cy="46879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r>
              <a:rPr lang="es-PA" dirty="0" smtClean="0"/>
              <a:t>c(0)=0</a:t>
            </a:r>
          </a:p>
          <a:p>
            <a:pPr algn="just"/>
            <a:r>
              <a:rPr lang="es-PA" dirty="0" smtClean="0"/>
              <a:t>c(1)=0.368</a:t>
            </a:r>
          </a:p>
          <a:p>
            <a:pPr algn="just"/>
            <a:r>
              <a:rPr lang="es-PA" dirty="0" smtClean="0"/>
              <a:t>c(2)=1</a:t>
            </a:r>
          </a:p>
          <a:p>
            <a:pPr algn="just"/>
            <a:r>
              <a:rPr lang="es-PA" dirty="0"/>
              <a:t>c</a:t>
            </a:r>
            <a:r>
              <a:rPr lang="es-PA" dirty="0" smtClean="0"/>
              <a:t>(3)=1.4</a:t>
            </a:r>
          </a:p>
          <a:p>
            <a:pPr algn="just"/>
            <a:r>
              <a:rPr lang="es-PA" dirty="0" smtClean="0"/>
              <a:t>c(4)=</a:t>
            </a:r>
            <a:r>
              <a:rPr lang="es-PA" dirty="0"/>
              <a:t>1.4</a:t>
            </a:r>
          </a:p>
          <a:p>
            <a:pPr algn="just"/>
            <a:r>
              <a:rPr lang="es-PA" dirty="0" smtClean="0"/>
              <a:t>c(5)=1.147</a:t>
            </a:r>
            <a:endParaRPr lang="es-PA" dirty="0"/>
          </a:p>
          <a:p>
            <a:pPr algn="just"/>
            <a:r>
              <a:rPr lang="es-PA" dirty="0"/>
              <a:t>c(3</a:t>
            </a:r>
            <a:r>
              <a:rPr lang="es-PA" dirty="0" smtClean="0"/>
              <a:t>)=0.895</a:t>
            </a:r>
            <a:endParaRPr lang="es-PA" dirty="0"/>
          </a:p>
          <a:p>
            <a:pPr algn="just"/>
            <a:r>
              <a:rPr lang="es-PA" dirty="0"/>
              <a:t>c(3</a:t>
            </a:r>
            <a:r>
              <a:rPr lang="es-PA" dirty="0" smtClean="0"/>
              <a:t>)=0.802</a:t>
            </a:r>
            <a:endParaRPr lang="es-PA" dirty="0"/>
          </a:p>
          <a:p>
            <a:pPr algn="just"/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4247834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215689" cy="1400530"/>
          </a:xfrm>
        </p:spPr>
        <p:txBody>
          <a:bodyPr/>
          <a:lstStyle/>
          <a:p>
            <a:r>
              <a:rPr lang="es-PA" dirty="0" smtClean="0"/>
              <a:t>Representación de Sistemas Discretos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1853248"/>
            <a:ext cx="11544300" cy="4801552"/>
          </a:xfrm>
        </p:spPr>
        <p:txBody>
          <a:bodyPr>
            <a:normAutofit/>
          </a:bodyPr>
          <a:lstStyle/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r>
              <a:rPr lang="es-PA" dirty="0" smtClean="0"/>
              <a:t>Tenemos entonces la diferencia de la actual y la anterior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7215" y="1853248"/>
            <a:ext cx="5660572" cy="88053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3851" y="2733781"/>
            <a:ext cx="6170386" cy="85108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9310" y="4238171"/>
            <a:ext cx="8896382" cy="2416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800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687297" cy="899564"/>
          </a:xfrm>
        </p:spPr>
        <p:txBody>
          <a:bodyPr/>
          <a:lstStyle/>
          <a:p>
            <a:r>
              <a:rPr lang="es-PA" dirty="0" smtClean="0"/>
              <a:t>Transformación del Semiplano </a:t>
            </a:r>
            <a:r>
              <a:rPr lang="es-PA" dirty="0" err="1" smtClean="0"/>
              <a:t>Izq</a:t>
            </a:r>
            <a:r>
              <a:rPr lang="es-PA" dirty="0" smtClean="0"/>
              <a:t> S a Z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617535" y="1828801"/>
            <a:ext cx="10069515" cy="46879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r>
              <a:rPr lang="es-PA" dirty="0" smtClean="0"/>
              <a:t>Un sistema es estable si la función de transferencia tiene ubicación en el semiplano izquierdo de s</a:t>
            </a:r>
          </a:p>
          <a:p>
            <a:pPr algn="just"/>
            <a:r>
              <a:rPr lang="es-PA" dirty="0" smtClean="0"/>
              <a:t>Del plano s a Z son cálculos basados en el origen</a:t>
            </a:r>
          </a:p>
          <a:p>
            <a:pPr algn="just"/>
            <a:r>
              <a:rPr lang="es-PA" dirty="0" smtClean="0"/>
              <a:t>Si…                  y </a:t>
            </a:r>
          </a:p>
          <a:p>
            <a:pPr algn="just"/>
            <a:r>
              <a:rPr lang="es-PA" dirty="0" smtClean="0"/>
              <a:t>Entonces…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9738" y="2990850"/>
            <a:ext cx="808892" cy="43815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5518" y="2990850"/>
            <a:ext cx="1331975" cy="43815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1287" y="3514994"/>
            <a:ext cx="3640424" cy="1228456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81287" y="4983823"/>
            <a:ext cx="2925163" cy="472292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05939" y="3209925"/>
            <a:ext cx="4991100" cy="310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226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687297" cy="899564"/>
          </a:xfrm>
        </p:spPr>
        <p:txBody>
          <a:bodyPr/>
          <a:lstStyle/>
          <a:p>
            <a:r>
              <a:rPr lang="es-PA" dirty="0" smtClean="0"/>
              <a:t>Análisis de Estabilidad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617535" y="1828801"/>
            <a:ext cx="10069515" cy="46879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r>
              <a:rPr lang="es-PA" dirty="0" smtClean="0"/>
              <a:t>Puntos del plano donde alfa &gt; 0 serán estarán en la región C.</a:t>
            </a:r>
          </a:p>
          <a:p>
            <a:pPr algn="just"/>
            <a:r>
              <a:rPr lang="es-PA" dirty="0" smtClean="0"/>
              <a:t>Por consiguiente estos puntos caerán fuera del plano z</a:t>
            </a:r>
          </a:p>
          <a:p>
            <a:pPr algn="just"/>
            <a:r>
              <a:rPr lang="es-PA" dirty="0" smtClean="0"/>
              <a:t>Puntos de alfa = 0 caerán en el </a:t>
            </a:r>
            <a:r>
              <a:rPr lang="es-PA" dirty="0" err="1" smtClean="0"/>
              <a:t>borte</a:t>
            </a:r>
            <a:r>
              <a:rPr lang="es-PA" dirty="0" smtClean="0"/>
              <a:t> B con magnitud z = 1</a:t>
            </a:r>
          </a:p>
          <a:p>
            <a:pPr algn="just"/>
            <a:r>
              <a:rPr lang="es-PA" dirty="0" smtClean="0"/>
              <a:t>Puntos con alfa &lt; 1 caerán en A, dentro del círculo</a:t>
            </a:r>
          </a:p>
          <a:p>
            <a:pPr algn="just"/>
            <a:r>
              <a:rPr lang="es-PA" dirty="0" smtClean="0"/>
              <a:t>Las clasificaciones serán</a:t>
            </a:r>
          </a:p>
          <a:p>
            <a:pPr lvl="1" algn="just"/>
            <a:r>
              <a:rPr lang="es-PA" dirty="0" smtClean="0"/>
              <a:t>Inestable para región C</a:t>
            </a:r>
          </a:p>
          <a:p>
            <a:pPr lvl="1" algn="just"/>
            <a:r>
              <a:rPr lang="es-PA" dirty="0" smtClean="0"/>
              <a:t>Marginalmente estable para la región B</a:t>
            </a:r>
          </a:p>
          <a:p>
            <a:pPr lvl="1" algn="just"/>
            <a:r>
              <a:rPr lang="es-PA" dirty="0" smtClean="0"/>
              <a:t>Estable para la región A</a:t>
            </a:r>
          </a:p>
          <a:p>
            <a:pPr lvl="2" algn="just"/>
            <a:r>
              <a:rPr lang="es-PA" dirty="0" err="1" smtClean="0"/>
              <a:t>mag</a:t>
            </a:r>
            <a:r>
              <a:rPr lang="es-PA" dirty="0" smtClean="0"/>
              <a:t>(z) &lt; 1</a:t>
            </a:r>
          </a:p>
          <a:p>
            <a:pPr lvl="2" algn="just"/>
            <a:r>
              <a:rPr lang="es-PA" dirty="0" smtClean="0"/>
              <a:t>Criterio de estabilidad de </a:t>
            </a:r>
            <a:r>
              <a:rPr lang="es-PA" dirty="0" err="1" smtClean="0"/>
              <a:t>Routh</a:t>
            </a:r>
            <a:endParaRPr lang="es-PA" dirty="0" smtClean="0"/>
          </a:p>
          <a:p>
            <a:pPr lvl="3" algn="just"/>
            <a:r>
              <a:rPr lang="es-PA" dirty="0"/>
              <a:t>z</a:t>
            </a:r>
            <a:r>
              <a:rPr lang="es-PA" dirty="0" smtClean="0"/>
              <a:t> = (r + 1)/(r – 1) </a:t>
            </a: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3090" y="3552557"/>
            <a:ext cx="4991100" cy="310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157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687297" cy="899564"/>
          </a:xfrm>
        </p:spPr>
        <p:txBody>
          <a:bodyPr/>
          <a:lstStyle/>
          <a:p>
            <a:r>
              <a:rPr lang="es-PA" dirty="0" smtClean="0"/>
              <a:t>Análisis de Estabilidad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Marcador de contenido 8"/>
              <p:cNvSpPr txBox="1">
                <a:spLocks/>
              </p:cNvSpPr>
              <p:nvPr/>
            </p:nvSpPr>
            <p:spPr>
              <a:xfrm>
                <a:off x="617535" y="1828801"/>
                <a:ext cx="10069515" cy="468790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20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  <a:lvl2pPr marL="742950" indent="-28575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8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2pPr>
                <a:lvl3pPr marL="1143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6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3pPr>
                <a:lvl4pPr marL="1600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4pPr>
                <a:lvl5pPr marL="20574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5pPr>
                <a:lvl6pPr marL="25146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6pPr>
                <a:lvl7pPr marL="29718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7pPr>
                <a:lvl8pPr marL="3429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8pPr>
                <a:lvl9pPr marL="3886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9pPr>
              </a:lstStyle>
              <a:p>
                <a:pPr algn="just"/>
                <a:r>
                  <a:rPr lang="es-PA" dirty="0" smtClean="0"/>
                  <a:t>Analizar el siguiente sistema de tiempo discreto cuya función de transferencia es: </a:t>
                </a:r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i="1">
                            <a:latin typeface="Cambria Math" panose="02040503050406030204" pitchFamily="18" charset="0"/>
                          </a:rPr>
                          <m:t>10</m:t>
                        </m:r>
                      </m:num>
                      <m:den>
                        <m:r>
                          <a:rPr lang="es-PA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+1)</m:t>
                        </m:r>
                      </m:den>
                    </m:f>
                  </m:oMath>
                </a14:m>
                <a:endParaRPr lang="es-PA" dirty="0" smtClean="0"/>
              </a:p>
              <a:p>
                <a:pPr algn="just"/>
                <a:r>
                  <a:rPr lang="es-PA" dirty="0" smtClean="0"/>
                  <a:t>Primeramente resolvemos la transformada z</a:t>
                </a:r>
              </a:p>
              <a:p>
                <a:pPr algn="just"/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i="1">
                            <a:latin typeface="Cambria Math" panose="02040503050406030204" pitchFamily="18" charset="0"/>
                          </a:rPr>
                          <m:t>10</m:t>
                        </m:r>
                        <m:d>
                          <m:d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p>
                              <m:sSup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</m:e>
                        </m:d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−1)(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s-PA" dirty="0" smtClean="0"/>
              </a:p>
              <a:p>
                <a:pPr algn="just"/>
                <a:r>
                  <a:rPr lang="es-PA" dirty="0" smtClean="0"/>
                  <a:t>Aplicando la ecuación característica</a:t>
                </a:r>
              </a:p>
              <a:p>
                <a:pPr algn="just"/>
                <a:r>
                  <a:rPr lang="es-PA" dirty="0" smtClean="0"/>
                  <a:t>1 + G(Z)=0</a:t>
                </a:r>
              </a:p>
              <a:p>
                <a:pPr algn="just"/>
                <a:r>
                  <a:rPr lang="es-PA" dirty="0" smtClean="0"/>
                  <a:t>Tenemos</a:t>
                </a:r>
              </a:p>
              <a:p>
                <a:pPr algn="just"/>
                <a14:m>
                  <m:oMath xmlns:m="http://schemas.openxmlformats.org/officeDocument/2006/math"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+1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0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1−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s-PA" dirty="0" smtClean="0"/>
                  <a:t>=0</a:t>
                </a:r>
              </a:p>
              <a:p>
                <a:pPr algn="just"/>
                <a:r>
                  <a:rPr lang="es-PA" dirty="0" smtClean="0"/>
                  <a:t>Resolviendo</a:t>
                </a:r>
              </a:p>
              <a:p>
                <a:pPr algn="just"/>
                <a14:m>
                  <m:oMath xmlns:m="http://schemas.openxmlformats.org/officeDocument/2006/math">
                    <m:sSup>
                      <m:sSup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+4.952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+0.368=0</m:t>
                    </m:r>
                  </m:oMath>
                </a14:m>
                <a:endParaRPr lang="es-PA" dirty="0" smtClean="0"/>
              </a:p>
              <a:p>
                <a:pPr algn="just"/>
                <a:endParaRPr lang="es-PA" dirty="0" smtClean="0"/>
              </a:p>
            </p:txBody>
          </p:sp>
        </mc:Choice>
        <mc:Fallback xmlns="">
          <p:sp>
            <p:nvSpPr>
              <p:cNvPr id="6" name="Marcador de contenido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535" y="1828801"/>
                <a:ext cx="10069515" cy="4687909"/>
              </a:xfrm>
              <a:prstGeom prst="rect">
                <a:avLst/>
              </a:prstGeom>
              <a:blipFill rotWithShape="0">
                <a:blip r:embed="rId2"/>
                <a:stretch>
                  <a:fillRect l="-242" t="-650" r="-666"/>
                </a:stretch>
              </a:blipFill>
            </p:spPr>
            <p:txBody>
              <a:bodyPr/>
              <a:lstStyle/>
              <a:p>
                <a:r>
                  <a:rPr lang="es-P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1248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687297" cy="899564"/>
          </a:xfrm>
        </p:spPr>
        <p:txBody>
          <a:bodyPr/>
          <a:lstStyle/>
          <a:p>
            <a:r>
              <a:rPr lang="es-PA" dirty="0" smtClean="0"/>
              <a:t>Análisis de Estabilidad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Marcador de contenido 8"/>
              <p:cNvSpPr txBox="1">
                <a:spLocks/>
              </p:cNvSpPr>
              <p:nvPr/>
            </p:nvSpPr>
            <p:spPr>
              <a:xfrm>
                <a:off x="617535" y="1828801"/>
                <a:ext cx="10069515" cy="468790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20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  <a:lvl2pPr marL="742950" indent="-28575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8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2pPr>
                <a:lvl3pPr marL="1143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6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3pPr>
                <a:lvl4pPr marL="1600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4pPr>
                <a:lvl5pPr marL="20574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5pPr>
                <a:lvl6pPr marL="25146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6pPr>
                <a:lvl7pPr marL="29718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7pPr>
                <a:lvl8pPr marL="3429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8pPr>
                <a:lvl9pPr marL="3886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9pPr>
              </a:lstStyle>
              <a:p>
                <a:pPr algn="just"/>
                <a14:m>
                  <m:oMath xmlns:m="http://schemas.openxmlformats.org/officeDocument/2006/math">
                    <m:sSup>
                      <m:sSup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+4.952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+0.368=0</m:t>
                    </m:r>
                  </m:oMath>
                </a14:m>
                <a:endParaRPr lang="es-PA" dirty="0" smtClean="0"/>
              </a:p>
              <a:p>
                <a:pPr algn="just"/>
                <a:r>
                  <a:rPr lang="es-PA" dirty="0" err="1" smtClean="0"/>
                  <a:t>Raices</a:t>
                </a:r>
                <a:r>
                  <a:rPr lang="es-PA" dirty="0" smtClean="0"/>
                  <a:t>:  z = -0.076 y z = -4.876</a:t>
                </a:r>
              </a:p>
              <a:p>
                <a:pPr algn="just"/>
                <a:r>
                  <a:rPr lang="es-PA" dirty="0" smtClean="0"/>
                  <a:t>Como hay una raíz mayor que la unidad, el sistema es inestable</a:t>
                </a:r>
              </a:p>
              <a:p>
                <a:pPr lvl="1" algn="just"/>
                <a:r>
                  <a:rPr lang="es-PA" dirty="0" smtClean="0"/>
                  <a:t>Generalmente un sistema de segundo orden es estable</a:t>
                </a:r>
              </a:p>
              <a:p>
                <a:pPr lvl="1" algn="just"/>
                <a:r>
                  <a:rPr lang="es-PA" dirty="0" smtClean="0"/>
                  <a:t>Pero con un </a:t>
                </a:r>
                <a:r>
                  <a:rPr lang="es-PA" dirty="0" err="1" smtClean="0"/>
                  <a:t>muestreador</a:t>
                </a:r>
                <a:r>
                  <a:rPr lang="es-PA" dirty="0" smtClean="0"/>
                  <a:t> cambia la situación</a:t>
                </a:r>
              </a:p>
              <a:p>
                <a:pPr lvl="1" algn="just"/>
                <a:r>
                  <a:rPr lang="es-PA" dirty="0" smtClean="0"/>
                  <a:t>Puede volverse inestable bajo una alta ganancia</a:t>
                </a:r>
              </a:p>
              <a:p>
                <a:pPr algn="just"/>
                <a:r>
                  <a:rPr lang="es-PA" dirty="0" smtClean="0"/>
                  <a:t>¿Para que valor de ganancia K será estable?</a:t>
                </a:r>
              </a:p>
              <a:p>
                <a:pPr lvl="1" algn="just"/>
                <a:r>
                  <a:rPr lang="es-PA" dirty="0"/>
                  <a:t> </a:t>
                </a:r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num>
                      <m:den>
                        <m:r>
                          <a:rPr lang="es-PA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+1)</m:t>
                        </m:r>
                      </m:den>
                    </m:f>
                  </m:oMath>
                </a14:m>
                <a:endParaRPr lang="es-PA" dirty="0" smtClean="0"/>
              </a:p>
              <a:p>
                <a:pPr lvl="1" algn="just"/>
                <a:r>
                  <a:rPr lang="es-PA" dirty="0" smtClean="0"/>
                  <a:t>0 &lt; K &lt; 4.32 </a:t>
                </a:r>
              </a:p>
            </p:txBody>
          </p:sp>
        </mc:Choice>
        <mc:Fallback xmlns="">
          <p:sp>
            <p:nvSpPr>
              <p:cNvPr id="6" name="Marcador de contenido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535" y="1828801"/>
                <a:ext cx="10069515" cy="4687909"/>
              </a:xfrm>
              <a:prstGeom prst="rect">
                <a:avLst/>
              </a:prstGeom>
              <a:blipFill rotWithShape="0">
                <a:blip r:embed="rId2"/>
                <a:stretch>
                  <a:fillRect l="-242"/>
                </a:stretch>
              </a:blipFill>
            </p:spPr>
            <p:txBody>
              <a:bodyPr/>
              <a:lstStyle/>
              <a:p>
                <a:r>
                  <a:rPr lang="es-P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49413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687297" cy="899564"/>
          </a:xfrm>
        </p:spPr>
        <p:txBody>
          <a:bodyPr/>
          <a:lstStyle/>
          <a:p>
            <a:r>
              <a:rPr lang="es-PA" dirty="0" smtClean="0"/>
              <a:t>Análisis de Estabilidad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Marcador de contenido 8"/>
              <p:cNvSpPr txBox="1">
                <a:spLocks/>
              </p:cNvSpPr>
              <p:nvPr/>
            </p:nvSpPr>
            <p:spPr>
              <a:xfrm>
                <a:off x="617535" y="1828801"/>
                <a:ext cx="10069515" cy="468790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3429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20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  <a:lvl2pPr marL="742950" indent="-28575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8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2pPr>
                <a:lvl3pPr marL="1143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6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3pPr>
                <a:lvl4pPr marL="1600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4pPr>
                <a:lvl5pPr marL="20574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5pPr>
                <a:lvl6pPr marL="25146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6pPr>
                <a:lvl7pPr marL="29718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7pPr>
                <a:lvl8pPr marL="3429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8pPr>
                <a:lvl9pPr marL="3886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9pPr>
              </a:lstStyle>
              <a:p>
                <a:pPr algn="just"/>
                <a:r>
                  <a:rPr lang="es-PA" dirty="0" smtClean="0"/>
                  <a:t>Se puede hacer el mismo análisis basado en la estabilidad de </a:t>
                </a:r>
                <a:r>
                  <a:rPr lang="es-PA" dirty="0" err="1" smtClean="0"/>
                  <a:t>Rout</a:t>
                </a:r>
                <a:endParaRPr lang="es-PA" dirty="0" smtClean="0"/>
              </a:p>
              <a:p>
                <a:pPr algn="just"/>
                <a:r>
                  <a:rPr lang="es-PA" dirty="0" smtClean="0"/>
                  <a:t>Reemplazando z = (r + 1) / (r – 1)</a:t>
                </a:r>
                <a:endParaRPr lang="es-PA" i="1" dirty="0" smtClean="0">
                  <a:latin typeface="Cambria Math" panose="02040503050406030204" pitchFamily="18" charset="0"/>
                </a:endParaRPr>
              </a:p>
              <a:p>
                <a:pPr algn="just"/>
                <a14:m>
                  <m:oMath xmlns:m="http://schemas.openxmlformats.org/officeDocument/2006/math">
                    <m:sSup>
                      <m:sSup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+4.952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+0.368=0</m:t>
                    </m:r>
                  </m:oMath>
                </a14:m>
                <a:endParaRPr lang="es-PA" b="0" dirty="0" smtClean="0"/>
              </a:p>
              <a:p>
                <a:pPr algn="just"/>
                <a14:m>
                  <m:oMath xmlns:m="http://schemas.openxmlformats.org/officeDocument/2006/math">
                    <m:sSup>
                      <m:sSupPr>
                        <m:ctrlPr>
                          <a:rPr lang="es-PA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f>
                          <m:fPr>
                            <m:ctrlPr>
                              <a:rPr lang="es-PA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s-PA" i="1" dirty="0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s-PA" i="1" dirty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num>
                          <m:den>
                            <m:r>
                              <a:rPr lang="es-PA" i="1" dirty="0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s-PA" i="1" dirty="0">
                                <a:latin typeface="Cambria Math" panose="02040503050406030204" pitchFamily="18" charset="0"/>
                              </a:rPr>
                              <m:t> −1</m:t>
                            </m:r>
                          </m:den>
                        </m:f>
                        <m:r>
                          <a:rPr lang="es-PA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s-PA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s-PA" i="1">
                        <a:latin typeface="Cambria Math" panose="02040503050406030204" pitchFamily="18" charset="0"/>
                      </a:rPr>
                      <m:t>+4.952</m:t>
                    </m:r>
                    <m:d>
                      <m:dPr>
                        <m:ctrlPr>
                          <a:rPr lang="es-PA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s-PA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s-PA" i="1" dirty="0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s-PA" i="1" dirty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num>
                          <m:den>
                            <m:r>
                              <a:rPr lang="es-PA" i="1" dirty="0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s-PA" i="1" dirty="0">
                                <a:latin typeface="Cambria Math" panose="02040503050406030204" pitchFamily="18" charset="0"/>
                              </a:rPr>
                              <m:t> −1</m:t>
                            </m:r>
                          </m:den>
                        </m:f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+0.368=0</m:t>
                    </m:r>
                  </m:oMath>
                </a14:m>
                <a:endParaRPr lang="es-PA" dirty="0" smtClean="0"/>
              </a:p>
              <a:p>
                <a:pPr algn="just"/>
                <a:r>
                  <a:rPr lang="es-PA" dirty="0" smtClean="0"/>
                  <a:t>Finalmente si se resuelve tenemos</a:t>
                </a:r>
                <a:endParaRPr lang="es-PA" dirty="0"/>
              </a:p>
              <a:p>
                <a:pPr algn="just"/>
                <a:r>
                  <a:rPr lang="es-PA" dirty="0" smtClean="0"/>
                  <a:t>r2	6.32	-3,584</a:t>
                </a:r>
              </a:p>
              <a:p>
                <a:pPr algn="just"/>
                <a:r>
                  <a:rPr lang="es-PA" dirty="0" smtClean="0"/>
                  <a:t>r1	1.264	0</a:t>
                </a:r>
              </a:p>
              <a:p>
                <a:pPr algn="just"/>
                <a:r>
                  <a:rPr lang="es-PA" dirty="0" smtClean="0"/>
                  <a:t>r0	-3.584</a:t>
                </a:r>
                <a:endParaRPr lang="es-PA" dirty="0"/>
              </a:p>
              <a:p>
                <a:pPr algn="just"/>
                <a:r>
                  <a:rPr lang="es-PA" dirty="0" smtClean="0"/>
                  <a:t>Hay un cambio de signo en la primera columna</a:t>
                </a:r>
              </a:p>
              <a:p>
                <a:pPr lvl="1" algn="just"/>
                <a:r>
                  <a:rPr lang="es-PA" dirty="0" err="1" smtClean="0"/>
                  <a:t>Inestabme</a:t>
                </a:r>
                <a:endParaRPr lang="es-PA" dirty="0" smtClean="0"/>
              </a:p>
              <a:p>
                <a:pPr lvl="1" algn="just"/>
                <a:r>
                  <a:rPr lang="es-PA" dirty="0" smtClean="0"/>
                  <a:t>Fuera el circulo z</a:t>
                </a:r>
              </a:p>
            </p:txBody>
          </p:sp>
        </mc:Choice>
        <mc:Fallback xmlns="">
          <p:sp>
            <p:nvSpPr>
              <p:cNvPr id="6" name="Marcador de contenido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535" y="1828801"/>
                <a:ext cx="10069515" cy="4687909"/>
              </a:xfrm>
              <a:prstGeom prst="rect">
                <a:avLst/>
              </a:prstGeom>
              <a:blipFill rotWithShape="0">
                <a:blip r:embed="rId2"/>
                <a:stretch>
                  <a:fillRect l="-242" t="-1300"/>
                </a:stretch>
              </a:blipFill>
            </p:spPr>
            <p:txBody>
              <a:bodyPr/>
              <a:lstStyle/>
              <a:p>
                <a:r>
                  <a:rPr lang="es-P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6649" y="2511315"/>
            <a:ext cx="4314825" cy="4005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59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687297" cy="899564"/>
          </a:xfrm>
        </p:spPr>
        <p:txBody>
          <a:bodyPr/>
          <a:lstStyle/>
          <a:p>
            <a:r>
              <a:rPr lang="es-PA" dirty="0" smtClean="0"/>
              <a:t>Análisis de Estabilidad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617535" y="1828801"/>
            <a:ext cx="10069515" cy="46879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r>
              <a:rPr lang="es-PA" dirty="0" smtClean="0"/>
              <a:t>Haga el análisis de estabilidad del </a:t>
            </a:r>
          </a:p>
          <a:p>
            <a:pPr marL="0" indent="0" algn="just">
              <a:buNone/>
            </a:pPr>
            <a:r>
              <a:rPr lang="es-PA" dirty="0" smtClean="0"/>
              <a:t>sistema de misil teledirigido</a:t>
            </a:r>
          </a:p>
          <a:p>
            <a:pPr algn="just"/>
            <a:r>
              <a:rPr lang="es-PA" dirty="0" smtClean="0"/>
              <a:t>Muestreo a 0.1s</a:t>
            </a:r>
          </a:p>
          <a:p>
            <a:pPr algn="just"/>
            <a:r>
              <a:rPr lang="es-PA" dirty="0" smtClean="0"/>
              <a:t>Determine si el sistema es estable en</a:t>
            </a:r>
          </a:p>
          <a:p>
            <a:pPr lvl="1" algn="just"/>
            <a:r>
              <a:rPr lang="es-PA" dirty="0" smtClean="0"/>
              <a:t>K = 20</a:t>
            </a:r>
          </a:p>
          <a:p>
            <a:pPr lvl="1" algn="just"/>
            <a:r>
              <a:rPr lang="es-PA" dirty="0" smtClean="0"/>
              <a:t>K = 100</a:t>
            </a:r>
          </a:p>
          <a:p>
            <a:pPr algn="just"/>
            <a:endParaRPr lang="es-PA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6450" y="1511722"/>
            <a:ext cx="6205537" cy="173125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2176" y="3560056"/>
            <a:ext cx="2189362" cy="842963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9953" y="4588702"/>
            <a:ext cx="4513807" cy="1928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590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687297" cy="899564"/>
          </a:xfrm>
        </p:spPr>
        <p:txBody>
          <a:bodyPr/>
          <a:lstStyle/>
          <a:p>
            <a:r>
              <a:rPr lang="es-PA" dirty="0" smtClean="0"/>
              <a:t>Análisis de Estabilidad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617535" y="1828801"/>
            <a:ext cx="10069515" cy="46879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r>
              <a:rPr lang="es-PA" dirty="0" smtClean="0"/>
              <a:t>Finalmente</a:t>
            </a:r>
          </a:p>
          <a:p>
            <a:pPr algn="just"/>
            <a:endParaRPr lang="es-PA" dirty="0"/>
          </a:p>
          <a:p>
            <a:pPr algn="just"/>
            <a:endParaRPr lang="es-PA" dirty="0" smtClean="0"/>
          </a:p>
          <a:p>
            <a:pPr algn="just"/>
            <a:r>
              <a:rPr lang="es-PA" dirty="0" smtClean="0"/>
              <a:t>Como Ts = 0.1, a = 27, el sistema queda como sigue</a:t>
            </a:r>
          </a:p>
          <a:p>
            <a:pPr algn="just"/>
            <a:endParaRPr lang="es-PA" dirty="0"/>
          </a:p>
          <a:p>
            <a:pPr algn="just"/>
            <a:r>
              <a:rPr lang="es-PA" dirty="0" smtClean="0"/>
              <a:t>Resolviendo el sistema más:</a:t>
            </a:r>
          </a:p>
          <a:p>
            <a:pPr algn="just"/>
            <a:endParaRPr lang="es-PA" dirty="0"/>
          </a:p>
          <a:p>
            <a:pPr algn="just"/>
            <a:r>
              <a:rPr lang="es-PA" dirty="0" smtClean="0"/>
              <a:t>La estabilidad del sistema se resuelve con los polos del denominador</a:t>
            </a:r>
          </a:p>
          <a:p>
            <a:pPr lvl="1" algn="just"/>
            <a:r>
              <a:rPr lang="es-PA" dirty="0" smtClean="0"/>
              <a:t>K = 20… s = 0.12 + 0.78j, estable</a:t>
            </a:r>
          </a:p>
          <a:p>
            <a:pPr lvl="1" algn="just"/>
            <a:r>
              <a:rPr lang="es-PA" dirty="0" smtClean="0"/>
              <a:t>K = 100… s = -0.58 y -4.9, sistema inestable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4163" y="1352282"/>
            <a:ext cx="4817586" cy="1533526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1749" y="2996418"/>
            <a:ext cx="2907606" cy="746908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7737" y="3957907"/>
            <a:ext cx="4998144" cy="685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319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687297" cy="899564"/>
          </a:xfrm>
        </p:spPr>
        <p:txBody>
          <a:bodyPr/>
          <a:lstStyle/>
          <a:p>
            <a:r>
              <a:rPr lang="es-PA" dirty="0" smtClean="0"/>
              <a:t>Análisis de Estabilidad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617535" y="1828801"/>
            <a:ext cx="10069515" cy="46879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r>
              <a:rPr lang="es-PA" dirty="0" smtClean="0"/>
              <a:t>Es fácil cuando tenemos sistemas de 2do o 3er orden</a:t>
            </a:r>
          </a:p>
          <a:p>
            <a:pPr algn="just"/>
            <a:r>
              <a:rPr lang="es-PA" dirty="0" smtClean="0"/>
              <a:t>Para sistemas de mayor orden usamos el método visto anterior mente</a:t>
            </a:r>
          </a:p>
          <a:p>
            <a:pPr lvl="1" algn="just"/>
            <a:r>
              <a:rPr lang="es-PA" dirty="0" smtClean="0"/>
              <a:t>Routh-Hurwitz</a:t>
            </a:r>
          </a:p>
          <a:p>
            <a:pPr lvl="1" algn="just"/>
            <a:r>
              <a:rPr lang="es-PA" dirty="0" smtClean="0"/>
              <a:t>Otros  métodos no estudiados, métodos numérico de </a:t>
            </a:r>
            <a:r>
              <a:rPr lang="es-PA" dirty="0" err="1" smtClean="0"/>
              <a:t>Raible</a:t>
            </a:r>
            <a:r>
              <a:rPr lang="es-PA" dirty="0" smtClean="0"/>
              <a:t> o </a:t>
            </a:r>
            <a:r>
              <a:rPr lang="es-PA" dirty="0" err="1" smtClean="0"/>
              <a:t>Jury</a:t>
            </a:r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571765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687297" cy="899564"/>
          </a:xfrm>
        </p:spPr>
        <p:txBody>
          <a:bodyPr/>
          <a:lstStyle/>
          <a:p>
            <a:r>
              <a:rPr lang="es-PA" dirty="0" smtClean="0"/>
              <a:t>Análisis de Estabilidad – Rango de Ts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617535" y="1249251"/>
            <a:ext cx="10069515" cy="56087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r>
              <a:rPr lang="es-PA" dirty="0" smtClean="0"/>
              <a:t>Determinar el valor de Ts para cual el sistema es estable y el rango inestable del sistema visto anteriormente</a:t>
            </a:r>
          </a:p>
          <a:p>
            <a:pPr algn="just"/>
            <a:r>
              <a:rPr lang="es-PA" dirty="0" smtClean="0"/>
              <a:t>Encontramos primero la función de </a:t>
            </a:r>
            <a:r>
              <a:rPr lang="es-PA" dirty="0" err="1" smtClean="0"/>
              <a:t>transf</a:t>
            </a:r>
            <a:r>
              <a:rPr lang="es-PA" dirty="0" smtClean="0"/>
              <a:t>.</a:t>
            </a:r>
          </a:p>
          <a:p>
            <a:pPr algn="just"/>
            <a:r>
              <a:rPr lang="es-PA" dirty="0" smtClean="0"/>
              <a:t>Y luego su transformada z</a:t>
            </a:r>
          </a:p>
          <a:p>
            <a:pPr algn="just"/>
            <a:endParaRPr lang="es-PA" dirty="0" smtClean="0"/>
          </a:p>
          <a:p>
            <a:pPr algn="just"/>
            <a:endParaRPr lang="es-PA" dirty="0"/>
          </a:p>
          <a:p>
            <a:pPr algn="just"/>
            <a:endParaRPr lang="es-PA" dirty="0" smtClean="0"/>
          </a:p>
          <a:p>
            <a:pPr algn="just"/>
            <a:endParaRPr lang="es-PA" dirty="0"/>
          </a:p>
          <a:p>
            <a:pPr algn="just"/>
            <a:endParaRPr lang="es-PA" dirty="0" smtClean="0"/>
          </a:p>
          <a:p>
            <a:pPr algn="just"/>
            <a:r>
              <a:rPr lang="es-PA" dirty="0" smtClean="0"/>
              <a:t>Resolviendo para T en el denominador tenemos que:</a:t>
            </a:r>
          </a:p>
          <a:p>
            <a:pPr algn="just"/>
            <a:r>
              <a:rPr lang="es-PA" dirty="0" smtClean="0"/>
              <a:t>De z[+1, -1) decrece para 0.2 &gt; T &gt; 0</a:t>
            </a:r>
          </a:p>
          <a:p>
            <a:pPr algn="just"/>
            <a:r>
              <a:rPr lang="es-PA" dirty="0" smtClean="0"/>
              <a:t>De z(-1, 10) decrece para </a:t>
            </a:r>
            <a:r>
              <a:rPr lang="es-PA" dirty="0" err="1" smtClean="0"/>
              <a:t>inf</a:t>
            </a:r>
            <a:r>
              <a:rPr lang="es-PA" dirty="0" smtClean="0"/>
              <a:t> &gt; T &gt; 0.2</a:t>
            </a:r>
          </a:p>
          <a:p>
            <a:pPr algn="just"/>
            <a:r>
              <a:rPr lang="es-PA" dirty="0" smtClean="0"/>
              <a:t>El sistema es estable entonces para una frecuencia de f = 1/T = 5Hz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0148" y="1618176"/>
            <a:ext cx="5737504" cy="1619251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749" y="3005137"/>
            <a:ext cx="3829858" cy="79533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7749" y="4050910"/>
            <a:ext cx="4582143" cy="842693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2292" y="4050910"/>
            <a:ext cx="2957083" cy="842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54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8"/>
            <a:ext cx="11423561" cy="899564"/>
          </a:xfrm>
        </p:spPr>
        <p:txBody>
          <a:bodyPr/>
          <a:lstStyle/>
          <a:p>
            <a:r>
              <a:rPr lang="es-PA" dirty="0" smtClean="0"/>
              <a:t>Análisis de Estabilidad – Transformaciones Bilineales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617535" y="1738648"/>
            <a:ext cx="11372696" cy="48939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r>
              <a:rPr lang="es-PA" dirty="0" smtClean="0"/>
              <a:t>Del método anterior encontramos la relación de ‘s’ con ‘z’ en el plano unitario</a:t>
            </a:r>
          </a:p>
          <a:p>
            <a:pPr algn="just"/>
            <a:r>
              <a:rPr lang="es-PA" dirty="0" smtClean="0"/>
              <a:t>Este método es mejor resolverlo con Routh-Hurwitz</a:t>
            </a:r>
          </a:p>
          <a:p>
            <a:pPr lvl="1" algn="just"/>
            <a:r>
              <a:rPr lang="es-PA" dirty="0" smtClean="0"/>
              <a:t>Semiplano izquierdo</a:t>
            </a:r>
          </a:p>
          <a:p>
            <a:pPr lvl="1" algn="just"/>
            <a:endParaRPr lang="es-PA" dirty="0"/>
          </a:p>
          <a:p>
            <a:pPr algn="just"/>
            <a:r>
              <a:rPr lang="es-PA" dirty="0" smtClean="0"/>
              <a:t>Las transformaciones bilineales nos permiten analizar y diseñar en base al plano s con el plano z</a:t>
            </a:r>
          </a:p>
          <a:p>
            <a:pPr algn="just"/>
            <a:r>
              <a:rPr lang="es-PA" dirty="0" smtClean="0"/>
              <a:t>Considerando               y que su inversa es                            podemos sustituir G(z) como</a:t>
            </a:r>
          </a:p>
          <a:p>
            <a:pPr algn="just"/>
            <a:r>
              <a:rPr lang="es-PA" dirty="0" smtClean="0"/>
              <a:t>Siendo               para entonces reemplazando ‘s’ quedaría </a:t>
            </a:r>
          </a:p>
          <a:p>
            <a:pPr algn="just"/>
            <a:r>
              <a:rPr lang="es-PA" dirty="0" smtClean="0"/>
              <a:t>Esto es muy complicado así que buscaremos otra solución (más </a:t>
            </a:r>
            <a:r>
              <a:rPr lang="es-PA" dirty="0" err="1" smtClean="0"/>
              <a:t>algebráica</a:t>
            </a:r>
            <a:r>
              <a:rPr lang="es-PA" dirty="0" smtClean="0"/>
              <a:t>)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9110" y="4144591"/>
            <a:ext cx="920504" cy="437403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7617" y="4144591"/>
            <a:ext cx="1799262" cy="41417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7624" y="4591988"/>
            <a:ext cx="841486" cy="438421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8237" y="4554565"/>
            <a:ext cx="1403798" cy="412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52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215689" cy="1400530"/>
          </a:xfrm>
        </p:spPr>
        <p:txBody>
          <a:bodyPr/>
          <a:lstStyle/>
          <a:p>
            <a:r>
              <a:rPr lang="es-PA" dirty="0" smtClean="0"/>
              <a:t>Representación de Sistemas Discretos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1853248"/>
            <a:ext cx="11544300" cy="4801552"/>
          </a:xfrm>
        </p:spPr>
        <p:txBody>
          <a:bodyPr>
            <a:normAutofit/>
          </a:bodyPr>
          <a:lstStyle/>
          <a:p>
            <a:r>
              <a:rPr lang="es-PA" dirty="0" smtClean="0"/>
              <a:t>1.3 Representación por Ecuaciones Diferenciales</a:t>
            </a:r>
            <a:endParaRPr lang="es-PA" dirty="0"/>
          </a:p>
          <a:p>
            <a:pPr lvl="1"/>
            <a:r>
              <a:rPr lang="es-PA" dirty="0" smtClean="0"/>
              <a:t>La representación general de un sistema de “n” orden LTI es: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 smtClean="0"/>
          </a:p>
          <a:p>
            <a:r>
              <a:rPr lang="es-PA" dirty="0" smtClean="0"/>
              <a:t>y = salida del sistema</a:t>
            </a:r>
          </a:p>
          <a:p>
            <a:r>
              <a:rPr lang="es-PA" dirty="0" smtClean="0"/>
              <a:t>u = la entrada del sistema</a:t>
            </a:r>
          </a:p>
          <a:p>
            <a:r>
              <a:rPr lang="es-PA" dirty="0" smtClean="0"/>
              <a:t>m &gt;= 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6341" y="2605625"/>
            <a:ext cx="8852783" cy="1051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685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8"/>
            <a:ext cx="11423561" cy="899564"/>
          </a:xfrm>
        </p:spPr>
        <p:txBody>
          <a:bodyPr/>
          <a:lstStyle/>
          <a:p>
            <a:r>
              <a:rPr lang="es-PA" dirty="0" smtClean="0"/>
              <a:t>Análisis de Estabilidad – Transformaciones Bilineales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617535" y="1738648"/>
            <a:ext cx="11372696" cy="48939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r>
              <a:rPr lang="es-PA" dirty="0" smtClean="0"/>
              <a:t>Las transformaciones bilineales son de la forma                      y con inversa</a:t>
            </a:r>
            <a:endParaRPr lang="es-PA" dirty="0"/>
          </a:p>
          <a:p>
            <a:pPr algn="just"/>
            <a:r>
              <a:rPr lang="es-PA" dirty="0" smtClean="0"/>
              <a:t>Se buscarán los coeficientes que queden dentro del plano ‘z’ lado izquierdo</a:t>
            </a:r>
          </a:p>
          <a:p>
            <a:pPr algn="just"/>
            <a:r>
              <a:rPr lang="es-PA" dirty="0" smtClean="0"/>
              <a:t>Recordar que para sistemas discretos G(s) puede ser estable pero G(z) no lo será</a:t>
            </a:r>
          </a:p>
          <a:p>
            <a:pPr algn="just"/>
            <a:endParaRPr lang="es-PA" dirty="0" smtClean="0"/>
          </a:p>
          <a:p>
            <a:pPr algn="just"/>
            <a:r>
              <a:rPr lang="es-PA" dirty="0" smtClean="0"/>
              <a:t>Para estabilidad en el plano ‘s’, si reemplazamos s por (</a:t>
            </a:r>
            <a:r>
              <a:rPr lang="es-PA" dirty="0" smtClean="0">
                <a:sym typeface="Symbol" panose="05050102010706020507" pitchFamily="18" charset="2"/>
              </a:rPr>
              <a:t> + j) tenemos</a:t>
            </a:r>
          </a:p>
          <a:p>
            <a:pPr algn="just"/>
            <a:r>
              <a:rPr lang="es-PA" dirty="0" smtClean="0">
                <a:sym typeface="Symbol" panose="05050102010706020507" pitchFamily="18" charset="2"/>
              </a:rPr>
              <a:t>                               Resolviendo en magnitud tenemos que </a:t>
            </a:r>
          </a:p>
          <a:p>
            <a:pPr algn="just"/>
            <a:endParaRPr lang="es-PA" dirty="0">
              <a:sym typeface="Symbol" panose="05050102010706020507" pitchFamily="18" charset="2"/>
            </a:endParaRPr>
          </a:p>
          <a:p>
            <a:pPr algn="just"/>
            <a:r>
              <a:rPr lang="es-PA" dirty="0" smtClean="0">
                <a:sym typeface="Symbol" panose="05050102010706020507" pitchFamily="18" charset="2"/>
              </a:rPr>
              <a:t>Es decir que                          y que  </a:t>
            </a:r>
          </a:p>
          <a:p>
            <a:pPr algn="just"/>
            <a:endParaRPr lang="es-PA" dirty="0">
              <a:sym typeface="Symbol" panose="05050102010706020507" pitchFamily="18" charset="2"/>
            </a:endParaRPr>
          </a:p>
          <a:p>
            <a:pPr algn="just"/>
            <a:r>
              <a:rPr lang="es-PA" dirty="0" smtClean="0">
                <a:sym typeface="Symbol" panose="05050102010706020507" pitchFamily="18" charset="2"/>
              </a:rPr>
              <a:t>En fin, para estabilidad de transformaciones bilineales usar:</a:t>
            </a:r>
            <a:endParaRPr lang="es-PA" dirty="0" smtClean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1619" y="1528147"/>
            <a:ext cx="1276618" cy="786881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0340" y="1528146"/>
            <a:ext cx="1409828" cy="786881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9178" y="3828446"/>
            <a:ext cx="1714500" cy="714375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78085" y="3828446"/>
            <a:ext cx="1558343" cy="907842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05671" y="4542821"/>
            <a:ext cx="1579963" cy="730360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75183" y="4736288"/>
            <a:ext cx="2057400" cy="495300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98178" y="5430556"/>
            <a:ext cx="1238250" cy="781050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35387" y="5430556"/>
            <a:ext cx="1190625" cy="81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191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8"/>
            <a:ext cx="11423561" cy="899564"/>
          </a:xfrm>
        </p:spPr>
        <p:txBody>
          <a:bodyPr/>
          <a:lstStyle/>
          <a:p>
            <a:r>
              <a:rPr lang="es-PA" dirty="0" smtClean="0"/>
              <a:t>Análisis de Estabilidad – Transformaciones Bilineales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617535" y="1738648"/>
            <a:ext cx="11372696" cy="48939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r>
              <a:rPr lang="es-PA" dirty="0" smtClean="0"/>
              <a:t>Encontrar la estabilidad del siguiente sistema                        siendo </a:t>
            </a:r>
            <a:endParaRPr lang="es-PA" dirty="0"/>
          </a:p>
          <a:p>
            <a:pPr algn="just"/>
            <a:r>
              <a:rPr lang="es-PA" dirty="0" smtClean="0"/>
              <a:t>Reemplazando </a:t>
            </a:r>
          </a:p>
          <a:p>
            <a:pPr algn="just"/>
            <a:endParaRPr lang="es-PA" dirty="0"/>
          </a:p>
          <a:p>
            <a:pPr algn="just"/>
            <a:r>
              <a:rPr lang="es-PA" dirty="0" smtClean="0"/>
              <a:t>Tenemos </a:t>
            </a:r>
          </a:p>
          <a:p>
            <a:pPr algn="just"/>
            <a:endParaRPr lang="es-PA" dirty="0"/>
          </a:p>
          <a:p>
            <a:pPr algn="just"/>
            <a:r>
              <a:rPr lang="es-PA" dirty="0" smtClean="0"/>
              <a:t>Resolviendo </a:t>
            </a:r>
            <a:r>
              <a:rPr lang="es-PA" dirty="0" smtClean="0">
                <a:hlinkClick r:id="rId2"/>
              </a:rPr>
              <a:t>Routh-Hurwitz</a:t>
            </a:r>
            <a:r>
              <a:rPr lang="es-PA" dirty="0" smtClean="0"/>
              <a:t> tenemos</a:t>
            </a:r>
          </a:p>
          <a:p>
            <a:pPr algn="just"/>
            <a:endParaRPr lang="es-PA" dirty="0"/>
          </a:p>
          <a:p>
            <a:pPr algn="just"/>
            <a:endParaRPr lang="es-PA" dirty="0" smtClean="0"/>
          </a:p>
          <a:p>
            <a:pPr algn="just"/>
            <a:endParaRPr lang="es-PA" dirty="0"/>
          </a:p>
          <a:p>
            <a:pPr algn="just"/>
            <a:r>
              <a:rPr lang="es-PA" dirty="0" smtClean="0"/>
              <a:t>Los cambios de signo denotan el no. De raíces que están presentes en …</a:t>
            </a:r>
          </a:p>
          <a:p>
            <a:pPr algn="just"/>
            <a:r>
              <a:rPr lang="es-PA" dirty="0" smtClean="0"/>
              <a:t>… el semiplano derecho, es decir, el sistema es inestable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3878" y="1738648"/>
            <a:ext cx="1543050" cy="34290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5879" y="1771985"/>
            <a:ext cx="2400300" cy="276225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5394" y="2081548"/>
            <a:ext cx="1190625" cy="819150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54843" y="3001314"/>
            <a:ext cx="2371725" cy="571500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45283" y="4459033"/>
            <a:ext cx="1801457" cy="1175951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72776" y="3833472"/>
            <a:ext cx="1962150" cy="1828800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17393" y="3833472"/>
            <a:ext cx="1485900" cy="1371600"/>
          </a:xfrm>
          <a:prstGeom prst="rect">
            <a:avLst/>
          </a:prstGeom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550209" y="3836691"/>
            <a:ext cx="1543050" cy="2286000"/>
          </a:xfrm>
          <a:prstGeom prst="rect">
            <a:avLst/>
          </a:prstGeom>
        </p:spPr>
      </p:pic>
      <p:sp>
        <p:nvSpPr>
          <p:cNvPr id="20" name="Rectángulo 19"/>
          <p:cNvSpPr/>
          <p:nvPr/>
        </p:nvSpPr>
        <p:spPr>
          <a:xfrm>
            <a:off x="796996" y="4333158"/>
            <a:ext cx="224839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PA" dirty="0"/>
              <a:t> </a:t>
            </a:r>
            <a:r>
              <a:rPr lang="es-PA" dirty="0" smtClean="0"/>
              <a:t>1.00       -45.00</a:t>
            </a:r>
            <a:endParaRPr lang="es-PA" dirty="0"/>
          </a:p>
          <a:p>
            <a:r>
              <a:rPr lang="es-PA" dirty="0"/>
              <a:t> -</a:t>
            </a:r>
            <a:r>
              <a:rPr lang="es-PA" dirty="0" smtClean="0"/>
              <a:t>19.00    -17.00</a:t>
            </a:r>
            <a:endParaRPr lang="es-PA" dirty="0"/>
          </a:p>
          <a:p>
            <a:r>
              <a:rPr lang="es-PA" dirty="0"/>
              <a:t> -</a:t>
            </a:r>
            <a:r>
              <a:rPr lang="es-PA" dirty="0" smtClean="0"/>
              <a:t>45.89     0</a:t>
            </a:r>
            <a:endParaRPr lang="es-PA" dirty="0"/>
          </a:p>
          <a:p>
            <a:r>
              <a:rPr lang="es-PA" dirty="0"/>
              <a:t> -</a:t>
            </a:r>
            <a:r>
              <a:rPr lang="es-PA" dirty="0" smtClean="0"/>
              <a:t>17.00     0</a:t>
            </a:r>
            <a:endParaRPr lang="es-PA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263038" y="2567926"/>
            <a:ext cx="5381625" cy="86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088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Error de Estado Estable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617535" y="1738648"/>
            <a:ext cx="11372696" cy="48939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r>
              <a:rPr lang="es-PA" dirty="0" smtClean="0"/>
              <a:t>Es difícil llegar a una conclusión debido al </a:t>
            </a:r>
            <a:r>
              <a:rPr lang="es-PA" dirty="0" err="1" smtClean="0"/>
              <a:t>muestreador</a:t>
            </a:r>
            <a:r>
              <a:rPr lang="es-PA" dirty="0" smtClean="0"/>
              <a:t> en el medio de la cadena</a:t>
            </a:r>
          </a:p>
          <a:p>
            <a:pPr algn="just"/>
            <a:r>
              <a:rPr lang="es-PA" dirty="0" smtClean="0"/>
              <a:t>La posición del </a:t>
            </a:r>
            <a:r>
              <a:rPr lang="es-PA" dirty="0" err="1" smtClean="0"/>
              <a:t>muestreador</a:t>
            </a:r>
            <a:r>
              <a:rPr lang="es-PA" dirty="0" smtClean="0"/>
              <a:t> puede cambiar la función de transferencia de lazo abierto</a:t>
            </a:r>
          </a:p>
          <a:p>
            <a:pPr algn="just"/>
            <a:r>
              <a:rPr lang="es-PA" dirty="0" smtClean="0"/>
              <a:t>Sistemas analógicos solo hay una función G(s)</a:t>
            </a:r>
          </a:p>
          <a:p>
            <a:pPr algn="just"/>
            <a:r>
              <a:rPr lang="es-PA" dirty="0" smtClean="0"/>
              <a:t>Sistemas digitales cambia la conclusión dependiendo del </a:t>
            </a:r>
            <a:r>
              <a:rPr lang="es-PA" dirty="0" err="1" smtClean="0"/>
              <a:t>muestreador</a:t>
            </a:r>
            <a:endParaRPr lang="es-PA" dirty="0" smtClean="0"/>
          </a:p>
          <a:p>
            <a:pPr lvl="1" algn="just"/>
            <a:r>
              <a:rPr lang="es-PA" dirty="0" smtClean="0"/>
              <a:t>Asumiremos el </a:t>
            </a:r>
            <a:r>
              <a:rPr lang="es-PA" dirty="0" err="1" smtClean="0"/>
              <a:t>muestreador</a:t>
            </a:r>
            <a:r>
              <a:rPr lang="es-PA" dirty="0" smtClean="0"/>
              <a:t> justo después de la señal de error</a:t>
            </a:r>
          </a:p>
          <a:p>
            <a:pPr algn="just"/>
            <a:endParaRPr lang="es-PA" dirty="0"/>
          </a:p>
          <a:p>
            <a:pPr algn="just"/>
            <a:r>
              <a:rPr lang="es-PA" dirty="0" smtClean="0"/>
              <a:t>Considerar el sistema con un </a:t>
            </a:r>
            <a:r>
              <a:rPr lang="es-PA" dirty="0" err="1" smtClean="0"/>
              <a:t>muestreador</a:t>
            </a:r>
            <a:r>
              <a:rPr lang="es-PA" dirty="0" smtClean="0"/>
              <a:t> de orden cero (</a:t>
            </a:r>
            <a:r>
              <a:rPr lang="es-PA" dirty="0" err="1" smtClean="0"/>
              <a:t>zoh</a:t>
            </a:r>
            <a:r>
              <a:rPr lang="es-PA" dirty="0" smtClean="0"/>
              <a:t>)</a:t>
            </a:r>
          </a:p>
          <a:p>
            <a:pPr algn="just"/>
            <a:r>
              <a:rPr lang="es-PA" dirty="0" smtClean="0"/>
              <a:t>Asumamos que G(s) = </a:t>
            </a:r>
            <a:r>
              <a:rPr lang="es-PA" dirty="0" err="1" smtClean="0"/>
              <a:t>zoh</a:t>
            </a:r>
            <a:r>
              <a:rPr lang="es-PA" dirty="0" smtClean="0"/>
              <a:t>*G1(s)</a:t>
            </a:r>
          </a:p>
          <a:p>
            <a:pPr algn="just"/>
            <a:r>
              <a:rPr lang="es-PA" dirty="0" smtClean="0"/>
              <a:t>Asumamos que el error es E*(s) = E(z)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2957" y="4312693"/>
            <a:ext cx="1436296" cy="424644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3898" y="4955066"/>
            <a:ext cx="5866333" cy="145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887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Error de Estado Estable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617535" y="1738648"/>
            <a:ext cx="11372696" cy="48939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endParaRPr lang="es-PA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6914" y="1461188"/>
            <a:ext cx="6810375" cy="158115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6914" y="3246803"/>
            <a:ext cx="7334250" cy="1590675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6914" y="5006386"/>
            <a:ext cx="3686175" cy="145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952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Error de Estado Estable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617535" y="1738648"/>
            <a:ext cx="11372696" cy="48939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r>
              <a:rPr lang="es-PA" dirty="0" smtClean="0"/>
              <a:t>Todo esto nos lleva a la transformada z</a:t>
            </a:r>
          </a:p>
          <a:p>
            <a:pPr algn="just"/>
            <a:r>
              <a:rPr lang="es-PA" dirty="0" smtClean="0"/>
              <a:t>En donde la señal de error de estado estable (discreto) es</a:t>
            </a:r>
          </a:p>
          <a:p>
            <a:pPr algn="just"/>
            <a:r>
              <a:rPr lang="es-PA" dirty="0" smtClean="0"/>
              <a:t>Para en donde finalmente</a:t>
            </a:r>
          </a:p>
          <a:p>
            <a:pPr lvl="1" algn="just"/>
            <a:r>
              <a:rPr lang="es-PA" dirty="0" smtClean="0"/>
              <a:t>Se debe evaluar cada condición</a:t>
            </a:r>
          </a:p>
          <a:p>
            <a:pPr lvl="2" algn="just"/>
            <a:r>
              <a:rPr lang="es-PA" dirty="0" smtClean="0"/>
              <a:t>Rampa</a:t>
            </a:r>
          </a:p>
          <a:p>
            <a:pPr lvl="2" algn="just"/>
            <a:r>
              <a:rPr lang="es-PA" dirty="0" smtClean="0"/>
              <a:t>Escalón</a:t>
            </a:r>
          </a:p>
          <a:p>
            <a:pPr lvl="2" algn="just"/>
            <a:r>
              <a:rPr lang="es-PA" dirty="0" smtClean="0"/>
              <a:t>Parábola</a:t>
            </a:r>
          </a:p>
          <a:p>
            <a:pPr lvl="2" algn="just"/>
            <a:endParaRPr lang="es-PA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1116" y="1313451"/>
            <a:ext cx="1600200" cy="81915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7645" y="1950076"/>
            <a:ext cx="2286000" cy="504825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7283" y="2503206"/>
            <a:ext cx="4429888" cy="62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061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Error de Estado Estable – Escalón Unitario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617535" y="1559943"/>
            <a:ext cx="11372696" cy="5072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r>
              <a:rPr lang="es-PA" dirty="0"/>
              <a:t>Para escalón unitario                    -&gt; </a:t>
            </a:r>
          </a:p>
          <a:p>
            <a:pPr algn="just"/>
            <a:endParaRPr lang="es-PA" dirty="0" smtClean="0"/>
          </a:p>
          <a:p>
            <a:pPr algn="just"/>
            <a:r>
              <a:rPr lang="es-PA" dirty="0" smtClean="0"/>
              <a:t>Sustituyendo la </a:t>
            </a:r>
            <a:r>
              <a:rPr lang="es-PA" dirty="0"/>
              <a:t>ecuación</a:t>
            </a:r>
          </a:p>
          <a:p>
            <a:pPr algn="just"/>
            <a:endParaRPr lang="es-PA" dirty="0" smtClean="0"/>
          </a:p>
          <a:p>
            <a:pPr algn="just"/>
            <a:endParaRPr lang="es-PA" dirty="0" smtClean="0"/>
          </a:p>
          <a:p>
            <a:pPr algn="just"/>
            <a:r>
              <a:rPr lang="es-PA" dirty="0" smtClean="0"/>
              <a:t>Definiremos ahora </a:t>
            </a:r>
            <a:r>
              <a:rPr lang="es-PA" dirty="0" err="1" smtClean="0"/>
              <a:t>Kp</a:t>
            </a:r>
            <a:r>
              <a:rPr lang="es-PA" dirty="0" smtClean="0"/>
              <a:t> como                        </a:t>
            </a:r>
          </a:p>
          <a:p>
            <a:pPr algn="just"/>
            <a:endParaRPr lang="es-PA" dirty="0" smtClean="0"/>
          </a:p>
          <a:p>
            <a:pPr algn="just"/>
            <a:r>
              <a:rPr lang="es-PA" dirty="0" smtClean="0"/>
              <a:t>quedando</a:t>
            </a:r>
          </a:p>
          <a:p>
            <a:pPr lvl="2" algn="just"/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3275" y="3655247"/>
            <a:ext cx="1428750" cy="48577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2601" y="4485935"/>
            <a:ext cx="1533525" cy="571500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2735" y="1559943"/>
            <a:ext cx="1248012" cy="424082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0038" y="1393658"/>
            <a:ext cx="1323975" cy="628650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69899" y="2169072"/>
            <a:ext cx="2200275" cy="96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30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Error de Estado Estable – Rampa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617535" y="1559943"/>
            <a:ext cx="11372696" cy="5072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r>
              <a:rPr lang="es-PA" dirty="0"/>
              <a:t>Para </a:t>
            </a:r>
            <a:r>
              <a:rPr lang="es-PA" dirty="0" smtClean="0"/>
              <a:t>una función rampa</a:t>
            </a:r>
            <a:endParaRPr lang="es-PA" dirty="0"/>
          </a:p>
          <a:p>
            <a:pPr algn="just"/>
            <a:endParaRPr lang="es-PA" dirty="0" smtClean="0"/>
          </a:p>
          <a:p>
            <a:pPr algn="just"/>
            <a:r>
              <a:rPr lang="es-PA" dirty="0" smtClean="0"/>
              <a:t>Sustituyendo </a:t>
            </a:r>
            <a:r>
              <a:rPr lang="es-PA" dirty="0"/>
              <a:t>la ecuación</a:t>
            </a:r>
          </a:p>
          <a:p>
            <a:pPr algn="just"/>
            <a:endParaRPr lang="es-PA" dirty="0" smtClean="0"/>
          </a:p>
          <a:p>
            <a:pPr algn="just"/>
            <a:endParaRPr lang="es-PA" dirty="0" smtClean="0"/>
          </a:p>
          <a:p>
            <a:pPr algn="just"/>
            <a:r>
              <a:rPr lang="es-PA" dirty="0" smtClean="0"/>
              <a:t>Definiremos ahora Kv como                        </a:t>
            </a:r>
          </a:p>
          <a:p>
            <a:pPr algn="just"/>
            <a:endParaRPr lang="es-PA" dirty="0" smtClean="0"/>
          </a:p>
          <a:p>
            <a:pPr algn="just"/>
            <a:r>
              <a:rPr lang="es-PA" dirty="0" smtClean="0"/>
              <a:t>Llegando a la conclusión que </a:t>
            </a:r>
          </a:p>
          <a:p>
            <a:pPr lvl="2" algn="just"/>
            <a:endParaRPr lang="es-PA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1057" y="1559943"/>
            <a:ext cx="1638300" cy="32385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1057" y="2346520"/>
            <a:ext cx="4429888" cy="622381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3944" y="3640326"/>
            <a:ext cx="1152525" cy="561975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97794" y="4554638"/>
            <a:ext cx="2143125" cy="63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870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Error de Estado Estable – Parábola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617535" y="1559943"/>
            <a:ext cx="11372696" cy="5072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r>
              <a:rPr lang="es-PA" dirty="0"/>
              <a:t>Para </a:t>
            </a:r>
            <a:r>
              <a:rPr lang="es-PA" dirty="0" smtClean="0"/>
              <a:t>una función parábola de entrada</a:t>
            </a:r>
            <a:endParaRPr lang="es-PA" dirty="0"/>
          </a:p>
          <a:p>
            <a:pPr algn="just"/>
            <a:endParaRPr lang="es-PA" dirty="0" smtClean="0"/>
          </a:p>
          <a:p>
            <a:pPr algn="just"/>
            <a:r>
              <a:rPr lang="es-PA" dirty="0" smtClean="0"/>
              <a:t>Sustituyendo </a:t>
            </a:r>
            <a:r>
              <a:rPr lang="es-PA" dirty="0"/>
              <a:t>la ecuación</a:t>
            </a:r>
          </a:p>
          <a:p>
            <a:pPr algn="just"/>
            <a:endParaRPr lang="es-PA" dirty="0" smtClean="0"/>
          </a:p>
          <a:p>
            <a:pPr algn="just"/>
            <a:endParaRPr lang="es-PA" dirty="0" smtClean="0"/>
          </a:p>
          <a:p>
            <a:pPr algn="just"/>
            <a:r>
              <a:rPr lang="es-PA" dirty="0" smtClean="0"/>
              <a:t>Definiremos ahora </a:t>
            </a:r>
            <a:r>
              <a:rPr lang="es-PA" dirty="0" err="1" smtClean="0"/>
              <a:t>Ka</a:t>
            </a:r>
            <a:r>
              <a:rPr lang="es-PA" dirty="0" smtClean="0"/>
              <a:t> como                        </a:t>
            </a:r>
          </a:p>
          <a:p>
            <a:pPr algn="just"/>
            <a:endParaRPr lang="es-PA" dirty="0" smtClean="0"/>
          </a:p>
          <a:p>
            <a:pPr algn="just"/>
            <a:r>
              <a:rPr lang="es-PA" dirty="0" smtClean="0"/>
              <a:t>Llegando a la conclusión que </a:t>
            </a:r>
          </a:p>
          <a:p>
            <a:pPr lvl="2" algn="just"/>
            <a:endParaRPr lang="es-PA" dirty="0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1057" y="2346520"/>
            <a:ext cx="4429888" cy="622381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1570" y="1607933"/>
            <a:ext cx="2619375" cy="39052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639" y="3662886"/>
            <a:ext cx="1190625" cy="62865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2544" y="4495960"/>
            <a:ext cx="2333625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831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Error de Estado Estable – Resumen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617535" y="1559943"/>
            <a:ext cx="11372696" cy="5072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r>
              <a:rPr lang="es-PA" dirty="0" smtClean="0"/>
              <a:t>Las ecuaciones de estado estable para parábola, rampa y </a:t>
            </a:r>
            <a:r>
              <a:rPr lang="es-PA" dirty="0" err="1" smtClean="0"/>
              <a:t>escalon</a:t>
            </a:r>
            <a:r>
              <a:rPr lang="es-PA" dirty="0" smtClean="0"/>
              <a:t> son equivalentes a las de sistemas analógicos</a:t>
            </a:r>
          </a:p>
          <a:p>
            <a:pPr algn="just"/>
            <a:r>
              <a:rPr lang="es-PA" dirty="0" smtClean="0"/>
              <a:t>En sistemas analógicos</a:t>
            </a:r>
          </a:p>
          <a:p>
            <a:pPr lvl="1" algn="just"/>
            <a:r>
              <a:rPr lang="es-PA" dirty="0" err="1" smtClean="0"/>
              <a:t>Multiples</a:t>
            </a:r>
            <a:r>
              <a:rPr lang="es-PA" dirty="0" smtClean="0"/>
              <a:t> polos en el origen del plano s reducen el error de estado estable</a:t>
            </a:r>
          </a:p>
          <a:p>
            <a:pPr algn="just"/>
            <a:r>
              <a:rPr lang="es-PA" dirty="0" smtClean="0"/>
              <a:t>En sistemas digitales </a:t>
            </a:r>
          </a:p>
          <a:p>
            <a:pPr lvl="1" algn="just"/>
            <a:r>
              <a:rPr lang="es-PA" dirty="0" err="1" smtClean="0"/>
              <a:t>Multiples</a:t>
            </a:r>
            <a:r>
              <a:rPr lang="es-PA" dirty="0" smtClean="0"/>
              <a:t> polos en z=1 reducen el error a cero en estado estable</a:t>
            </a:r>
          </a:p>
          <a:p>
            <a:pPr algn="just"/>
            <a:r>
              <a:rPr lang="es-PA" dirty="0" smtClean="0"/>
              <a:t>En resumen</a:t>
            </a:r>
          </a:p>
          <a:p>
            <a:pPr lvl="1" algn="just"/>
            <a:r>
              <a:rPr lang="es-PA" dirty="0" smtClean="0"/>
              <a:t>Para s = 0, existe z = 1 dado z = e</a:t>
            </a:r>
            <a:r>
              <a:rPr lang="es-PA" baseline="30000" dirty="0" smtClean="0"/>
              <a:t>Ts</a:t>
            </a:r>
            <a:r>
              <a:rPr lang="es-PA" dirty="0"/>
              <a:t> </a:t>
            </a:r>
            <a:endParaRPr lang="es-PA" dirty="0" smtClean="0"/>
          </a:p>
          <a:p>
            <a:pPr lvl="1" algn="just"/>
            <a:r>
              <a:rPr lang="es-PA" dirty="0" smtClean="0"/>
              <a:t>Para z = 1 </a:t>
            </a:r>
          </a:p>
          <a:p>
            <a:pPr lvl="2" algn="just"/>
            <a:r>
              <a:rPr lang="es-PA" dirty="0" err="1" smtClean="0"/>
              <a:t>Escalon</a:t>
            </a:r>
            <a:r>
              <a:rPr lang="es-PA" dirty="0" smtClean="0"/>
              <a:t>: 1 polo y </a:t>
            </a:r>
            <a:r>
              <a:rPr lang="es-PA" dirty="0" err="1" smtClean="0"/>
              <a:t>Kp</a:t>
            </a:r>
            <a:r>
              <a:rPr lang="es-PA" dirty="0" smtClean="0"/>
              <a:t> (función escalón)                        tiende a infinito y el error ‘e’ tiende a 0</a:t>
            </a:r>
          </a:p>
          <a:p>
            <a:pPr lvl="2" algn="just"/>
            <a:r>
              <a:rPr lang="es-PA" dirty="0" smtClean="0"/>
              <a:t>Rampa: 2 polos y Kv                                    tiende a infinito, el error a 0</a:t>
            </a:r>
          </a:p>
          <a:p>
            <a:pPr lvl="2" algn="just"/>
            <a:r>
              <a:rPr lang="es-PA" dirty="0" err="1" smtClean="0"/>
              <a:t>Parabpola</a:t>
            </a:r>
            <a:r>
              <a:rPr lang="es-PA" dirty="0" smtClean="0"/>
              <a:t>: 3 polos, tiende a infinito y el error a 0</a:t>
            </a:r>
          </a:p>
          <a:p>
            <a:pPr lvl="2" algn="just"/>
            <a:endParaRPr lang="es-PA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4386" y="5173178"/>
            <a:ext cx="1178993" cy="400858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3958" y="5532829"/>
            <a:ext cx="1590428" cy="47359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8663" y="5786387"/>
            <a:ext cx="2113092" cy="551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395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Error de Estado Estable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617535" y="1559943"/>
            <a:ext cx="11372696" cy="5072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r>
              <a:rPr lang="es-PA" dirty="0" smtClean="0"/>
              <a:t>Para la siguiente función de transferencia encuentre el error de estado estable para las entradas parabólica, escalón y rampa.</a:t>
            </a:r>
          </a:p>
          <a:p>
            <a:pPr algn="just"/>
            <a:endParaRPr lang="es-PA" dirty="0"/>
          </a:p>
          <a:p>
            <a:pPr algn="just"/>
            <a:r>
              <a:rPr lang="es-PA" dirty="0" err="1" smtClean="0"/>
              <a:t>Incialmente</a:t>
            </a:r>
            <a:r>
              <a:rPr lang="es-PA" dirty="0" smtClean="0"/>
              <a:t> debemos realizar las multiplicación del sistema con un </a:t>
            </a:r>
            <a:r>
              <a:rPr lang="es-PA" dirty="0" err="1" smtClean="0"/>
              <a:t>zoh</a:t>
            </a:r>
            <a:r>
              <a:rPr lang="es-PA" dirty="0"/>
              <a:t> </a:t>
            </a:r>
            <a:r>
              <a:rPr lang="es-PA" dirty="0" smtClean="0"/>
              <a:t>y la planta</a:t>
            </a:r>
          </a:p>
          <a:p>
            <a:pPr algn="just"/>
            <a:endParaRPr lang="es-PA" dirty="0" smtClean="0"/>
          </a:p>
          <a:p>
            <a:pPr algn="just"/>
            <a:endParaRPr lang="es-PA" dirty="0"/>
          </a:p>
          <a:p>
            <a:pPr algn="just"/>
            <a:r>
              <a:rPr lang="es-PA" dirty="0" smtClean="0"/>
              <a:t>Aplicamos la transformada z de G(s)</a:t>
            </a:r>
            <a:endParaRPr lang="es-PA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7457" y="2012689"/>
            <a:ext cx="1524000" cy="676275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3357" y="3244209"/>
            <a:ext cx="4648200" cy="76200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9782" y="4072386"/>
            <a:ext cx="4248150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3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215689" cy="1400530"/>
          </a:xfrm>
        </p:spPr>
        <p:txBody>
          <a:bodyPr/>
          <a:lstStyle/>
          <a:p>
            <a:r>
              <a:rPr lang="es-PA" dirty="0" smtClean="0"/>
              <a:t>Representación de Sistemas Discretos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1853248"/>
            <a:ext cx="11544300" cy="4801552"/>
          </a:xfrm>
        </p:spPr>
        <p:txBody>
          <a:bodyPr>
            <a:normAutofit/>
          </a:bodyPr>
          <a:lstStyle/>
          <a:p>
            <a:r>
              <a:rPr lang="es-PA" dirty="0" smtClean="0"/>
              <a:t>Ejemplo 2:  Si </a:t>
            </a:r>
            <a:r>
              <a:rPr lang="es-PA" dirty="0" err="1" smtClean="0"/>
              <a:t>representaramos</a:t>
            </a:r>
            <a:r>
              <a:rPr lang="es-PA" dirty="0" smtClean="0"/>
              <a:t> el resultado de PID a este problema de diferencias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r>
              <a:rPr lang="es-PA" dirty="0" smtClean="0"/>
              <a:t>Remplazando N = k + 1</a:t>
            </a:r>
          </a:p>
          <a:p>
            <a:r>
              <a:rPr lang="es-PA" dirty="0" smtClean="0"/>
              <a:t>Podemos decir que n = 1 y m = 2, el sistema es no casual, pero por usar </a:t>
            </a:r>
            <a:r>
              <a:rPr lang="es-PA" dirty="0" err="1" smtClean="0"/>
              <a:t>intetración</a:t>
            </a:r>
            <a:r>
              <a:rPr lang="es-PA" dirty="0" smtClean="0"/>
              <a:t> rectangular hacia atrás y diferenciación hacia atrás el sistema se vuelve casual</a:t>
            </a:r>
          </a:p>
          <a:p>
            <a:r>
              <a:rPr lang="es-PA" dirty="0" smtClean="0"/>
              <a:t>No casual = la salida depende del estado actual, el anterior y el futuro</a:t>
            </a:r>
          </a:p>
          <a:p>
            <a:r>
              <a:rPr lang="es-PA" dirty="0" smtClean="0"/>
              <a:t>Casual = la salida depende del estado actual y el pasado</a:t>
            </a:r>
          </a:p>
          <a:p>
            <a:endParaRPr lang="es-PA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102" y="2334615"/>
            <a:ext cx="9385133" cy="183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166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Error de Estado Estable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617535" y="1559943"/>
            <a:ext cx="11372696" cy="5072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endParaRPr lang="es-PA" dirty="0"/>
          </a:p>
          <a:p>
            <a:pPr algn="just"/>
            <a:endParaRPr lang="es-PA" dirty="0" smtClean="0"/>
          </a:p>
          <a:p>
            <a:pPr algn="just"/>
            <a:endParaRPr lang="es-PA" dirty="0"/>
          </a:p>
          <a:p>
            <a:pPr algn="just"/>
            <a:r>
              <a:rPr lang="es-PA" dirty="0" smtClean="0"/>
              <a:t>Para la función escalón:                                                  </a:t>
            </a:r>
            <a:r>
              <a:rPr lang="es-PA" dirty="0" err="1" smtClean="0"/>
              <a:t>Kp</a:t>
            </a:r>
            <a:r>
              <a:rPr lang="es-PA" dirty="0" smtClean="0"/>
              <a:t> = </a:t>
            </a:r>
            <a:r>
              <a:rPr lang="es-PA" dirty="0" err="1" smtClean="0"/>
              <a:t>inf</a:t>
            </a:r>
            <a:r>
              <a:rPr lang="es-PA" dirty="0" smtClean="0"/>
              <a:t>, e = 0</a:t>
            </a:r>
          </a:p>
          <a:p>
            <a:pPr algn="just"/>
            <a:endParaRPr lang="es-PA" dirty="0"/>
          </a:p>
          <a:p>
            <a:pPr algn="just"/>
            <a:r>
              <a:rPr lang="es-PA" dirty="0" smtClean="0"/>
              <a:t>Para la función rampa:                                                     Kv = 10, e = 1/Kv = 0.1</a:t>
            </a:r>
          </a:p>
          <a:p>
            <a:pPr algn="just"/>
            <a:endParaRPr lang="es-PA" dirty="0"/>
          </a:p>
          <a:p>
            <a:pPr algn="just"/>
            <a:r>
              <a:rPr lang="es-PA" dirty="0" smtClean="0"/>
              <a:t>Para la función parábola:                                                        </a:t>
            </a:r>
            <a:r>
              <a:rPr lang="es-PA" dirty="0" err="1" smtClean="0"/>
              <a:t>Ka</a:t>
            </a:r>
            <a:r>
              <a:rPr lang="es-PA" dirty="0" smtClean="0"/>
              <a:t> = 0, e =1/</a:t>
            </a:r>
            <a:r>
              <a:rPr lang="es-PA" dirty="0" err="1" smtClean="0"/>
              <a:t>Ka</a:t>
            </a:r>
            <a:r>
              <a:rPr lang="es-PA" dirty="0" smtClean="0"/>
              <a:t> = </a:t>
            </a:r>
            <a:r>
              <a:rPr lang="es-PA" dirty="0" err="1" smtClean="0"/>
              <a:t>inf</a:t>
            </a:r>
            <a:endParaRPr lang="es-PA" dirty="0" smtClean="0"/>
          </a:p>
          <a:p>
            <a:pPr algn="just"/>
            <a:endParaRPr lang="es-PA" dirty="0"/>
          </a:p>
          <a:p>
            <a:pPr algn="just"/>
            <a:r>
              <a:rPr lang="es-PA" dirty="0" smtClean="0"/>
              <a:t>Note que los errores son los mismos para sistema de estado estable en sistemas analógicos pero…</a:t>
            </a:r>
          </a:p>
          <a:p>
            <a:pPr algn="just"/>
            <a:r>
              <a:rPr lang="es-PA" dirty="0" smtClean="0"/>
              <a:t>… Debe también revisar el análisis de estabilidad para saber si el sistema </a:t>
            </a:r>
            <a:r>
              <a:rPr lang="es-PA" smtClean="0"/>
              <a:t>es estable.</a:t>
            </a:r>
            <a:endParaRPr lang="es-PA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4820" y="1452016"/>
            <a:ext cx="4248150" cy="125730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6126" y="2910750"/>
            <a:ext cx="1428750" cy="485775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9445" y="2879210"/>
            <a:ext cx="1533525" cy="57150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3883" y="3620604"/>
            <a:ext cx="1152525" cy="561975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06126" y="3581512"/>
            <a:ext cx="2143125" cy="638175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37657" y="4446345"/>
            <a:ext cx="1190625" cy="628650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75159" y="4465395"/>
            <a:ext cx="2333625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296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Respuesta Transitoria en el Plano Z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617535" y="1559943"/>
            <a:ext cx="11372696" cy="5072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r>
              <a:rPr lang="es-PA" dirty="0" smtClean="0"/>
              <a:t>Para encontrar la respuesta de estos sistemas se utilizó (sistemas continuos)</a:t>
            </a:r>
          </a:p>
          <a:p>
            <a:pPr lvl="1" algn="just"/>
            <a:r>
              <a:rPr lang="es-PA" dirty="0" smtClean="0"/>
              <a:t>Lugar de las raíces</a:t>
            </a:r>
            <a:r>
              <a:rPr lang="es-PA" dirty="0"/>
              <a:t> </a:t>
            </a:r>
            <a:r>
              <a:rPr lang="es-PA" dirty="0" smtClean="0"/>
              <a:t>y el plano s</a:t>
            </a:r>
          </a:p>
          <a:p>
            <a:pPr lvl="1" algn="just"/>
            <a:r>
              <a:rPr lang="es-PA" dirty="0" smtClean="0"/>
              <a:t>Diseño de la ganancia del sistema</a:t>
            </a:r>
          </a:p>
          <a:p>
            <a:pPr algn="just"/>
            <a:r>
              <a:rPr lang="es-PA" dirty="0" smtClean="0"/>
              <a:t>Si el lazo cerrado no </a:t>
            </a:r>
            <a:r>
              <a:rPr lang="es-PA" dirty="0" err="1" smtClean="0"/>
              <a:t>cumplia</a:t>
            </a:r>
            <a:r>
              <a:rPr lang="es-PA" dirty="0" smtClean="0"/>
              <a:t> se añadía un compensador en cascada</a:t>
            </a:r>
          </a:p>
          <a:p>
            <a:pPr lvl="1" algn="just"/>
            <a:r>
              <a:rPr lang="es-PA" dirty="0" smtClean="0"/>
              <a:t>Elimina el error de inestabilidad</a:t>
            </a:r>
          </a:p>
          <a:p>
            <a:pPr lvl="1" algn="just"/>
            <a:endParaRPr lang="es-PA" dirty="0"/>
          </a:p>
          <a:p>
            <a:pPr algn="just"/>
            <a:r>
              <a:rPr lang="es-PA" dirty="0" smtClean="0"/>
              <a:t>Relación entre respuesta transitoria y el plano s</a:t>
            </a:r>
          </a:p>
          <a:p>
            <a:pPr lvl="1" algn="just"/>
            <a:r>
              <a:rPr lang="es-PA" dirty="0" smtClean="0"/>
              <a:t>Tiempo de ajuste = </a:t>
            </a:r>
            <a:r>
              <a:rPr lang="es-PA" dirty="0" err="1" smtClean="0"/>
              <a:t>Lineas</a:t>
            </a:r>
            <a:r>
              <a:rPr lang="es-PA" dirty="0" smtClean="0"/>
              <a:t> verticales en el plano s</a:t>
            </a:r>
          </a:p>
          <a:p>
            <a:pPr lvl="1" algn="just"/>
            <a:r>
              <a:rPr lang="es-PA" dirty="0" smtClean="0"/>
              <a:t>Pico de tiempo constante = </a:t>
            </a:r>
            <a:r>
              <a:rPr lang="es-PA" dirty="0" err="1" smtClean="0"/>
              <a:t>Lineas</a:t>
            </a:r>
            <a:r>
              <a:rPr lang="es-PA" dirty="0" smtClean="0"/>
              <a:t> horizontales</a:t>
            </a:r>
          </a:p>
          <a:p>
            <a:pPr lvl="1" algn="just"/>
            <a:r>
              <a:rPr lang="es-PA" dirty="0" smtClean="0"/>
              <a:t>Sobretiros = </a:t>
            </a:r>
            <a:r>
              <a:rPr lang="es-PA" dirty="0" err="1" smtClean="0"/>
              <a:t>Lineas</a:t>
            </a:r>
            <a:r>
              <a:rPr lang="es-PA" dirty="0" smtClean="0"/>
              <a:t> radiales</a:t>
            </a:r>
          </a:p>
          <a:p>
            <a:pPr lvl="1" algn="just"/>
            <a:endParaRPr lang="es-PA" dirty="0"/>
          </a:p>
          <a:p>
            <a:pPr algn="just"/>
            <a:r>
              <a:rPr lang="es-PA" dirty="0" smtClean="0"/>
              <a:t>La equivalencia de estas líneas se encuentra en z = e</a:t>
            </a:r>
            <a:r>
              <a:rPr lang="es-PA" baseline="30000" dirty="0" smtClean="0"/>
              <a:t>sT</a:t>
            </a:r>
          </a:p>
        </p:txBody>
      </p:sp>
    </p:spTree>
    <p:extLst>
      <p:ext uri="{BB962C8B-B14F-4D97-AF65-F5344CB8AC3E}">
        <p14:creationId xmlns:p14="http://schemas.microsoft.com/office/powerpoint/2010/main" val="176227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Respuesta Transitoria en el Plano Z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617535" y="1559943"/>
            <a:ext cx="11372696" cy="5072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r>
              <a:rPr lang="es-PA" dirty="0" smtClean="0"/>
              <a:t>Las líneas verticales vienen dadas por el tiempo de ajuste constante:</a:t>
            </a:r>
          </a:p>
          <a:p>
            <a:pPr lvl="1" algn="just"/>
            <a:r>
              <a:rPr lang="es-PA" dirty="0" smtClean="0"/>
              <a:t>s = </a:t>
            </a:r>
            <a:r>
              <a:rPr lang="es-PA" dirty="0" smtClean="0">
                <a:sym typeface="Symbol" panose="05050102010706020507" pitchFamily="18" charset="2"/>
              </a:rPr>
              <a:t></a:t>
            </a:r>
            <a:r>
              <a:rPr lang="es-PA" baseline="-25000" dirty="0" smtClean="0">
                <a:sym typeface="Symbol" panose="05050102010706020507" pitchFamily="18" charset="2"/>
              </a:rPr>
              <a:t>1</a:t>
            </a:r>
            <a:r>
              <a:rPr lang="es-PA" dirty="0" smtClean="0">
                <a:sym typeface="Symbol" panose="05050102010706020507" pitchFamily="18" charset="2"/>
              </a:rPr>
              <a:t> + j</a:t>
            </a:r>
          </a:p>
          <a:p>
            <a:pPr lvl="1" algn="just"/>
            <a:r>
              <a:rPr lang="es-PA" dirty="0" smtClean="0">
                <a:sym typeface="Symbol" panose="05050102010706020507" pitchFamily="18" charset="2"/>
              </a:rPr>
              <a:t></a:t>
            </a:r>
            <a:r>
              <a:rPr lang="es-PA" baseline="-25000" dirty="0" smtClean="0">
                <a:sym typeface="Symbol" panose="05050102010706020507" pitchFamily="18" charset="2"/>
              </a:rPr>
              <a:t>1</a:t>
            </a:r>
            <a:r>
              <a:rPr lang="es-PA" dirty="0" smtClean="0">
                <a:sym typeface="Symbol" panose="05050102010706020507" pitchFamily="18" charset="2"/>
              </a:rPr>
              <a:t> = -4/T</a:t>
            </a:r>
            <a:r>
              <a:rPr lang="es-PA" baseline="-25000" dirty="0" smtClean="0">
                <a:sym typeface="Symbol" panose="05050102010706020507" pitchFamily="18" charset="2"/>
              </a:rPr>
              <a:t>s</a:t>
            </a:r>
            <a:r>
              <a:rPr lang="es-PA" dirty="0" smtClean="0">
                <a:sym typeface="Symbol" panose="05050102010706020507" pitchFamily="18" charset="2"/>
              </a:rPr>
              <a:t> (constante y estable)</a:t>
            </a:r>
          </a:p>
          <a:p>
            <a:pPr lvl="1" algn="just"/>
            <a:r>
              <a:rPr lang="es-PA" dirty="0" smtClean="0">
                <a:sym typeface="Symbol" panose="05050102010706020507" pitchFamily="18" charset="2"/>
              </a:rPr>
              <a:t>Si z = e</a:t>
            </a:r>
            <a:r>
              <a:rPr lang="es-PA" baseline="30000" dirty="0" smtClean="0">
                <a:sym typeface="Symbol" panose="05050102010706020507" pitchFamily="18" charset="2"/>
              </a:rPr>
              <a:t>Ts</a:t>
            </a:r>
            <a:r>
              <a:rPr lang="es-PA" dirty="0" smtClean="0">
                <a:sym typeface="Symbol" panose="05050102010706020507" pitchFamily="18" charset="2"/>
              </a:rPr>
              <a:t> </a:t>
            </a:r>
            <a:r>
              <a:rPr lang="es-PA" dirty="0" err="1" smtClean="0">
                <a:sym typeface="Symbol" panose="05050102010706020507" pitchFamily="18" charset="2"/>
              </a:rPr>
              <a:t>obtemenos</a:t>
            </a:r>
            <a:r>
              <a:rPr lang="es-PA" dirty="0" smtClean="0">
                <a:sym typeface="Symbol" panose="05050102010706020507" pitchFamily="18" charset="2"/>
              </a:rPr>
              <a:t> z = e</a:t>
            </a:r>
            <a:r>
              <a:rPr lang="es-PA" baseline="30000" dirty="0" smtClean="0">
                <a:sym typeface="Symbol" panose="05050102010706020507" pitchFamily="18" charset="2"/>
              </a:rPr>
              <a:t>1T</a:t>
            </a:r>
            <a:r>
              <a:rPr lang="es-PA" dirty="0" smtClean="0">
                <a:sym typeface="Symbol" panose="05050102010706020507" pitchFamily="18" charset="2"/>
              </a:rPr>
              <a:t>e</a:t>
            </a:r>
            <a:r>
              <a:rPr lang="es-PA" baseline="30000" dirty="0" smtClean="0">
                <a:sym typeface="Symbol" panose="05050102010706020507" pitchFamily="18" charset="2"/>
              </a:rPr>
              <a:t>jT</a:t>
            </a:r>
            <a:r>
              <a:rPr lang="es-PA" dirty="0" smtClean="0">
                <a:sym typeface="Symbol" panose="05050102010706020507" pitchFamily="18" charset="2"/>
              </a:rPr>
              <a:t> = r</a:t>
            </a:r>
            <a:r>
              <a:rPr lang="es-PA" baseline="-25000" dirty="0" smtClean="0">
                <a:sym typeface="Symbol" panose="05050102010706020507" pitchFamily="18" charset="2"/>
              </a:rPr>
              <a:t>1</a:t>
            </a:r>
            <a:r>
              <a:rPr lang="es-PA" dirty="0" smtClean="0">
                <a:sym typeface="Symbol" panose="05050102010706020507" pitchFamily="18" charset="2"/>
              </a:rPr>
              <a:t>e</a:t>
            </a:r>
            <a:r>
              <a:rPr lang="es-PA" baseline="30000" dirty="0" smtClean="0">
                <a:sym typeface="Symbol" panose="05050102010706020507" pitchFamily="18" charset="2"/>
              </a:rPr>
              <a:t>jT</a:t>
            </a:r>
          </a:p>
          <a:p>
            <a:pPr lvl="2" algn="just"/>
            <a:r>
              <a:rPr lang="es-PA" dirty="0" smtClean="0">
                <a:sym typeface="Symbol" panose="05050102010706020507" pitchFamily="18" charset="2"/>
              </a:rPr>
              <a:t>Círculos concéntricos de radio r1</a:t>
            </a:r>
          </a:p>
          <a:p>
            <a:pPr lvl="1" algn="just"/>
            <a:r>
              <a:rPr lang="es-PA" dirty="0" smtClean="0"/>
              <a:t>Si </a:t>
            </a:r>
            <a:r>
              <a:rPr lang="es-PA" dirty="0" smtClean="0">
                <a:sym typeface="Symbol" panose="05050102010706020507" pitchFamily="18" charset="2"/>
              </a:rPr>
              <a:t>1 &gt; 0, r &gt; 1</a:t>
            </a:r>
          </a:p>
          <a:p>
            <a:pPr lvl="1" algn="just"/>
            <a:r>
              <a:rPr lang="es-PA" dirty="0" smtClean="0">
                <a:sym typeface="Symbol" panose="05050102010706020507" pitchFamily="18" charset="2"/>
              </a:rPr>
              <a:t>Si 1 &lt; 0, r &lt; 1</a:t>
            </a:r>
          </a:p>
          <a:p>
            <a:pPr lvl="1" algn="just"/>
            <a:r>
              <a:rPr lang="es-PA" dirty="0" smtClean="0">
                <a:sym typeface="Symbol" panose="05050102010706020507" pitchFamily="18" charset="2"/>
              </a:rPr>
              <a:t>Para cuando es estable…</a:t>
            </a:r>
          </a:p>
          <a:p>
            <a:pPr lvl="2" algn="just"/>
            <a:r>
              <a:rPr lang="es-PA" dirty="0" smtClean="0">
                <a:sym typeface="Symbol" panose="05050102010706020507" pitchFamily="18" charset="2"/>
              </a:rPr>
              <a:t>e</a:t>
            </a:r>
            <a:r>
              <a:rPr lang="es-PA" baseline="30000" dirty="0" smtClean="0">
                <a:sym typeface="Symbol" panose="05050102010706020507" pitchFamily="18" charset="2"/>
              </a:rPr>
              <a:t>-4/(Ts/T)</a:t>
            </a:r>
            <a:r>
              <a:rPr lang="es-PA" dirty="0">
                <a:sym typeface="Symbol" panose="05050102010706020507" pitchFamily="18" charset="2"/>
              </a:rPr>
              <a:t> </a:t>
            </a:r>
            <a:r>
              <a:rPr lang="es-PA" dirty="0" err="1" smtClean="0"/>
              <a:t>ó</a:t>
            </a:r>
            <a:r>
              <a:rPr lang="es-PA" dirty="0" smtClean="0"/>
              <a:t> </a:t>
            </a:r>
          </a:p>
          <a:p>
            <a:pPr lvl="2" algn="just"/>
            <a:r>
              <a:rPr lang="es-PA" dirty="0" smtClean="0"/>
              <a:t>T</a:t>
            </a:r>
            <a:r>
              <a:rPr lang="es-PA" baseline="-25000" dirty="0" smtClean="0"/>
              <a:t>s</a:t>
            </a:r>
            <a:r>
              <a:rPr lang="es-PA" dirty="0" smtClean="0"/>
              <a:t>/T = -4 </a:t>
            </a:r>
            <a:r>
              <a:rPr lang="es-PA" dirty="0" err="1" smtClean="0"/>
              <a:t>Ln</a:t>
            </a:r>
            <a:r>
              <a:rPr lang="es-PA" dirty="0" smtClean="0"/>
              <a:t>(r)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7227" y="2047741"/>
            <a:ext cx="4933004" cy="4696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484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Respuesta Transitoria en el Plano Z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617535" y="1559943"/>
            <a:ext cx="11372696" cy="5072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r>
              <a:rPr lang="es-PA" dirty="0" smtClean="0"/>
              <a:t>Las líneas horizontales vienen dadas por el pico de tiempo constante:</a:t>
            </a:r>
          </a:p>
          <a:p>
            <a:pPr lvl="1" algn="just"/>
            <a:r>
              <a:rPr lang="es-PA" dirty="0" smtClean="0"/>
              <a:t>s = </a:t>
            </a:r>
            <a:r>
              <a:rPr lang="es-PA" dirty="0" smtClean="0">
                <a:sym typeface="Symbol" panose="05050102010706020507" pitchFamily="18" charset="2"/>
              </a:rPr>
              <a:t> + </a:t>
            </a:r>
            <a:r>
              <a:rPr lang="es-PA" baseline="-25000" dirty="0" smtClean="0">
                <a:sym typeface="Symbol" panose="05050102010706020507" pitchFamily="18" charset="2"/>
              </a:rPr>
              <a:t>1</a:t>
            </a:r>
            <a:r>
              <a:rPr lang="es-PA" dirty="0" smtClean="0">
                <a:sym typeface="Symbol" panose="05050102010706020507" pitchFamily="18" charset="2"/>
              </a:rPr>
              <a:t>j</a:t>
            </a:r>
          </a:p>
          <a:p>
            <a:pPr lvl="1" algn="just"/>
            <a:r>
              <a:rPr lang="es-PA" dirty="0" smtClean="0">
                <a:sym typeface="Symbol" panose="05050102010706020507" pitchFamily="18" charset="2"/>
              </a:rPr>
              <a:t></a:t>
            </a:r>
            <a:r>
              <a:rPr lang="es-PA" baseline="-25000" dirty="0" smtClean="0">
                <a:sym typeface="Symbol" panose="05050102010706020507" pitchFamily="18" charset="2"/>
              </a:rPr>
              <a:t>1</a:t>
            </a:r>
            <a:r>
              <a:rPr lang="es-PA" dirty="0" smtClean="0">
                <a:sym typeface="Symbol" panose="05050102010706020507" pitchFamily="18" charset="2"/>
              </a:rPr>
              <a:t> = /</a:t>
            </a:r>
            <a:r>
              <a:rPr lang="es-PA" dirty="0" err="1" smtClean="0">
                <a:sym typeface="Symbol" panose="05050102010706020507" pitchFamily="18" charset="2"/>
              </a:rPr>
              <a:t>T</a:t>
            </a:r>
            <a:r>
              <a:rPr lang="es-PA" baseline="-25000" dirty="0" err="1" smtClean="0">
                <a:sym typeface="Symbol" panose="05050102010706020507" pitchFamily="18" charset="2"/>
              </a:rPr>
              <a:t>p</a:t>
            </a:r>
            <a:r>
              <a:rPr lang="es-PA" dirty="0" smtClean="0">
                <a:sym typeface="Symbol" panose="05050102010706020507" pitchFamily="18" charset="2"/>
              </a:rPr>
              <a:t> (constante y estable)</a:t>
            </a:r>
          </a:p>
          <a:p>
            <a:pPr lvl="1" algn="just"/>
            <a:r>
              <a:rPr lang="es-PA" dirty="0" smtClean="0">
                <a:sym typeface="Symbol" panose="05050102010706020507" pitchFamily="18" charset="2"/>
              </a:rPr>
              <a:t>Si z = e</a:t>
            </a:r>
            <a:r>
              <a:rPr lang="es-PA" baseline="30000" dirty="0" smtClean="0">
                <a:sym typeface="Symbol" panose="05050102010706020507" pitchFamily="18" charset="2"/>
              </a:rPr>
              <a:t>Ts</a:t>
            </a:r>
            <a:r>
              <a:rPr lang="es-PA" dirty="0" smtClean="0">
                <a:sym typeface="Symbol" panose="05050102010706020507" pitchFamily="18" charset="2"/>
              </a:rPr>
              <a:t> </a:t>
            </a:r>
            <a:r>
              <a:rPr lang="es-PA" dirty="0" err="1" smtClean="0">
                <a:sym typeface="Symbol" panose="05050102010706020507" pitchFamily="18" charset="2"/>
              </a:rPr>
              <a:t>obtemenos</a:t>
            </a:r>
            <a:r>
              <a:rPr lang="es-PA" dirty="0" smtClean="0">
                <a:sym typeface="Symbol" panose="05050102010706020507" pitchFamily="18" charset="2"/>
              </a:rPr>
              <a:t> z = e</a:t>
            </a:r>
            <a:r>
              <a:rPr lang="es-PA" baseline="30000" dirty="0" smtClean="0">
                <a:sym typeface="Symbol" panose="05050102010706020507" pitchFamily="18" charset="2"/>
              </a:rPr>
              <a:t>T</a:t>
            </a:r>
            <a:r>
              <a:rPr lang="es-PA" dirty="0" smtClean="0">
                <a:sym typeface="Symbol" panose="05050102010706020507" pitchFamily="18" charset="2"/>
              </a:rPr>
              <a:t>e</a:t>
            </a:r>
            <a:r>
              <a:rPr lang="es-PA" baseline="30000" dirty="0" smtClean="0">
                <a:sym typeface="Symbol" panose="05050102010706020507" pitchFamily="18" charset="2"/>
              </a:rPr>
              <a:t>1jT</a:t>
            </a:r>
            <a:r>
              <a:rPr lang="es-PA" dirty="0" smtClean="0">
                <a:sym typeface="Symbol" panose="05050102010706020507" pitchFamily="18" charset="2"/>
              </a:rPr>
              <a:t> = e</a:t>
            </a:r>
            <a:r>
              <a:rPr lang="es-PA" baseline="30000" dirty="0" smtClean="0">
                <a:sym typeface="Symbol" panose="05050102010706020507" pitchFamily="18" charset="2"/>
              </a:rPr>
              <a:t>T</a:t>
            </a:r>
            <a:r>
              <a:rPr lang="es-PA" dirty="0" smtClean="0">
                <a:sym typeface="Symbol" panose="05050102010706020507" pitchFamily="18" charset="2"/>
              </a:rPr>
              <a:t>e</a:t>
            </a:r>
            <a:r>
              <a:rPr lang="es-PA" baseline="30000" dirty="0" smtClean="0">
                <a:sym typeface="Symbol" panose="05050102010706020507" pitchFamily="18" charset="2"/>
              </a:rPr>
              <a:t>1T</a:t>
            </a:r>
          </a:p>
          <a:p>
            <a:pPr lvl="2" algn="just"/>
            <a:r>
              <a:rPr lang="es-PA" dirty="0" smtClean="0">
                <a:sym typeface="Symbol" panose="05050102010706020507" pitchFamily="18" charset="2"/>
              </a:rPr>
              <a:t>Líneas radiales de </a:t>
            </a:r>
            <a:r>
              <a:rPr lang="es-PA" dirty="0" err="1" smtClean="0">
                <a:sym typeface="Symbol" panose="05050102010706020507" pitchFamily="18" charset="2"/>
              </a:rPr>
              <a:t>angulo</a:t>
            </a:r>
            <a:r>
              <a:rPr lang="es-PA" dirty="0" smtClean="0">
                <a:sym typeface="Symbol" panose="05050102010706020507" pitchFamily="18" charset="2"/>
              </a:rPr>
              <a:t> 1</a:t>
            </a:r>
          </a:p>
          <a:p>
            <a:pPr lvl="1" algn="just"/>
            <a:r>
              <a:rPr lang="es-PA" dirty="0" smtClean="0"/>
              <a:t>Si </a:t>
            </a:r>
            <a:r>
              <a:rPr lang="es-PA" dirty="0" smtClean="0">
                <a:sym typeface="Symbol" panose="05050102010706020507" pitchFamily="18" charset="2"/>
              </a:rPr>
              <a:t>1 &lt; 0, está dentro del círculo unitario</a:t>
            </a:r>
          </a:p>
          <a:p>
            <a:pPr lvl="1" algn="just"/>
            <a:r>
              <a:rPr lang="es-PA" dirty="0" smtClean="0">
                <a:sym typeface="Symbol" panose="05050102010706020507" pitchFamily="18" charset="2"/>
              </a:rPr>
              <a:t>Si </a:t>
            </a:r>
            <a:r>
              <a:rPr lang="es-PA" dirty="0">
                <a:sym typeface="Symbol" panose="05050102010706020507" pitchFamily="18" charset="2"/>
              </a:rPr>
              <a:t>1</a:t>
            </a:r>
            <a:r>
              <a:rPr lang="es-PA" dirty="0" smtClean="0">
                <a:sym typeface="Symbol" panose="05050102010706020507" pitchFamily="18" charset="2"/>
              </a:rPr>
              <a:t> &gt; 0, está fuera del círculo unitario </a:t>
            </a:r>
          </a:p>
          <a:p>
            <a:pPr lvl="1" algn="just"/>
            <a:r>
              <a:rPr lang="es-PA" dirty="0" smtClean="0">
                <a:sym typeface="Symbol" panose="05050102010706020507" pitchFamily="18" charset="2"/>
              </a:rPr>
              <a:t>Para cuando es estable…</a:t>
            </a:r>
          </a:p>
          <a:p>
            <a:pPr lvl="2" algn="just"/>
            <a:r>
              <a:rPr lang="es-PA" dirty="0">
                <a:sym typeface="Symbol" panose="05050102010706020507" pitchFamily="18" charset="2"/>
              </a:rPr>
              <a:t></a:t>
            </a:r>
            <a:r>
              <a:rPr lang="es-PA" baseline="-25000" dirty="0" smtClean="0">
                <a:sym typeface="Symbol" panose="05050102010706020507" pitchFamily="18" charset="2"/>
              </a:rPr>
              <a:t>1</a:t>
            </a:r>
            <a:r>
              <a:rPr lang="es-PA" dirty="0" smtClean="0">
                <a:sym typeface="Symbol" panose="05050102010706020507" pitchFamily="18" charset="2"/>
              </a:rPr>
              <a:t>T = </a:t>
            </a:r>
            <a:r>
              <a:rPr lang="es-PA" dirty="0">
                <a:sym typeface="Symbol" panose="05050102010706020507" pitchFamily="18" charset="2"/>
              </a:rPr>
              <a:t></a:t>
            </a:r>
            <a:r>
              <a:rPr lang="es-PA" dirty="0" smtClean="0">
                <a:sym typeface="Symbol" panose="05050102010706020507" pitchFamily="18" charset="2"/>
              </a:rPr>
              <a:t>1 = </a:t>
            </a:r>
            <a:r>
              <a:rPr lang="es-PA" dirty="0">
                <a:sym typeface="Symbol" panose="05050102010706020507" pitchFamily="18" charset="2"/>
              </a:rPr>
              <a:t></a:t>
            </a:r>
            <a:r>
              <a:rPr lang="es-PA" dirty="0" smtClean="0">
                <a:sym typeface="Symbol" panose="05050102010706020507" pitchFamily="18" charset="2"/>
              </a:rPr>
              <a:t>/(</a:t>
            </a:r>
            <a:r>
              <a:rPr lang="es-PA" dirty="0" err="1" smtClean="0">
                <a:sym typeface="Symbol" panose="05050102010706020507" pitchFamily="18" charset="2"/>
              </a:rPr>
              <a:t>T</a:t>
            </a:r>
            <a:r>
              <a:rPr lang="es-PA" baseline="-25000" dirty="0" err="1" smtClean="0">
                <a:sym typeface="Symbol" panose="05050102010706020507" pitchFamily="18" charset="2"/>
              </a:rPr>
              <a:t>p</a:t>
            </a:r>
            <a:r>
              <a:rPr lang="es-PA" dirty="0" smtClean="0">
                <a:sym typeface="Symbol" panose="05050102010706020507" pitchFamily="18" charset="2"/>
              </a:rPr>
              <a:t>/T) </a:t>
            </a:r>
            <a:endParaRPr lang="es-PA" dirty="0" smtClean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7227" y="2047741"/>
            <a:ext cx="4933004" cy="4696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690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Respuesta Transitoria en el Plano Z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Marcador de contenido 8"/>
              <p:cNvSpPr txBox="1">
                <a:spLocks/>
              </p:cNvSpPr>
              <p:nvPr/>
            </p:nvSpPr>
            <p:spPr>
              <a:xfrm>
                <a:off x="617535" y="1559943"/>
                <a:ext cx="11372696" cy="507267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20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  <a:lvl2pPr marL="742950" indent="-28575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8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2pPr>
                <a:lvl3pPr marL="1143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6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3pPr>
                <a:lvl4pPr marL="1600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4pPr>
                <a:lvl5pPr marL="20574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5pPr>
                <a:lvl6pPr marL="25146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6pPr>
                <a:lvl7pPr marL="29718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7pPr>
                <a:lvl8pPr marL="3429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8pPr>
                <a:lvl9pPr marL="3886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9pPr>
              </a:lstStyle>
              <a:p>
                <a:pPr algn="just"/>
                <a:r>
                  <a:rPr lang="es-PA" dirty="0" smtClean="0"/>
                  <a:t>Mapeando las líneas radiales del plano s sobre z (relación de sobretiro):</a:t>
                </a:r>
              </a:p>
              <a:p>
                <a:pPr lvl="1" algn="just"/>
                <a:r>
                  <a:rPr lang="es-PA" dirty="0" smtClean="0"/>
                  <a:t>Tiene la siguiente relación:</a:t>
                </a:r>
              </a:p>
              <a:p>
                <a:pPr lvl="1" algn="just"/>
                <a14:m>
                  <m:oMath xmlns:m="http://schemas.openxmlformats.org/officeDocument/2006/math">
                    <m:f>
                      <m:f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num>
                      <m:den>
                        <m:r>
                          <a:rPr lang="es-PA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den>
                    </m:f>
                    <m:r>
                      <a:rPr lang="es-PA" b="0" i="1" smtClean="0">
                        <a:latin typeface="Cambria Math" panose="02040503050406030204" pitchFamily="18" charset="0"/>
                      </a:rPr>
                      <m:t>=−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𝑡𝑎𝑛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𝑠𝑖𝑛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𝜖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p>
                              <m:sSupPr>
                                <m:ctrlP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  <m:sup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</m:den>
                    </m:f>
                  </m:oMath>
                </a14:m>
                <a:endParaRPr lang="es-PA" dirty="0" smtClean="0"/>
              </a:p>
              <a:p>
                <a:pPr lvl="1" algn="just"/>
                <a:r>
                  <a:rPr lang="es-PA" dirty="0" smtClean="0"/>
                  <a:t>Si… </a:t>
                </a:r>
                <a:r>
                  <a:rPr lang="es-PA" dirty="0"/>
                  <a:t>s = </a:t>
                </a:r>
                <a:r>
                  <a:rPr lang="es-PA" dirty="0" smtClean="0">
                    <a:sym typeface="Symbol" panose="05050102010706020507" pitchFamily="18" charset="2"/>
                  </a:rPr>
                  <a:t> </a:t>
                </a:r>
                <a:r>
                  <a:rPr lang="es-PA" dirty="0">
                    <a:sym typeface="Symbol" panose="05050102010706020507" pitchFamily="18" charset="2"/>
                  </a:rPr>
                  <a:t>+ </a:t>
                </a:r>
                <a:r>
                  <a:rPr lang="es-PA" dirty="0" smtClean="0">
                    <a:sym typeface="Symbol" panose="05050102010706020507" pitchFamily="18" charset="2"/>
                  </a:rPr>
                  <a:t>j = </a:t>
                </a:r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s-PA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𝜖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p>
                              <m:sSup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  <m:sup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</m:den>
                    </m:f>
                    <m:r>
                      <a:rPr lang="es-PA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s-P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s-PA" dirty="0" smtClean="0">
                    <a:sym typeface="Symbol" panose="05050102010706020507" pitchFamily="18" charset="2"/>
                  </a:rPr>
                  <a:t>j</a:t>
                </a:r>
              </a:p>
              <a:p>
                <a:pPr lvl="1" algn="just"/>
                <a:r>
                  <a:rPr lang="es-PA" dirty="0" smtClean="0">
                    <a:sym typeface="Symbol" panose="05050102010706020507" pitchFamily="18" charset="2"/>
                  </a:rPr>
                  <a:t>Transformando al plano z será</a:t>
                </a:r>
              </a:p>
              <a:p>
                <a:pPr lvl="2" algn="just"/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𝑧</m:t>
                    </m:r>
                    <m:r>
                      <a:rPr lang="es-PA" b="0" i="1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=</m:t>
                    </m:r>
                    <m:sSup>
                      <m:sSupPr>
                        <m:ctrlPr>
                          <a:rPr lang="es-PA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𝑒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𝑠𝑇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=</m:t>
                    </m:r>
                    <m:sSup>
                      <m:sSupPr>
                        <m:ctrlPr>
                          <a:rPr lang="es-PA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𝑒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  <m:f>
                          <m:f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s-PA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𝜖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sSup>
                                  <m:sSupPr>
                                    <m:ctrlP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𝜀</m:t>
                                    </m:r>
                                  </m:e>
                                  <m:sup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rad>
                          </m:den>
                        </m:f>
                      </m:sup>
                    </m:sSup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𝑒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=</m:t>
                    </m:r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𝑒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f>
                          <m:f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s-PA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𝜖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sSup>
                                  <m:sSupPr>
                                    <m:ctrlP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𝜀</m:t>
                                    </m:r>
                                  </m:e>
                                  <m:sup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rad>
                          </m:den>
                        </m:f>
                      </m:sup>
                    </m:sSup>
                  </m:oMath>
                </a14:m>
                <a:r>
                  <a:rPr lang="es-PA" dirty="0" smtClean="0">
                    <a:sym typeface="Symbol" panose="05050102010706020507" pitchFamily="18" charset="2"/>
                  </a:rPr>
                  <a:t>j</a:t>
                </a:r>
                <a:endParaRPr lang="es-PA" dirty="0">
                  <a:sym typeface="Symbol" panose="05050102010706020507" pitchFamily="18" charset="2"/>
                </a:endParaRPr>
              </a:p>
              <a:p>
                <a:pPr lvl="1" algn="just"/>
                <a:endParaRPr lang="es-PA" dirty="0" smtClean="0"/>
              </a:p>
            </p:txBody>
          </p:sp>
        </mc:Choice>
        <mc:Fallback xmlns="">
          <p:sp>
            <p:nvSpPr>
              <p:cNvPr id="6" name="Marcador de contenido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535" y="1559943"/>
                <a:ext cx="11372696" cy="5072677"/>
              </a:xfrm>
              <a:prstGeom prst="rect">
                <a:avLst/>
              </a:prstGeom>
              <a:blipFill rotWithShape="0">
                <a:blip r:embed="rId2"/>
                <a:stretch>
                  <a:fillRect l="-214" t="-721"/>
                </a:stretch>
              </a:blipFill>
            </p:spPr>
            <p:txBody>
              <a:bodyPr/>
              <a:lstStyle/>
              <a:p>
                <a:r>
                  <a:rPr lang="es-P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2116" y="2009104"/>
            <a:ext cx="2944475" cy="2803301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4"/>
          <a:srcRect r="1923" b="34556"/>
          <a:stretch/>
        </p:blipFill>
        <p:spPr>
          <a:xfrm>
            <a:off x="8397298" y="4856282"/>
            <a:ext cx="3283840" cy="1820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8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Diseño de Ganancia en el Plano Z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617535" y="1559943"/>
            <a:ext cx="11372696" cy="5072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r>
              <a:rPr lang="es-PA" dirty="0" smtClean="0"/>
              <a:t>Se usa lugar de las raíces (LDR)</a:t>
            </a:r>
          </a:p>
          <a:p>
            <a:pPr algn="just"/>
            <a:r>
              <a:rPr lang="es-PA" dirty="0" smtClean="0"/>
              <a:t>Se pueden utilizar las mismas reglas que s para z en LDR</a:t>
            </a:r>
          </a:p>
          <a:p>
            <a:pPr lvl="1" algn="just"/>
            <a:r>
              <a:rPr lang="es-PA" dirty="0" smtClean="0"/>
              <a:t>Buscar dentro del plano z en vez de solo el lado </a:t>
            </a:r>
            <a:r>
              <a:rPr lang="es-PA" dirty="0" err="1" smtClean="0"/>
              <a:t>izq</a:t>
            </a:r>
            <a:endParaRPr lang="es-PA" dirty="0" smtClean="0"/>
          </a:p>
          <a:p>
            <a:pPr lvl="1" algn="just"/>
            <a:r>
              <a:rPr lang="es-PA" dirty="0" smtClean="0"/>
              <a:t>Buscar intersección del plano s con z = 1</a:t>
            </a:r>
          </a:p>
          <a:p>
            <a:pPr lvl="1" algn="just"/>
            <a:endParaRPr lang="es-PA" dirty="0"/>
          </a:p>
          <a:p>
            <a:pPr algn="just"/>
            <a:r>
              <a:rPr lang="es-PA" dirty="0" smtClean="0"/>
              <a:t>Determine la estabilidad del sistema</a:t>
            </a:r>
          </a:p>
          <a:p>
            <a:pPr lvl="1" algn="just"/>
            <a:endParaRPr lang="es-PA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5594" y="4559556"/>
            <a:ext cx="4438951" cy="1364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392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Diseño de Ganancia en el Plano Z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617535" y="1559943"/>
            <a:ext cx="11372696" cy="5072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 algn="just">
              <a:buNone/>
            </a:pPr>
            <a:r>
              <a:rPr lang="es-PA" dirty="0" smtClean="0"/>
              <a:t>G = </a:t>
            </a:r>
            <a:r>
              <a:rPr lang="es-PA" dirty="0" err="1" smtClean="0"/>
              <a:t>tf</a:t>
            </a:r>
            <a:r>
              <a:rPr lang="es-PA" dirty="0" smtClean="0"/>
              <a:t>([1 1],[1 -1.5 0.5]</a:t>
            </a:r>
          </a:p>
          <a:p>
            <a:pPr marL="0" indent="0" algn="just">
              <a:buNone/>
            </a:pPr>
            <a:r>
              <a:rPr lang="es-PA" dirty="0" err="1" smtClean="0"/>
              <a:t>rlocus</a:t>
            </a:r>
            <a:r>
              <a:rPr lang="es-PA" dirty="0" smtClean="0"/>
              <a:t>(G)</a:t>
            </a:r>
          </a:p>
          <a:p>
            <a:pPr marL="0" indent="0" algn="just">
              <a:buNone/>
            </a:pPr>
            <a:r>
              <a:rPr lang="es-PA" dirty="0" err="1" smtClean="0"/>
              <a:t>zgrid</a:t>
            </a:r>
            <a:endParaRPr lang="es-PA" dirty="0" smtClean="0"/>
          </a:p>
          <a:p>
            <a:pPr marL="0" indent="0" algn="just">
              <a:buNone/>
            </a:pPr>
            <a:r>
              <a:rPr lang="es-PA" dirty="0" smtClean="0"/>
              <a:t>axis </a:t>
            </a:r>
            <a:r>
              <a:rPr lang="es-PA" dirty="0" err="1" smtClean="0"/>
              <a:t>equal</a:t>
            </a:r>
            <a:endParaRPr lang="es-PA" dirty="0" smtClean="0"/>
          </a:p>
          <a:p>
            <a:pPr algn="just"/>
            <a:endParaRPr lang="es-PA" dirty="0" smtClean="0"/>
          </a:p>
          <a:p>
            <a:pPr algn="just"/>
            <a:r>
              <a:rPr lang="es-PA" dirty="0" smtClean="0"/>
              <a:t>Revisando el circulo z</a:t>
            </a:r>
          </a:p>
          <a:p>
            <a:pPr lvl="1" algn="just"/>
            <a:r>
              <a:rPr lang="es-PA" dirty="0" smtClean="0"/>
              <a:t>Intersección z con s @ 1</a:t>
            </a:r>
            <a:r>
              <a:rPr lang="es-PA" dirty="0" smtClean="0">
                <a:sym typeface="Symbol" panose="05050102010706020507" pitchFamily="18" charset="2"/>
              </a:rPr>
              <a:t>60</a:t>
            </a:r>
          </a:p>
          <a:p>
            <a:pPr lvl="1" algn="just"/>
            <a:r>
              <a:rPr lang="es-PA" dirty="0" smtClean="0">
                <a:sym typeface="Symbol" panose="05050102010706020507" pitchFamily="18" charset="2"/>
              </a:rPr>
              <a:t>K = 0.5 y K &gt; 0</a:t>
            </a:r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0687" y="1112350"/>
            <a:ext cx="3541313" cy="2777633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8591" y="2879210"/>
            <a:ext cx="4591050" cy="387667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8591" y="1225955"/>
            <a:ext cx="2021772" cy="152999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7577" y="4984795"/>
            <a:ext cx="4352925" cy="1647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848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Diseño de Ganancia en el Plano Z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617535" y="1559943"/>
            <a:ext cx="11372696" cy="5072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r>
              <a:rPr lang="es-PA" dirty="0" smtClean="0"/>
              <a:t>Pasos para el diseño de ganancia:</a:t>
            </a:r>
          </a:p>
          <a:p>
            <a:pPr algn="just"/>
            <a:endParaRPr lang="es-PA" dirty="0" smtClean="0"/>
          </a:p>
          <a:p>
            <a:pPr lvl="1" algn="just"/>
            <a:r>
              <a:rPr lang="es-PA" dirty="0" smtClean="0"/>
              <a:t>Siempre se usan los mismos procedimientos del plano s pero…</a:t>
            </a:r>
          </a:p>
          <a:p>
            <a:pPr lvl="1" algn="just"/>
            <a:r>
              <a:rPr lang="es-PA" dirty="0" smtClean="0"/>
              <a:t>Se superpone el plano z para encontrar </a:t>
            </a:r>
            <a:r>
              <a:rPr lang="es-PA" dirty="0" smtClean="0">
                <a:sym typeface="Symbol" panose="05050102010706020507" pitchFamily="18" charset="2"/>
              </a:rPr>
              <a:t> buscando la intersección de z y s</a:t>
            </a:r>
          </a:p>
          <a:p>
            <a:pPr lvl="1" algn="just"/>
            <a:r>
              <a:rPr lang="es-PA" dirty="0" smtClean="0">
                <a:sym typeface="Symbol" panose="05050102010706020507" pitchFamily="18" charset="2"/>
              </a:rPr>
              <a:t>Evaluar la ganancia en este punto</a:t>
            </a:r>
          </a:p>
          <a:p>
            <a:pPr lvl="1" algn="just"/>
            <a:r>
              <a:rPr lang="es-PA" dirty="0" smtClean="0">
                <a:sym typeface="Symbol" panose="05050102010706020507" pitchFamily="18" charset="2"/>
              </a:rPr>
              <a:t>Dibujar una línea radial donde el LDR intersecta la curva</a:t>
            </a:r>
          </a:p>
          <a:p>
            <a:pPr lvl="1" algn="just"/>
            <a:r>
              <a:rPr lang="es-PA" dirty="0" smtClean="0">
                <a:sym typeface="Symbol" panose="05050102010706020507" pitchFamily="18" charset="2"/>
              </a:rPr>
              <a:t>Medir el ángulo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2587903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Diseño de Ganancia en el Plano Z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617535" y="1559943"/>
            <a:ext cx="11372696" cy="5072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r>
              <a:rPr lang="es-PA" dirty="0" smtClean="0"/>
              <a:t>Para el sistema anterior encuentre el valor de ganancia K para cual </a:t>
            </a:r>
            <a:r>
              <a:rPr lang="es-PA" dirty="0" smtClean="0">
                <a:sym typeface="Symbol" panose="05050102010706020507" pitchFamily="18" charset="2"/>
              </a:rPr>
              <a:t> = 0.7</a:t>
            </a:r>
          </a:p>
          <a:p>
            <a:pPr lvl="1" algn="just"/>
            <a:r>
              <a:rPr lang="es-PA" dirty="0" smtClean="0">
                <a:sym typeface="Symbol" panose="05050102010706020507" pitchFamily="18" charset="2"/>
              </a:rPr>
              <a:t>Buscar el lugar de las raíces</a:t>
            </a:r>
          </a:p>
          <a:p>
            <a:pPr lvl="1" algn="just"/>
            <a:r>
              <a:rPr lang="es-PA" dirty="0" smtClean="0">
                <a:sym typeface="Symbol" panose="05050102010706020507" pitchFamily="18" charset="2"/>
              </a:rPr>
              <a:t>Superponer la </a:t>
            </a:r>
            <a:r>
              <a:rPr lang="es-PA" dirty="0" err="1" smtClean="0">
                <a:sym typeface="Symbol" panose="05050102010706020507" pitchFamily="18" charset="2"/>
              </a:rPr>
              <a:t>grafíca</a:t>
            </a:r>
            <a:endParaRPr lang="es-PA" dirty="0" smtClean="0">
              <a:sym typeface="Symbol" panose="05050102010706020507" pitchFamily="18" charset="2"/>
            </a:endParaRPr>
          </a:p>
          <a:p>
            <a:pPr lvl="1" algn="just"/>
            <a:r>
              <a:rPr lang="es-PA" dirty="0" smtClean="0">
                <a:sym typeface="Symbol" panose="05050102010706020507" pitchFamily="18" charset="2"/>
              </a:rPr>
              <a:t>Dibujar una línea radial del amortiguamiento …</a:t>
            </a:r>
          </a:p>
          <a:p>
            <a:pPr lvl="1" algn="just"/>
            <a:r>
              <a:rPr lang="es-PA" dirty="0" smtClean="0">
                <a:sym typeface="Symbol" panose="05050102010706020507" pitchFamily="18" charset="2"/>
              </a:rPr>
              <a:t>… y la intersección de la LDR</a:t>
            </a:r>
          </a:p>
          <a:p>
            <a:pPr lvl="1" algn="just"/>
            <a:r>
              <a:rPr lang="es-PA" dirty="0" smtClean="0">
                <a:sym typeface="Symbol" panose="05050102010706020507" pitchFamily="18" charset="2"/>
              </a:rPr>
              <a:t>Medir el ángulo</a:t>
            </a:r>
          </a:p>
          <a:p>
            <a:pPr lvl="1" algn="just"/>
            <a:r>
              <a:rPr lang="es-PA" dirty="0" smtClean="0">
                <a:sym typeface="Symbol" panose="05050102010706020507" pitchFamily="18" charset="2"/>
              </a:rPr>
              <a:t>Buscar </a:t>
            </a:r>
            <a:r>
              <a:rPr lang="es-PA" dirty="0">
                <a:sym typeface="Symbol" panose="05050102010706020507" pitchFamily="18" charset="2"/>
              </a:rPr>
              <a:t> + </a:t>
            </a:r>
            <a:r>
              <a:rPr lang="es-PA" dirty="0" smtClean="0">
                <a:sym typeface="Symbol" panose="05050102010706020507" pitchFamily="18" charset="2"/>
              </a:rPr>
              <a:t>j @ </a:t>
            </a:r>
            <a:r>
              <a:rPr lang="es-PA" dirty="0">
                <a:sym typeface="Symbol" panose="05050102010706020507" pitchFamily="18" charset="2"/>
              </a:rPr>
              <a:t> = 0.7</a:t>
            </a:r>
          </a:p>
          <a:p>
            <a:pPr lvl="2" algn="just"/>
            <a:r>
              <a:rPr lang="es-PA" dirty="0" smtClean="0">
                <a:sym typeface="Symbol" panose="05050102010706020507" pitchFamily="18" charset="2"/>
              </a:rPr>
              <a:t>0.719 + 0.215j</a:t>
            </a:r>
          </a:p>
          <a:p>
            <a:pPr lvl="1" algn="just"/>
            <a:r>
              <a:rPr lang="es-PA" dirty="0" smtClean="0">
                <a:sym typeface="Symbol" panose="05050102010706020507" pitchFamily="18" charset="2"/>
              </a:rPr>
              <a:t>Calcular K</a:t>
            </a:r>
          </a:p>
          <a:p>
            <a:pPr lvl="2" algn="just"/>
            <a:r>
              <a:rPr lang="es-PA" dirty="0" smtClean="0">
                <a:sym typeface="Symbol" panose="05050102010706020507" pitchFamily="18" charset="2"/>
              </a:rPr>
              <a:t>K = 0.0627</a:t>
            </a:r>
          </a:p>
          <a:p>
            <a:pPr lvl="2" algn="just"/>
            <a:endParaRPr lang="es-PA" dirty="0">
              <a:sym typeface="Symbol" panose="05050102010706020507" pitchFamily="18" charset="2"/>
            </a:endParaRPr>
          </a:p>
          <a:p>
            <a:pPr lvl="1" algn="just"/>
            <a:r>
              <a:rPr lang="es-PA" dirty="0" smtClean="0">
                <a:sym typeface="Symbol" panose="05050102010706020507" pitchFamily="18" charset="2"/>
              </a:rPr>
              <a:t>Probar el sistema a escalón a ver si es estable!</a:t>
            </a:r>
            <a:endParaRPr lang="es-PA" dirty="0">
              <a:sym typeface="Symbol" panose="05050102010706020507" pitchFamily="18" charset="2"/>
            </a:endParaRPr>
          </a:p>
          <a:p>
            <a:pPr lvl="1" algn="just"/>
            <a:endParaRPr lang="es-PA" dirty="0" smtClean="0"/>
          </a:p>
          <a:p>
            <a:pPr algn="just"/>
            <a:endParaRPr lang="es-PA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7589" y="1970902"/>
            <a:ext cx="4438951" cy="1364726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3898" y="3335628"/>
            <a:ext cx="4619625" cy="347662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5424" y="2380580"/>
            <a:ext cx="445061" cy="423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944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Diseño de Ganancia en el Plano Z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Marcador de contenido 8"/>
              <p:cNvSpPr txBox="1">
                <a:spLocks/>
              </p:cNvSpPr>
              <p:nvPr/>
            </p:nvSpPr>
            <p:spPr>
              <a:xfrm>
                <a:off x="617535" y="1559943"/>
                <a:ext cx="11372696" cy="507267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20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  <a:lvl2pPr marL="742950" indent="-28575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8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2pPr>
                <a:lvl3pPr marL="1143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6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3pPr>
                <a:lvl4pPr marL="1600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4pPr>
                <a:lvl5pPr marL="20574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5pPr>
                <a:lvl6pPr marL="25146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6pPr>
                <a:lvl7pPr marL="29718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7pPr>
                <a:lvl8pPr marL="3429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8pPr>
                <a:lvl9pPr marL="3886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9pPr>
              </a:lstStyle>
              <a:p>
                <a:pPr algn="just"/>
                <a:r>
                  <a:rPr lang="es-PA" dirty="0" smtClean="0">
                    <a:sym typeface="Symbol" panose="05050102010706020507" pitchFamily="18" charset="2"/>
                  </a:rPr>
                  <a:t>Aplicando entonces una función escalón al sistema tenemos que:</a:t>
                </a:r>
              </a:p>
              <a:p>
                <a:pPr lvl="1" algn="just"/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𝑐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𝑧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=</m:t>
                    </m:r>
                    <m:f>
                      <m:fPr>
                        <m:ctrlPr>
                          <a:rPr lang="es-PA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𝑅</m:t>
                        </m:r>
                        <m:d>
                          <m:dPr>
                            <m:ctrlPr>
                              <a:rPr lang="es-PA" b="0" i="1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</m:ctrlPr>
                          </m:d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𝑧</m:t>
                            </m:r>
                          </m:e>
                        </m:d>
                        <m:r>
                          <a:rPr lang="es-PA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𝐺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)</m:t>
                        </m:r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1+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𝐺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)</m:t>
                        </m:r>
                      </m:den>
                    </m:f>
                    <m:r>
                      <a:rPr lang="es-PA" b="0" i="1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=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0.0627</m:t>
                        </m:r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2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+0.0627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𝑧</m:t>
                        </m:r>
                      </m:num>
                      <m:den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3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−2.4373</m:t>
                        </m:r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2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+2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−0.5627</m:t>
                        </m:r>
                      </m:den>
                    </m:f>
                  </m:oMath>
                </a14:m>
                <a:endParaRPr lang="es-PA" dirty="0" smtClean="0">
                  <a:sym typeface="Symbol" panose="05050102010706020507" pitchFamily="18" charset="2"/>
                </a:endParaRPr>
              </a:p>
              <a:p>
                <a:pPr lvl="2" algn="just"/>
                <a:endParaRPr lang="es-PA" dirty="0">
                  <a:sym typeface="Symbol" panose="05050102010706020507" pitchFamily="18" charset="2"/>
                </a:endParaRPr>
              </a:p>
              <a:p>
                <a:pPr lvl="1" algn="just"/>
                <a:r>
                  <a:rPr lang="es-PA" dirty="0" smtClean="0">
                    <a:sym typeface="Symbol" panose="05050102010706020507" pitchFamily="18" charset="2"/>
                  </a:rPr>
                  <a:t>Probar el sistema a escalón a ver si es estable!</a:t>
                </a:r>
                <a:endParaRPr lang="es-PA" dirty="0">
                  <a:sym typeface="Symbol" panose="05050102010706020507" pitchFamily="18" charset="2"/>
                </a:endParaRPr>
              </a:p>
              <a:p>
                <a:pPr lvl="1" algn="just"/>
                <a:endParaRPr lang="es-PA" dirty="0" smtClean="0"/>
              </a:p>
              <a:p>
                <a:pPr algn="just"/>
                <a:endParaRPr lang="es-PA" dirty="0" smtClean="0"/>
              </a:p>
            </p:txBody>
          </p:sp>
        </mc:Choice>
        <mc:Fallback xmlns="">
          <p:sp>
            <p:nvSpPr>
              <p:cNvPr id="6" name="Marcador de contenido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535" y="1559943"/>
                <a:ext cx="11372696" cy="5072677"/>
              </a:xfrm>
              <a:prstGeom prst="rect">
                <a:avLst/>
              </a:prstGeom>
              <a:blipFill rotWithShape="0">
                <a:blip r:embed="rId2"/>
                <a:stretch>
                  <a:fillRect l="-214" t="-721"/>
                </a:stretch>
              </a:blipFill>
            </p:spPr>
            <p:txBody>
              <a:bodyPr/>
              <a:lstStyle/>
              <a:p>
                <a:r>
                  <a:rPr lang="es-P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2187" y="1771984"/>
            <a:ext cx="4438951" cy="1364726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577" y="3840319"/>
            <a:ext cx="6115050" cy="262890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80412" y="3427340"/>
            <a:ext cx="4762500" cy="291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491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Reglas</a:t>
            </a:r>
            <a:r>
              <a:rPr lang="en-US" dirty="0" smtClean="0"/>
              <a:t> del </a:t>
            </a:r>
            <a:r>
              <a:rPr lang="en-US" dirty="0" err="1" smtClean="0"/>
              <a:t>Curso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301262"/>
            <a:ext cx="11088688" cy="5344237"/>
          </a:xfrm>
        </p:spPr>
        <p:txBody>
          <a:bodyPr>
            <a:normAutofit/>
          </a:bodyPr>
          <a:lstStyle/>
          <a:p>
            <a:r>
              <a:rPr lang="en-US" dirty="0" err="1" smtClean="0"/>
              <a:t>Realizar</a:t>
            </a:r>
            <a:r>
              <a:rPr lang="en-US" dirty="0" smtClean="0"/>
              <a:t> </a:t>
            </a:r>
            <a:r>
              <a:rPr lang="en-US" dirty="0" err="1" smtClean="0"/>
              <a:t>los</a:t>
            </a:r>
            <a:r>
              <a:rPr lang="en-US" dirty="0" smtClean="0"/>
              <a:t> quizzes </a:t>
            </a:r>
            <a:r>
              <a:rPr lang="en-US" dirty="0" err="1" smtClean="0"/>
              <a:t>en</a:t>
            </a:r>
            <a:r>
              <a:rPr lang="en-US" dirty="0" smtClean="0"/>
              <a:t> la </a:t>
            </a:r>
            <a:r>
              <a:rPr lang="en-US" dirty="0" err="1" smtClean="0"/>
              <a:t>plataforma</a:t>
            </a:r>
            <a:r>
              <a:rPr lang="en-US" dirty="0" smtClean="0"/>
              <a:t> </a:t>
            </a:r>
            <a:r>
              <a:rPr lang="en-US" dirty="0" err="1" smtClean="0"/>
              <a:t>moodle</a:t>
            </a:r>
            <a:endParaRPr lang="en-US" dirty="0" smtClean="0"/>
          </a:p>
          <a:p>
            <a:pPr lvl="1"/>
            <a:r>
              <a:rPr lang="en-US" dirty="0" smtClean="0"/>
              <a:t>Se </a:t>
            </a:r>
            <a:r>
              <a:rPr lang="en-US" dirty="0" err="1" smtClean="0"/>
              <a:t>avisará</a:t>
            </a:r>
            <a:r>
              <a:rPr lang="en-US" dirty="0" smtClean="0"/>
              <a:t> </a:t>
            </a:r>
            <a:r>
              <a:rPr lang="en-US" dirty="0" err="1" smtClean="0"/>
              <a:t>cuando</a:t>
            </a:r>
            <a:r>
              <a:rPr lang="en-US" dirty="0" smtClean="0"/>
              <a:t> se </a:t>
            </a:r>
            <a:r>
              <a:rPr lang="en-US" dirty="0" err="1" smtClean="0"/>
              <a:t>realizará</a:t>
            </a:r>
            <a:r>
              <a:rPr lang="en-US" dirty="0" smtClean="0"/>
              <a:t> el quiz el </a:t>
            </a:r>
            <a:r>
              <a:rPr lang="en-US" dirty="0" err="1" smtClean="0"/>
              <a:t>día</a:t>
            </a:r>
            <a:r>
              <a:rPr lang="en-US" dirty="0" smtClean="0"/>
              <a:t> de </a:t>
            </a:r>
            <a:r>
              <a:rPr lang="en-US" dirty="0" err="1" smtClean="0"/>
              <a:t>clases</a:t>
            </a:r>
            <a:r>
              <a:rPr lang="en-US" dirty="0" smtClean="0"/>
              <a:t>.  Sin embargo </a:t>
            </a:r>
            <a:r>
              <a:rPr lang="en-US" dirty="0" err="1" smtClean="0"/>
              <a:t>esto</a:t>
            </a:r>
            <a:r>
              <a:rPr lang="en-US" dirty="0" smtClean="0"/>
              <a:t> no </a:t>
            </a:r>
            <a:r>
              <a:rPr lang="en-US" dirty="0" err="1" smtClean="0"/>
              <a:t>significa</a:t>
            </a:r>
            <a:r>
              <a:rPr lang="en-US" dirty="0" smtClean="0"/>
              <a:t> que no </a:t>
            </a:r>
            <a:r>
              <a:rPr lang="en-US" dirty="0" err="1" smtClean="0"/>
              <a:t>deban</a:t>
            </a:r>
            <a:r>
              <a:rPr lang="en-US" dirty="0" smtClean="0"/>
              <a:t> </a:t>
            </a:r>
            <a:r>
              <a:rPr lang="en-US" dirty="0" err="1" smtClean="0"/>
              <a:t>revisar</a:t>
            </a:r>
            <a:r>
              <a:rPr lang="en-US" dirty="0" smtClean="0"/>
              <a:t> la </a:t>
            </a:r>
            <a:r>
              <a:rPr lang="en-US" dirty="0" err="1" smtClean="0"/>
              <a:t>plataforma</a:t>
            </a:r>
            <a:r>
              <a:rPr lang="en-US" dirty="0" smtClean="0"/>
              <a:t> Moodle </a:t>
            </a:r>
            <a:r>
              <a:rPr lang="en-US" dirty="0" err="1" smtClean="0"/>
              <a:t>siempre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Quiz no </a:t>
            </a:r>
            <a:r>
              <a:rPr lang="en-US" dirty="0" err="1" smtClean="0"/>
              <a:t>realizado</a:t>
            </a:r>
            <a:r>
              <a:rPr lang="en-US" dirty="0" smtClean="0"/>
              <a:t>  = 0</a:t>
            </a:r>
          </a:p>
          <a:p>
            <a:pPr lvl="1"/>
            <a:r>
              <a:rPr lang="en-US" dirty="0" smtClean="0"/>
              <a:t>El quiz no se </a:t>
            </a:r>
            <a:r>
              <a:rPr lang="en-US" dirty="0" err="1" smtClean="0"/>
              <a:t>repite</a:t>
            </a:r>
            <a:endParaRPr lang="en-US" dirty="0" smtClean="0"/>
          </a:p>
          <a:p>
            <a:pPr lvl="1"/>
            <a:r>
              <a:rPr lang="en-US" dirty="0" smtClean="0"/>
              <a:t>El quiz dura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semana</a:t>
            </a:r>
            <a:r>
              <a:rPr lang="en-US" dirty="0" smtClean="0"/>
              <a:t>, 8 horas </a:t>
            </a:r>
            <a:r>
              <a:rPr lang="en-US" dirty="0" err="1" smtClean="0"/>
              <a:t>desde</a:t>
            </a:r>
            <a:r>
              <a:rPr lang="en-US" dirty="0" smtClean="0"/>
              <a:t> </a:t>
            </a:r>
            <a:r>
              <a:rPr lang="en-US" dirty="0" err="1" smtClean="0"/>
              <a:t>su</a:t>
            </a:r>
            <a:r>
              <a:rPr lang="en-US" dirty="0" smtClean="0"/>
              <a:t> </a:t>
            </a:r>
            <a:r>
              <a:rPr lang="en-US" dirty="0" err="1" smtClean="0"/>
              <a:t>inicio</a:t>
            </a:r>
            <a:endParaRPr lang="en-US" dirty="0" smtClean="0"/>
          </a:p>
          <a:p>
            <a:r>
              <a:rPr lang="en-US" dirty="0" err="1" smtClean="0"/>
              <a:t>Entregar</a:t>
            </a:r>
            <a:r>
              <a:rPr lang="en-US" dirty="0" smtClean="0"/>
              <a:t>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proyectos</a:t>
            </a:r>
            <a:r>
              <a:rPr lang="en-US" dirty="0" smtClean="0"/>
              <a:t> el </a:t>
            </a:r>
            <a:r>
              <a:rPr lang="en-US" dirty="0" err="1" smtClean="0"/>
              <a:t>días</a:t>
            </a:r>
            <a:r>
              <a:rPr lang="en-US" dirty="0" smtClean="0"/>
              <a:t> de </a:t>
            </a:r>
            <a:r>
              <a:rPr lang="en-US" dirty="0" err="1" smtClean="0"/>
              <a:t>entrega</a:t>
            </a:r>
            <a:endParaRPr lang="en-US" dirty="0" smtClean="0"/>
          </a:p>
          <a:p>
            <a:pPr lvl="1"/>
            <a:r>
              <a:rPr lang="en-US" dirty="0" smtClean="0"/>
              <a:t>1 </a:t>
            </a:r>
            <a:r>
              <a:rPr lang="en-US" dirty="0" err="1" smtClean="0"/>
              <a:t>semana</a:t>
            </a:r>
            <a:r>
              <a:rPr lang="en-US" dirty="0" smtClean="0"/>
              <a:t> </a:t>
            </a:r>
            <a:r>
              <a:rPr lang="en-US" dirty="0" err="1" smtClean="0"/>
              <a:t>despues</a:t>
            </a:r>
            <a:r>
              <a:rPr lang="en-US" dirty="0" smtClean="0"/>
              <a:t> = 25% </a:t>
            </a:r>
            <a:r>
              <a:rPr lang="en-US" dirty="0" err="1" smtClean="0"/>
              <a:t>menos</a:t>
            </a:r>
            <a:endParaRPr lang="en-US" dirty="0" smtClean="0"/>
          </a:p>
          <a:p>
            <a:pPr lvl="1"/>
            <a:r>
              <a:rPr lang="en-US" dirty="0" err="1" smtClean="0"/>
              <a:t>Realizar</a:t>
            </a:r>
            <a:r>
              <a:rPr lang="en-US" dirty="0" smtClean="0"/>
              <a:t> </a:t>
            </a:r>
            <a:r>
              <a:rPr lang="en-US" dirty="0"/>
              <a:t>el </a:t>
            </a:r>
            <a:r>
              <a:rPr lang="en-US" dirty="0" err="1"/>
              <a:t>laboratorio</a:t>
            </a:r>
            <a:r>
              <a:rPr lang="en-US" dirty="0"/>
              <a:t> a </a:t>
            </a:r>
            <a:r>
              <a:rPr lang="en-US" dirty="0" err="1"/>
              <a:t>entregar</a:t>
            </a:r>
            <a:r>
              <a:rPr lang="en-US" dirty="0"/>
              <a:t> el </a:t>
            </a:r>
            <a:r>
              <a:rPr lang="en-US" dirty="0" err="1"/>
              <a:t>día</a:t>
            </a:r>
            <a:r>
              <a:rPr lang="en-US" dirty="0"/>
              <a:t> de </a:t>
            </a:r>
            <a:r>
              <a:rPr lang="en-US" dirty="0" err="1"/>
              <a:t>entrega</a:t>
            </a:r>
            <a:r>
              <a:rPr lang="en-US" dirty="0"/>
              <a:t> </a:t>
            </a:r>
            <a:r>
              <a:rPr lang="en-US" dirty="0" err="1"/>
              <a:t>equivale</a:t>
            </a:r>
            <a:r>
              <a:rPr lang="en-US" dirty="0"/>
              <a:t> a </a:t>
            </a:r>
            <a:r>
              <a:rPr lang="en-US" dirty="0" err="1"/>
              <a:t>entregar</a:t>
            </a:r>
            <a:r>
              <a:rPr lang="en-US" dirty="0"/>
              <a:t> 1 </a:t>
            </a:r>
            <a:r>
              <a:rPr lang="en-US" dirty="0" err="1"/>
              <a:t>semana</a:t>
            </a:r>
            <a:r>
              <a:rPr lang="en-US" dirty="0"/>
              <a:t> </a:t>
            </a:r>
            <a:r>
              <a:rPr lang="en-US" dirty="0" err="1"/>
              <a:t>después</a:t>
            </a:r>
            <a:endParaRPr lang="en-US" dirty="0"/>
          </a:p>
          <a:p>
            <a:pPr lvl="1"/>
            <a:r>
              <a:rPr lang="en-US" dirty="0" err="1"/>
              <a:t>Copia</a:t>
            </a:r>
            <a:r>
              <a:rPr lang="en-US" dirty="0"/>
              <a:t> de </a:t>
            </a:r>
            <a:r>
              <a:rPr lang="en-US" dirty="0" err="1"/>
              <a:t>proyectos</a:t>
            </a:r>
            <a:r>
              <a:rPr lang="en-US" dirty="0"/>
              <a:t> entre </a:t>
            </a:r>
            <a:r>
              <a:rPr lang="en-US" dirty="0" err="1"/>
              <a:t>compañeros</a:t>
            </a:r>
            <a:r>
              <a:rPr lang="en-US" dirty="0"/>
              <a:t> </a:t>
            </a:r>
            <a:r>
              <a:rPr lang="en-US" dirty="0" smtClean="0"/>
              <a:t>= 0</a:t>
            </a:r>
          </a:p>
          <a:p>
            <a:pPr lvl="1"/>
            <a:r>
              <a:rPr lang="en-US" dirty="0" smtClean="0"/>
              <a:t>No </a:t>
            </a:r>
            <a:r>
              <a:rPr lang="en-US" dirty="0" err="1" smtClean="0"/>
              <a:t>acepto</a:t>
            </a:r>
            <a:r>
              <a:rPr lang="en-US" dirty="0" smtClean="0"/>
              <a:t> videos </a:t>
            </a:r>
            <a:r>
              <a:rPr lang="en-US" dirty="0" err="1" smtClean="0"/>
              <a:t>como</a:t>
            </a:r>
            <a:r>
              <a:rPr lang="en-US" dirty="0" smtClean="0"/>
              <a:t> </a:t>
            </a:r>
            <a:r>
              <a:rPr lang="en-US" dirty="0" err="1" smtClean="0"/>
              <a:t>entrega</a:t>
            </a:r>
            <a:r>
              <a:rPr lang="en-US" dirty="0" smtClean="0"/>
              <a:t> o </a:t>
            </a:r>
            <a:r>
              <a:rPr lang="en-US" dirty="0" err="1" smtClean="0"/>
              <a:t>imagenes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1817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215689" cy="1400530"/>
          </a:xfrm>
        </p:spPr>
        <p:txBody>
          <a:bodyPr/>
          <a:lstStyle/>
          <a:p>
            <a:r>
              <a:rPr lang="es-PA" dirty="0" smtClean="0"/>
              <a:t>Modelado Matemático del Proceso de Muestreo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1853248"/>
            <a:ext cx="11544300" cy="4801552"/>
          </a:xfrm>
        </p:spPr>
        <p:txBody>
          <a:bodyPr>
            <a:normAutofit/>
          </a:bodyPr>
          <a:lstStyle/>
          <a:p>
            <a:r>
              <a:rPr lang="es-PA" dirty="0" smtClean="0"/>
              <a:t>La operación de muestreo en data muestreada en sistemas digitales se usa para</a:t>
            </a:r>
          </a:p>
          <a:p>
            <a:pPr lvl="1"/>
            <a:r>
              <a:rPr lang="es-PA" dirty="0" smtClean="0"/>
              <a:t>Modelar el circuito de muestreo y retención</a:t>
            </a:r>
          </a:p>
          <a:p>
            <a:pPr lvl="1"/>
            <a:r>
              <a:rPr lang="es-PA" dirty="0" err="1" smtClean="0"/>
              <a:t>Ó</a:t>
            </a:r>
            <a:r>
              <a:rPr lang="es-PA" dirty="0" smtClean="0"/>
              <a:t> el hecho de la señal codificada</a:t>
            </a:r>
            <a:endParaRPr lang="es-PA" dirty="0"/>
          </a:p>
          <a:p>
            <a:r>
              <a:rPr lang="es-PA" dirty="0" smtClean="0"/>
              <a:t>Si la señal viene de un S/H y A/D involucra:	</a:t>
            </a:r>
          </a:p>
          <a:p>
            <a:pPr lvl="1"/>
            <a:r>
              <a:rPr lang="es-PA" dirty="0" smtClean="0"/>
              <a:t>Retardos</a:t>
            </a:r>
          </a:p>
          <a:p>
            <a:pPr lvl="1"/>
            <a:r>
              <a:rPr lang="es-PA" dirty="0" smtClean="0"/>
              <a:t>Muestreo de tiempo finito </a:t>
            </a:r>
          </a:p>
          <a:p>
            <a:pPr lvl="1"/>
            <a:r>
              <a:rPr lang="es-PA" dirty="0" smtClean="0"/>
              <a:t>Errores de </a:t>
            </a:r>
            <a:r>
              <a:rPr lang="es-PA" dirty="0" err="1" smtClean="0"/>
              <a:t>quantización</a:t>
            </a:r>
            <a:endParaRPr lang="es-PA" dirty="0"/>
          </a:p>
          <a:p>
            <a:r>
              <a:rPr lang="es-PA" dirty="0" smtClean="0"/>
              <a:t>Si la señal viene de data digital codificada sería más simple</a:t>
            </a:r>
          </a:p>
          <a:p>
            <a:endParaRPr lang="es-PA" dirty="0" smtClean="0"/>
          </a:p>
          <a:p>
            <a:r>
              <a:rPr lang="es-PA" dirty="0" smtClean="0"/>
              <a:t>Técnicas populares son:</a:t>
            </a:r>
          </a:p>
          <a:p>
            <a:pPr lvl="1"/>
            <a:r>
              <a:rPr lang="es-PA" dirty="0" smtClean="0"/>
              <a:t>Muestreo a intervalos o muestreo de </a:t>
            </a:r>
            <a:r>
              <a:rPr lang="es-PA" dirty="0" err="1" smtClean="0"/>
              <a:t>multiple</a:t>
            </a:r>
            <a:r>
              <a:rPr lang="es-PA" dirty="0" smtClean="0"/>
              <a:t> frecuencia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1634515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Compensación en Cascada </a:t>
            </a:r>
            <a:r>
              <a:rPr lang="es-PA" dirty="0" err="1" smtClean="0"/>
              <a:t>via</a:t>
            </a:r>
            <a:r>
              <a:rPr lang="es-PA" dirty="0" smtClean="0"/>
              <a:t> Plano s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Marcador de contenido 8"/>
              <p:cNvSpPr txBox="1">
                <a:spLocks/>
              </p:cNvSpPr>
              <p:nvPr/>
            </p:nvSpPr>
            <p:spPr>
              <a:xfrm>
                <a:off x="617535" y="1559943"/>
                <a:ext cx="11372696" cy="507267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3429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20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  <a:lvl2pPr marL="742950" indent="-28575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8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2pPr>
                <a:lvl3pPr marL="1143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6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3pPr>
                <a:lvl4pPr marL="1600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4pPr>
                <a:lvl5pPr marL="20574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5pPr>
                <a:lvl6pPr marL="25146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6pPr>
                <a:lvl7pPr marL="29718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7pPr>
                <a:lvl8pPr marL="3429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8pPr>
                <a:lvl9pPr marL="3886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9pPr>
              </a:lstStyle>
              <a:p>
                <a:pPr algn="just"/>
                <a:r>
                  <a:rPr lang="es-PA" dirty="0" smtClean="0"/>
                  <a:t>Analizamos el sistema desde z y ajustando la </a:t>
                </a:r>
                <a:r>
                  <a:rPr lang="es-PA" dirty="0" err="1" smtClean="0"/>
                  <a:t>ganacia</a:t>
                </a:r>
                <a:r>
                  <a:rPr lang="es-PA" dirty="0" smtClean="0"/>
                  <a:t> (compensador digital)</a:t>
                </a:r>
              </a:p>
              <a:p>
                <a:pPr algn="just"/>
                <a:r>
                  <a:rPr lang="es-PA" dirty="0" smtClean="0"/>
                  <a:t>En vez de seguir en el plano z</a:t>
                </a:r>
              </a:p>
              <a:p>
                <a:pPr lvl="1" algn="just"/>
                <a:r>
                  <a:rPr lang="es-PA" dirty="0" smtClean="0"/>
                  <a:t>Iniciamos en el plano s y </a:t>
                </a:r>
              </a:p>
              <a:p>
                <a:pPr lvl="1" algn="just"/>
                <a:r>
                  <a:rPr lang="es-PA" dirty="0" smtClean="0"/>
                  <a:t>luego pasamos a la implementación digital</a:t>
                </a:r>
              </a:p>
              <a:p>
                <a:pPr lvl="1" algn="just"/>
                <a:r>
                  <a:rPr lang="es-PA" dirty="0" smtClean="0"/>
                  <a:t>Parecido a las transformaciones bilineales (estabilidad)</a:t>
                </a:r>
              </a:p>
              <a:p>
                <a:pPr lvl="1" algn="just"/>
                <a:endParaRPr lang="es-PA" dirty="0"/>
              </a:p>
              <a:p>
                <a:pPr algn="just"/>
                <a:r>
                  <a:rPr lang="es-PA" dirty="0" smtClean="0"/>
                  <a:t>Necesitamos una transformación bilineal para pasar de un compensador continuo a digital</a:t>
                </a:r>
              </a:p>
              <a:p>
                <a:pPr lvl="1" algn="just"/>
                <a:r>
                  <a:rPr lang="es-PA" dirty="0" smtClean="0"/>
                  <a:t>La transformación bilineal no cumple (en el sentido de preservar instantes)</a:t>
                </a:r>
              </a:p>
              <a:p>
                <a:pPr lvl="1" algn="just"/>
                <a:r>
                  <a:rPr lang="es-PA" dirty="0" smtClean="0"/>
                  <a:t>Transformada de </a:t>
                </a:r>
                <a:r>
                  <a:rPr lang="es-PA" dirty="0" err="1" smtClean="0"/>
                  <a:t>Tustin</a:t>
                </a:r>
                <a:endParaRPr lang="es-PA" dirty="0" smtClean="0"/>
              </a:p>
              <a:p>
                <a:pPr lvl="1" algn="just"/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2(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−1)</m:t>
                        </m:r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+1)</m:t>
                        </m:r>
                      </m:den>
                    </m:f>
                  </m:oMath>
                </a14:m>
                <a:r>
                  <a:rPr lang="es-PA" dirty="0" smtClean="0"/>
                  <a:t> y su inversa</a:t>
                </a:r>
              </a:p>
              <a:p>
                <a:pPr lvl="1" algn="just"/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den>
                        </m:f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den>
                        </m:f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f>
                          <m:f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𝑇𝑠</m:t>
                            </m:r>
                          </m:num>
                          <m:den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f>
                          <m:f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𝑇𝑠</m:t>
                            </m:r>
                          </m:num>
                          <m:den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den>
                    </m:f>
                  </m:oMath>
                </a14:m>
                <a:endParaRPr lang="es-PA" dirty="0" smtClean="0"/>
              </a:p>
              <a:p>
                <a:pPr lvl="1" algn="just"/>
                <a:endParaRPr lang="es-PA" dirty="0"/>
              </a:p>
            </p:txBody>
          </p:sp>
        </mc:Choice>
        <mc:Fallback xmlns="">
          <p:sp>
            <p:nvSpPr>
              <p:cNvPr id="6" name="Marcador de contenido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535" y="1559943"/>
                <a:ext cx="11372696" cy="5072677"/>
              </a:xfrm>
              <a:prstGeom prst="rect">
                <a:avLst/>
              </a:prstGeom>
              <a:blipFill rotWithShape="0">
                <a:blip r:embed="rId2"/>
                <a:stretch>
                  <a:fillRect l="-214" t="-1322" r="-536"/>
                </a:stretch>
              </a:blipFill>
            </p:spPr>
            <p:txBody>
              <a:bodyPr/>
              <a:lstStyle/>
              <a:p>
                <a:r>
                  <a:rPr lang="es-P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01840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Compensación en Cascada </a:t>
            </a:r>
            <a:r>
              <a:rPr lang="es-PA" dirty="0" err="1" smtClean="0"/>
              <a:t>via</a:t>
            </a:r>
            <a:r>
              <a:rPr lang="es-PA" dirty="0" smtClean="0"/>
              <a:t> Plano s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Marcador de contenido 8"/>
              <p:cNvSpPr txBox="1">
                <a:spLocks/>
              </p:cNvSpPr>
              <p:nvPr/>
            </p:nvSpPr>
            <p:spPr>
              <a:xfrm>
                <a:off x="617535" y="1559943"/>
                <a:ext cx="11372696" cy="507267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3429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20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  <a:lvl2pPr marL="742950" indent="-28575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8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2pPr>
                <a:lvl3pPr marL="1143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6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3pPr>
                <a:lvl4pPr marL="1600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4pPr>
                <a:lvl5pPr marL="20574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5pPr>
                <a:lvl6pPr marL="25146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6pPr>
                <a:lvl7pPr marL="29718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7pPr>
                <a:lvl8pPr marL="3429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8pPr>
                <a:lvl9pPr marL="3886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9pPr>
              </a:lstStyle>
              <a:p>
                <a:pPr algn="just"/>
                <a:r>
                  <a:rPr lang="es-PA" dirty="0" smtClean="0"/>
                  <a:t>Analizamos el sistema desde z y ajustando la </a:t>
                </a:r>
                <a:r>
                  <a:rPr lang="es-PA" dirty="0" err="1" smtClean="0"/>
                  <a:t>ganacia</a:t>
                </a:r>
                <a:r>
                  <a:rPr lang="es-PA" dirty="0" smtClean="0"/>
                  <a:t> (compensador digital)</a:t>
                </a:r>
              </a:p>
              <a:p>
                <a:pPr algn="just"/>
                <a:r>
                  <a:rPr lang="es-PA" dirty="0" smtClean="0"/>
                  <a:t>En vez de seguir en el plano z</a:t>
                </a:r>
              </a:p>
              <a:p>
                <a:pPr lvl="1" algn="just"/>
                <a:r>
                  <a:rPr lang="es-PA" dirty="0" smtClean="0"/>
                  <a:t>Iniciamos en el plano s y </a:t>
                </a:r>
              </a:p>
              <a:p>
                <a:pPr lvl="1" algn="just"/>
                <a:r>
                  <a:rPr lang="es-PA" dirty="0" smtClean="0"/>
                  <a:t>luego pasamos a la implementación digital</a:t>
                </a:r>
              </a:p>
              <a:p>
                <a:pPr lvl="1" algn="just"/>
                <a:r>
                  <a:rPr lang="es-PA" dirty="0" smtClean="0"/>
                  <a:t>Parecido a las transformaciones bilineales (estabilidad)</a:t>
                </a:r>
              </a:p>
              <a:p>
                <a:pPr lvl="1" algn="just"/>
                <a:endParaRPr lang="es-PA" dirty="0"/>
              </a:p>
              <a:p>
                <a:pPr algn="just"/>
                <a:r>
                  <a:rPr lang="es-PA" dirty="0" smtClean="0"/>
                  <a:t>Necesitamos una transformación bilineal para pasar de un compensador continuo a digital</a:t>
                </a:r>
              </a:p>
              <a:p>
                <a:pPr lvl="1" algn="just"/>
                <a:r>
                  <a:rPr lang="es-PA" dirty="0" smtClean="0"/>
                  <a:t>La transformación bilineal no cumple (en el sentido de preservar instantes)</a:t>
                </a:r>
              </a:p>
              <a:p>
                <a:pPr lvl="1" algn="just"/>
                <a:r>
                  <a:rPr lang="es-PA" dirty="0" smtClean="0"/>
                  <a:t>Transformada de </a:t>
                </a:r>
                <a:r>
                  <a:rPr lang="es-PA" dirty="0" err="1" smtClean="0"/>
                  <a:t>Tustin</a:t>
                </a:r>
                <a:endParaRPr lang="es-PA" dirty="0" smtClean="0"/>
              </a:p>
              <a:p>
                <a:pPr lvl="1" algn="just"/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2(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−1)</m:t>
                        </m:r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+1)</m:t>
                        </m:r>
                      </m:den>
                    </m:f>
                  </m:oMath>
                </a14:m>
                <a:r>
                  <a:rPr lang="es-PA" dirty="0" smtClean="0"/>
                  <a:t> y su inversa</a:t>
                </a:r>
              </a:p>
              <a:p>
                <a:pPr lvl="1" algn="just"/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den>
                        </m:f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den>
                        </m:f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f>
                          <m:f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𝑇𝑠</m:t>
                            </m:r>
                          </m:num>
                          <m:den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f>
                          <m:f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𝑇𝑠</m:t>
                            </m:r>
                          </m:num>
                          <m:den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den>
                    </m:f>
                  </m:oMath>
                </a14:m>
                <a:endParaRPr lang="es-PA" dirty="0" smtClean="0"/>
              </a:p>
              <a:p>
                <a:pPr lvl="1" algn="just"/>
                <a:endParaRPr lang="es-PA" dirty="0"/>
              </a:p>
            </p:txBody>
          </p:sp>
        </mc:Choice>
        <mc:Fallback xmlns="">
          <p:sp>
            <p:nvSpPr>
              <p:cNvPr id="6" name="Marcador de contenido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535" y="1559943"/>
                <a:ext cx="11372696" cy="5072677"/>
              </a:xfrm>
              <a:prstGeom prst="rect">
                <a:avLst/>
              </a:prstGeom>
              <a:blipFill rotWithShape="0">
                <a:blip r:embed="rId2"/>
                <a:stretch>
                  <a:fillRect l="-214" t="-1322" r="-536"/>
                </a:stretch>
              </a:blipFill>
            </p:spPr>
            <p:txBody>
              <a:bodyPr/>
              <a:lstStyle/>
              <a:p>
                <a:r>
                  <a:rPr lang="es-P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60433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Compensación en Cascada </a:t>
            </a:r>
            <a:r>
              <a:rPr lang="es-PA" dirty="0" err="1" smtClean="0"/>
              <a:t>via</a:t>
            </a:r>
            <a:r>
              <a:rPr lang="es-PA" dirty="0" smtClean="0"/>
              <a:t> Plano s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Marcador de contenido 8"/>
              <p:cNvSpPr txBox="1">
                <a:spLocks/>
              </p:cNvSpPr>
              <p:nvPr/>
            </p:nvSpPr>
            <p:spPr>
              <a:xfrm>
                <a:off x="617535" y="1559943"/>
                <a:ext cx="11372696" cy="507267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20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  <a:lvl2pPr marL="742950" indent="-28575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8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2pPr>
                <a:lvl3pPr marL="1143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6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3pPr>
                <a:lvl4pPr marL="1600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4pPr>
                <a:lvl5pPr marL="20574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5pPr>
                <a:lvl6pPr marL="25146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6pPr>
                <a:lvl7pPr marL="29718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7pPr>
                <a:lvl8pPr marL="3429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8pPr>
                <a:lvl9pPr marL="3886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9pPr>
              </a:lstStyle>
              <a:p>
                <a:pPr algn="just"/>
                <a:r>
                  <a:rPr lang="es-PA" dirty="0" smtClean="0"/>
                  <a:t>Transformada de </a:t>
                </a:r>
                <a:r>
                  <a:rPr lang="es-PA" dirty="0" err="1" smtClean="0"/>
                  <a:t>Tustin</a:t>
                </a:r>
                <a:endParaRPr lang="es-PA" dirty="0" smtClean="0"/>
              </a:p>
              <a:p>
                <a:pPr algn="just"/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2(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−1)</m:t>
                        </m:r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+1)</m:t>
                        </m:r>
                      </m:den>
                    </m:f>
                  </m:oMath>
                </a14:m>
                <a:r>
                  <a:rPr lang="es-PA" dirty="0" smtClean="0"/>
                  <a:t> y su inversa</a:t>
                </a:r>
              </a:p>
              <a:p>
                <a:pPr algn="just"/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den>
                        </m:f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den>
                        </m:f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f>
                          <m:f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𝑇𝑠</m:t>
                            </m:r>
                          </m:num>
                          <m:den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f>
                          <m:f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𝑇𝑠</m:t>
                            </m:r>
                          </m:num>
                          <m:den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den>
                    </m:f>
                  </m:oMath>
                </a14:m>
                <a:endParaRPr lang="es-PA" dirty="0" smtClean="0"/>
              </a:p>
              <a:p>
                <a:pPr algn="just"/>
                <a:r>
                  <a:rPr lang="es-PA" dirty="0" smtClean="0"/>
                  <a:t>A pequeños intervalos de T el </a:t>
                </a:r>
                <a:r>
                  <a:rPr lang="es-PA" dirty="0" err="1" smtClean="0"/>
                  <a:t>compesador</a:t>
                </a:r>
                <a:r>
                  <a:rPr lang="es-PA" dirty="0" smtClean="0"/>
                  <a:t> digital se comporta como uno analógico</a:t>
                </a:r>
              </a:p>
              <a:p>
                <a:pPr algn="just"/>
                <a:r>
                  <a:rPr lang="es-PA" dirty="0" smtClean="0"/>
                  <a:t>A intervalos grandes no cumple</a:t>
                </a:r>
              </a:p>
              <a:p>
                <a:pPr algn="just"/>
                <a:r>
                  <a:rPr lang="es-PA" dirty="0" smtClean="0"/>
                  <a:t>Conclusión:</a:t>
                </a:r>
              </a:p>
              <a:p>
                <a:pPr lvl="1" algn="just"/>
                <a:r>
                  <a:rPr lang="es-PA" dirty="0" smtClean="0"/>
                  <a:t>El valor de T debe estar entre 0.15/</a:t>
                </a:r>
                <a:r>
                  <a:rPr lang="es-PA" dirty="0" smtClean="0">
                    <a:sym typeface="Symbol" panose="05050102010706020507" pitchFamily="18" charset="2"/>
                  </a:rPr>
                  <a:t></a:t>
                </a:r>
                <a:r>
                  <a:rPr lang="es-PA" baseline="-25000" dirty="0" smtClean="0">
                    <a:sym typeface="Symbol" panose="05050102010706020507" pitchFamily="18" charset="2"/>
                  </a:rPr>
                  <a:t>0db</a:t>
                </a:r>
                <a:r>
                  <a:rPr lang="es-PA" dirty="0" smtClean="0">
                    <a:sym typeface="Symbol" panose="05050102010706020507" pitchFamily="18" charset="2"/>
                  </a:rPr>
                  <a:t> a 0.5/</a:t>
                </a:r>
                <a:r>
                  <a:rPr lang="es-PA" baseline="-25000" dirty="0" smtClean="0">
                    <a:sym typeface="Symbol" panose="05050102010706020507" pitchFamily="18" charset="2"/>
                  </a:rPr>
                  <a:t>0db</a:t>
                </a:r>
                <a:r>
                  <a:rPr lang="es-PA" dirty="0" smtClean="0">
                    <a:sym typeface="Symbol" panose="05050102010706020507" pitchFamily="18" charset="2"/>
                  </a:rPr>
                  <a:t> que es la frecuencia a 0db de la planta</a:t>
                </a:r>
              </a:p>
              <a:p>
                <a:pPr lvl="2" algn="just"/>
                <a:r>
                  <a:rPr lang="es-PA" dirty="0" err="1"/>
                  <a:t>Astron</a:t>
                </a:r>
                <a:r>
                  <a:rPr lang="es-PA" dirty="0"/>
                  <a:t> y </a:t>
                </a:r>
                <a:r>
                  <a:rPr lang="es-PA" dirty="0" err="1"/>
                  <a:t>Witternmark</a:t>
                </a:r>
                <a:endParaRPr lang="es-PA" dirty="0" smtClean="0"/>
              </a:p>
              <a:p>
                <a:pPr lvl="1" algn="just"/>
                <a:endParaRPr lang="es-PA" dirty="0"/>
              </a:p>
            </p:txBody>
          </p:sp>
        </mc:Choice>
        <mc:Fallback xmlns="">
          <p:sp>
            <p:nvSpPr>
              <p:cNvPr id="6" name="Marcador de contenido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535" y="1559943"/>
                <a:ext cx="11372696" cy="5072677"/>
              </a:xfrm>
              <a:prstGeom prst="rect">
                <a:avLst/>
              </a:prstGeom>
              <a:blipFill rotWithShape="0">
                <a:blip r:embed="rId2"/>
                <a:stretch>
                  <a:fillRect l="-214" t="-721"/>
                </a:stretch>
              </a:blipFill>
            </p:spPr>
            <p:txBody>
              <a:bodyPr/>
              <a:lstStyle/>
              <a:p>
                <a:r>
                  <a:rPr lang="es-P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11427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/>
              <a:t>Compensación en Cascada </a:t>
            </a:r>
            <a:r>
              <a:rPr lang="es-PA" dirty="0" err="1"/>
              <a:t>via</a:t>
            </a:r>
            <a:r>
              <a:rPr lang="es-PA" dirty="0"/>
              <a:t> Plano s</a:t>
            </a:r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542721" y="17719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342900" lvl="1" indent="-342900" algn="just"/>
            <a:r>
              <a:rPr lang="es-PA" dirty="0" smtClean="0"/>
              <a:t>1 - La intuición sería la siguiente:</a:t>
            </a:r>
          </a:p>
          <a:p>
            <a:pPr marL="742950" lvl="2" indent="-342900" algn="just"/>
            <a:r>
              <a:rPr lang="es-PA" dirty="0" smtClean="0"/>
              <a:t>Si tenemos que el sistema lo podemos </a:t>
            </a:r>
            <a:r>
              <a:rPr lang="es-PA" dirty="0" err="1" smtClean="0"/>
              <a:t>discretizar</a:t>
            </a:r>
            <a:r>
              <a:rPr lang="es-PA" dirty="0" smtClean="0"/>
              <a:t> como</a:t>
            </a:r>
          </a:p>
          <a:p>
            <a:pPr marL="742950" lvl="2" indent="-342900" algn="just"/>
            <a:r>
              <a:rPr lang="es-PA" dirty="0" smtClean="0"/>
              <a:t>Siendo </a:t>
            </a:r>
          </a:p>
          <a:p>
            <a:pPr marL="742950" lvl="2" indent="-342900" algn="just"/>
            <a:r>
              <a:rPr lang="es-PA" dirty="0" smtClean="0"/>
              <a:t>Entonces podemos decir que </a:t>
            </a:r>
          </a:p>
          <a:p>
            <a:pPr marL="742950" lvl="2" indent="-342900" algn="just"/>
            <a:r>
              <a:rPr lang="es-PA" dirty="0" smtClean="0"/>
              <a:t>Para también tener que al momento de realizar el muestreo tenemos un </a:t>
            </a:r>
            <a:r>
              <a:rPr lang="es-PA" dirty="0" err="1" smtClean="0"/>
              <a:t>z.o.h</a:t>
            </a:r>
            <a:endParaRPr lang="es-PA" dirty="0" smtClean="0"/>
          </a:p>
          <a:p>
            <a:pPr marL="742950" lvl="2" indent="-342900" algn="just"/>
            <a:r>
              <a:rPr lang="es-PA" dirty="0" smtClean="0"/>
              <a:t>Y podemos </a:t>
            </a:r>
            <a:r>
              <a:rPr lang="es-PA" dirty="0" err="1" smtClean="0"/>
              <a:t>discretizar</a:t>
            </a:r>
            <a:r>
              <a:rPr lang="es-PA" dirty="0" smtClean="0"/>
              <a:t> este retenedor como : </a:t>
            </a:r>
          </a:p>
          <a:p>
            <a:pPr marL="342900" lvl="1" indent="-342900" algn="just"/>
            <a:endParaRPr lang="es-PA" dirty="0"/>
          </a:p>
          <a:p>
            <a:pPr marL="342900" lvl="1" indent="-342900" algn="just"/>
            <a:r>
              <a:rPr lang="es-PA" dirty="0" smtClean="0"/>
              <a:t>2 - El análisis de estabilidad sería el siguiente:</a:t>
            </a:r>
          </a:p>
          <a:p>
            <a:pPr marL="742950" lvl="2" indent="-342900" algn="just"/>
            <a:r>
              <a:rPr lang="es-PA" dirty="0" smtClean="0"/>
              <a:t>Relación entre dominio ‘s’ y ‘z’</a:t>
            </a:r>
          </a:p>
          <a:p>
            <a:pPr marL="742950" lvl="2" indent="-342900" algn="just"/>
            <a:r>
              <a:rPr lang="es-PA" dirty="0" smtClean="0"/>
              <a:t>S y z serán estables si</a:t>
            </a:r>
          </a:p>
          <a:p>
            <a:pPr marL="1200150" lvl="3" indent="-342900" algn="just"/>
            <a:r>
              <a:rPr lang="es-PA" dirty="0" smtClean="0"/>
              <a:t>Semiplano izquierdo y dentro del circulo unitario respectivamente</a:t>
            </a:r>
          </a:p>
          <a:p>
            <a:pPr marL="742950" lvl="2" indent="-342900" algn="just"/>
            <a:r>
              <a:rPr lang="es-PA" dirty="0"/>
              <a:t>S y z serán </a:t>
            </a:r>
            <a:r>
              <a:rPr lang="es-PA" dirty="0" smtClean="0"/>
              <a:t>críticamente estables si</a:t>
            </a:r>
          </a:p>
          <a:p>
            <a:pPr marL="1200150" lvl="3" indent="-342900" algn="just"/>
            <a:r>
              <a:rPr lang="es-PA" dirty="0" smtClean="0"/>
              <a:t>Sobre el </a:t>
            </a:r>
            <a:r>
              <a:rPr lang="es-PA" dirty="0" err="1" smtClean="0"/>
              <a:t>ej</a:t>
            </a:r>
            <a:r>
              <a:rPr lang="es-PA" dirty="0" smtClean="0"/>
              <a:t> </a:t>
            </a:r>
            <a:r>
              <a:rPr lang="es-PA" dirty="0" err="1" smtClean="0"/>
              <a:t>wj</a:t>
            </a:r>
            <a:r>
              <a:rPr lang="es-PA" dirty="0" smtClean="0"/>
              <a:t> o |z|=1</a:t>
            </a:r>
          </a:p>
          <a:p>
            <a:pPr marL="742950" lvl="2" indent="-342900" algn="just"/>
            <a:r>
              <a:rPr lang="es-PA" dirty="0" smtClean="0"/>
              <a:t>S y z serán inestables si se presentan en</a:t>
            </a:r>
          </a:p>
          <a:p>
            <a:pPr marL="1200150" lvl="3" indent="-342900" algn="just"/>
            <a:r>
              <a:rPr lang="es-PA" dirty="0" smtClean="0"/>
              <a:t>Semiplano derecho y fuera del círculo unitario</a:t>
            </a:r>
            <a:endParaRPr lang="es-PA" dirty="0"/>
          </a:p>
          <a:p>
            <a:pPr lvl="1" algn="just"/>
            <a:endParaRPr lang="es-P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0823" y="1912444"/>
            <a:ext cx="3248025" cy="5905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8703" y="2410690"/>
            <a:ext cx="962025" cy="4095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6240" y="2436346"/>
            <a:ext cx="2100522" cy="76783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80244" y="2966930"/>
            <a:ext cx="2286000" cy="6667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82603" y="3401621"/>
            <a:ext cx="3038475" cy="685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55033" y="4404154"/>
            <a:ext cx="3211391" cy="2226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723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/>
              <a:t>Compensación en Cascada </a:t>
            </a:r>
            <a:r>
              <a:rPr lang="es-PA" dirty="0" err="1"/>
              <a:t>via</a:t>
            </a:r>
            <a:r>
              <a:rPr lang="es-PA" dirty="0"/>
              <a:t> Plano s</a:t>
            </a:r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542721" y="17719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r>
              <a:rPr lang="es-PA" dirty="0" smtClean="0"/>
              <a:t>3 – Lugar de las </a:t>
            </a:r>
            <a:r>
              <a:rPr lang="es-PA" dirty="0" err="1" smtClean="0"/>
              <a:t>raices</a:t>
            </a:r>
            <a:endParaRPr lang="en-US" dirty="0" smtClean="0"/>
          </a:p>
          <a:p>
            <a:pPr lvl="1" algn="just"/>
            <a:r>
              <a:rPr lang="es-PA" dirty="0" smtClean="0"/>
              <a:t>Si se tiene el controlador</a:t>
            </a:r>
          </a:p>
          <a:p>
            <a:pPr lvl="1" algn="just"/>
            <a:r>
              <a:rPr lang="es-PA" dirty="0" smtClean="0"/>
              <a:t>T = 1s y</a:t>
            </a:r>
          </a:p>
          <a:p>
            <a:pPr lvl="1" algn="just"/>
            <a:endParaRPr lang="es-PA" dirty="0"/>
          </a:p>
          <a:p>
            <a:pPr lvl="1" algn="just"/>
            <a:r>
              <a:rPr lang="es-PA" dirty="0" smtClean="0"/>
              <a:t>Conseguimos </a:t>
            </a:r>
          </a:p>
          <a:p>
            <a:pPr lvl="1" algn="just"/>
            <a:endParaRPr lang="es-PA" dirty="0"/>
          </a:p>
          <a:p>
            <a:pPr lvl="1" algn="just"/>
            <a:r>
              <a:rPr lang="es-PA" dirty="0" smtClean="0"/>
              <a:t>Polos </a:t>
            </a:r>
            <a:r>
              <a:rPr lang="en-US" dirty="0" smtClean="0"/>
              <a:t>= [1 0.3678], ceros = [0]</a:t>
            </a:r>
          </a:p>
          <a:p>
            <a:pPr lvl="1" algn="just"/>
            <a:endParaRPr lang="en-US" dirty="0"/>
          </a:p>
          <a:p>
            <a:pPr lvl="1" algn="just"/>
            <a:r>
              <a:rPr lang="en-US" dirty="0" err="1" smtClean="0"/>
              <a:t>Encontramos</a:t>
            </a:r>
            <a:r>
              <a:rPr lang="en-US" dirty="0" smtClean="0"/>
              <a:t> el </a:t>
            </a:r>
            <a:r>
              <a:rPr lang="en-US" dirty="0" err="1" smtClean="0"/>
              <a:t>límite</a:t>
            </a:r>
            <a:r>
              <a:rPr lang="en-US" dirty="0" smtClean="0"/>
              <a:t> de K para que el </a:t>
            </a:r>
            <a:r>
              <a:rPr lang="en-US" dirty="0" err="1" smtClean="0"/>
              <a:t>sistema</a:t>
            </a:r>
            <a:r>
              <a:rPr lang="en-US" dirty="0" smtClean="0"/>
              <a:t> sea </a:t>
            </a:r>
            <a:r>
              <a:rPr lang="en-US" dirty="0" err="1" smtClean="0"/>
              <a:t>estable</a:t>
            </a:r>
            <a:endParaRPr lang="es-PA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0020" y="1337137"/>
            <a:ext cx="5962650" cy="13906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0548" y="2509045"/>
            <a:ext cx="1866900" cy="75247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8941" y="3243929"/>
            <a:ext cx="3981450" cy="90487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01345" y="2803029"/>
            <a:ext cx="2665615" cy="198943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87170" y="5053773"/>
            <a:ext cx="3359579" cy="1668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134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Compensación en Cascada </a:t>
            </a:r>
            <a:r>
              <a:rPr lang="es-PA" dirty="0" err="1" smtClean="0"/>
              <a:t>via</a:t>
            </a:r>
            <a:r>
              <a:rPr lang="es-PA" dirty="0" smtClean="0"/>
              <a:t> Plano s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Marcador de contenido 8"/>
              <p:cNvSpPr txBox="1">
                <a:spLocks/>
              </p:cNvSpPr>
              <p:nvPr/>
            </p:nvSpPr>
            <p:spPr>
              <a:xfrm>
                <a:off x="617535" y="1559943"/>
                <a:ext cx="11372696" cy="507267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3429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20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  <a:lvl2pPr marL="742950" indent="-28575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8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2pPr>
                <a:lvl3pPr marL="1143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6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3pPr>
                <a:lvl4pPr marL="1600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4pPr>
                <a:lvl5pPr marL="20574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5pPr>
                <a:lvl6pPr marL="25146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6pPr>
                <a:lvl7pPr marL="29718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7pPr>
                <a:lvl8pPr marL="3429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8pPr>
                <a:lvl9pPr marL="3886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9pPr>
              </a:lstStyle>
              <a:p>
                <a:pPr algn="just"/>
                <a:r>
                  <a:rPr lang="es-PA" dirty="0" smtClean="0"/>
                  <a:t>Para el sistema digital de la figura siguiente </a:t>
                </a:r>
              </a:p>
              <a:p>
                <a:pPr algn="just"/>
                <a:endParaRPr lang="es-PA" dirty="0"/>
              </a:p>
              <a:p>
                <a:pPr algn="just"/>
                <a:r>
                  <a:rPr lang="es-PA" dirty="0" smtClean="0"/>
                  <a:t>donde </a:t>
                </a:r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+6)(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+10)</m:t>
                        </m:r>
                      </m:den>
                    </m:f>
                  </m:oMath>
                </a14:m>
                <a:r>
                  <a:rPr lang="es-PA" dirty="0" smtClean="0"/>
                  <a:t> diseñe un compensador G</a:t>
                </a:r>
                <a:r>
                  <a:rPr lang="es-PA" baseline="-25000" dirty="0" smtClean="0"/>
                  <a:t>c</a:t>
                </a:r>
                <a:r>
                  <a:rPr lang="es-PA" dirty="0" smtClean="0"/>
                  <a:t>(z) de la figura inferior que operará con un sobretiro de 20% y un tiempo de ajuste de 1.1s</a:t>
                </a:r>
              </a:p>
              <a:p>
                <a:pPr algn="just"/>
                <a:r>
                  <a:rPr lang="es-PA" dirty="0" smtClean="0"/>
                  <a:t>Crear el diseño en s y luego …</a:t>
                </a:r>
              </a:p>
              <a:p>
                <a:pPr algn="just"/>
                <a:r>
                  <a:rPr lang="es-PA" dirty="0" smtClean="0"/>
                  <a:t>… transformar el compensador a z</a:t>
                </a:r>
              </a:p>
              <a:p>
                <a:pPr algn="just"/>
                <a:r>
                  <a:rPr lang="es-PA" dirty="0" smtClean="0"/>
                  <a:t>Respuesta: Gc = 1977(s+6)/(s+29.1)</a:t>
                </a:r>
              </a:p>
              <a:p>
                <a:pPr algn="just"/>
                <a:r>
                  <a:rPr lang="es-PA" dirty="0" smtClean="0"/>
                  <a:t>Sacando la ecuación de la planta G = Gc(s)</a:t>
                </a:r>
                <a:r>
                  <a:rPr lang="es-PA" dirty="0" err="1" smtClean="0"/>
                  <a:t>Gp</a:t>
                </a:r>
                <a:r>
                  <a:rPr lang="es-PA" dirty="0" smtClean="0"/>
                  <a:t>(s) y aplicando en Matlab</a:t>
                </a:r>
              </a:p>
              <a:p>
                <a:pPr lvl="1" algn="just"/>
                <a:r>
                  <a:rPr lang="es-PA" dirty="0"/>
                  <a:t>[</a:t>
                </a:r>
                <a:r>
                  <a:rPr lang="es-PA" dirty="0" err="1"/>
                  <a:t>Gm,Pm,Wcg,Wcp</a:t>
                </a:r>
                <a:r>
                  <a:rPr lang="es-PA" dirty="0"/>
                  <a:t>] = </a:t>
                </a:r>
                <a:r>
                  <a:rPr lang="es-PA" dirty="0" err="1" smtClean="0"/>
                  <a:t>margin</a:t>
                </a:r>
                <a:r>
                  <a:rPr lang="es-PA" dirty="0" smtClean="0"/>
                  <a:t>(G)</a:t>
                </a:r>
              </a:p>
              <a:p>
                <a:pPr lvl="1" algn="just"/>
                <a:r>
                  <a:rPr lang="es-PA" dirty="0" err="1" smtClean="0"/>
                  <a:t>Wcp</a:t>
                </a:r>
                <a:r>
                  <a:rPr lang="es-PA" dirty="0" smtClean="0"/>
                  <a:t> = </a:t>
                </a:r>
                <a:r>
                  <a:rPr lang="es-PA" dirty="0">
                    <a:sym typeface="Symbol" panose="05050102010706020507" pitchFamily="18" charset="2"/>
                  </a:rPr>
                  <a:t></a:t>
                </a:r>
                <a:r>
                  <a:rPr lang="es-PA" baseline="-25000" dirty="0">
                    <a:sym typeface="Symbol" panose="05050102010706020507" pitchFamily="18" charset="2"/>
                  </a:rPr>
                  <a:t>0db</a:t>
                </a:r>
                <a:r>
                  <a:rPr lang="es-PA" dirty="0" smtClean="0"/>
                  <a:t> = 5.77</a:t>
                </a:r>
              </a:p>
              <a:p>
                <a:pPr algn="just"/>
                <a:r>
                  <a:rPr lang="es-PA" dirty="0" smtClean="0"/>
                  <a:t>Aplicando El teorema de </a:t>
                </a:r>
                <a:r>
                  <a:rPr lang="es-PA" dirty="0" err="1" smtClean="0"/>
                  <a:t>Astron</a:t>
                </a:r>
                <a:r>
                  <a:rPr lang="es-PA" dirty="0" smtClean="0"/>
                  <a:t> y </a:t>
                </a:r>
                <a:r>
                  <a:rPr lang="es-PA" dirty="0" err="1" smtClean="0"/>
                  <a:t>Witternmark</a:t>
                </a:r>
                <a:endParaRPr lang="es-PA" dirty="0" smtClean="0"/>
              </a:p>
              <a:p>
                <a:pPr lvl="1" algn="just"/>
                <a:r>
                  <a:rPr lang="es-PA" dirty="0"/>
                  <a:t>0.15/</a:t>
                </a:r>
                <a:r>
                  <a:rPr lang="es-PA" dirty="0">
                    <a:sym typeface="Symbol" panose="05050102010706020507" pitchFamily="18" charset="2"/>
                  </a:rPr>
                  <a:t></a:t>
                </a:r>
                <a:r>
                  <a:rPr lang="es-PA" baseline="-25000" dirty="0">
                    <a:sym typeface="Symbol" panose="05050102010706020507" pitchFamily="18" charset="2"/>
                  </a:rPr>
                  <a:t>0db</a:t>
                </a:r>
                <a:r>
                  <a:rPr lang="es-PA" dirty="0">
                    <a:sym typeface="Symbol" panose="05050102010706020507" pitchFamily="18" charset="2"/>
                  </a:rPr>
                  <a:t> </a:t>
                </a:r>
                <a:r>
                  <a:rPr lang="es-PA" dirty="0" smtClean="0">
                    <a:sym typeface="Symbol" panose="05050102010706020507" pitchFamily="18" charset="2"/>
                  </a:rPr>
                  <a:t>= T a </a:t>
                </a:r>
                <a:r>
                  <a:rPr lang="es-PA" dirty="0">
                    <a:sym typeface="Symbol" panose="05050102010706020507" pitchFamily="18" charset="2"/>
                  </a:rPr>
                  <a:t>0.5/</a:t>
                </a:r>
                <a:r>
                  <a:rPr lang="es-PA" baseline="-25000" dirty="0" smtClean="0">
                    <a:sym typeface="Symbol" panose="05050102010706020507" pitchFamily="18" charset="2"/>
                  </a:rPr>
                  <a:t>0db</a:t>
                </a:r>
                <a:r>
                  <a:rPr lang="es-PA" dirty="0"/>
                  <a:t> </a:t>
                </a:r>
                <a:r>
                  <a:rPr lang="es-PA" dirty="0" smtClean="0"/>
                  <a:t>= T   Tenemos que los tiempos rondan de</a:t>
                </a:r>
              </a:p>
              <a:p>
                <a:pPr lvl="2" algn="just"/>
                <a:r>
                  <a:rPr lang="es-PA" dirty="0" smtClean="0"/>
                  <a:t>T = 0.0026s a T = 0.086s</a:t>
                </a:r>
                <a:endParaRPr lang="es-PA" dirty="0"/>
              </a:p>
            </p:txBody>
          </p:sp>
        </mc:Choice>
        <mc:Fallback xmlns="">
          <p:sp>
            <p:nvSpPr>
              <p:cNvPr id="6" name="Marcador de contenido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535" y="1559943"/>
                <a:ext cx="11372696" cy="5072677"/>
              </a:xfrm>
              <a:prstGeom prst="rect">
                <a:avLst/>
              </a:prstGeom>
              <a:blipFill rotWithShape="0">
                <a:blip r:embed="rId2"/>
                <a:stretch>
                  <a:fillRect l="-214" t="-1322" r="-536" b="-1442"/>
                </a:stretch>
              </a:blipFill>
            </p:spPr>
            <p:txBody>
              <a:bodyPr/>
              <a:lstStyle/>
              <a:p>
                <a:r>
                  <a:rPr lang="es-P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9589" y="1090490"/>
            <a:ext cx="3888011" cy="1362988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5406" y="2922931"/>
            <a:ext cx="4314825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388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Compensación en Cascada </a:t>
            </a:r>
            <a:r>
              <a:rPr lang="es-PA" dirty="0" err="1" smtClean="0"/>
              <a:t>via</a:t>
            </a:r>
            <a:r>
              <a:rPr lang="es-PA" dirty="0" smtClean="0"/>
              <a:t> Plano s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Marcador de contenido 8"/>
              <p:cNvSpPr txBox="1">
                <a:spLocks/>
              </p:cNvSpPr>
              <p:nvPr/>
            </p:nvSpPr>
            <p:spPr>
              <a:xfrm>
                <a:off x="617535" y="1559943"/>
                <a:ext cx="11372696" cy="507267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20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  <a:lvl2pPr marL="742950" indent="-28575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8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2pPr>
                <a:lvl3pPr marL="1143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6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3pPr>
                <a:lvl4pPr marL="1600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4pPr>
                <a:lvl5pPr marL="20574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5pPr>
                <a:lvl6pPr marL="25146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6pPr>
                <a:lvl7pPr marL="29718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7pPr>
                <a:lvl8pPr marL="3429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8pPr>
                <a:lvl9pPr marL="3886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9pPr>
              </a:lstStyle>
              <a:p>
                <a:pPr algn="just"/>
                <a:r>
                  <a:rPr lang="es-PA" dirty="0" smtClean="0"/>
                  <a:t>Wcp = </a:t>
                </a:r>
                <a:r>
                  <a:rPr lang="es-PA" dirty="0">
                    <a:sym typeface="Symbol" panose="05050102010706020507" pitchFamily="18" charset="2"/>
                  </a:rPr>
                  <a:t></a:t>
                </a:r>
                <a:r>
                  <a:rPr lang="es-PA" baseline="-25000" dirty="0">
                    <a:sym typeface="Symbol" panose="05050102010706020507" pitchFamily="18" charset="2"/>
                  </a:rPr>
                  <a:t>0db</a:t>
                </a:r>
                <a:r>
                  <a:rPr lang="es-PA" dirty="0" smtClean="0"/>
                  <a:t> = 5.77</a:t>
                </a:r>
              </a:p>
              <a:p>
                <a:pPr algn="just"/>
                <a:r>
                  <a:rPr lang="es-PA" dirty="0" smtClean="0"/>
                  <a:t>Aplicando El teorema de </a:t>
                </a:r>
                <a:r>
                  <a:rPr lang="es-PA" dirty="0" err="1" smtClean="0"/>
                  <a:t>Astron</a:t>
                </a:r>
                <a:r>
                  <a:rPr lang="es-PA" dirty="0" smtClean="0"/>
                  <a:t> y </a:t>
                </a:r>
                <a:r>
                  <a:rPr lang="es-PA" dirty="0" err="1" smtClean="0"/>
                  <a:t>Witternmark</a:t>
                </a:r>
                <a:endParaRPr lang="es-PA" dirty="0" smtClean="0"/>
              </a:p>
              <a:p>
                <a:pPr lvl="1" algn="just"/>
                <a:r>
                  <a:rPr lang="es-PA" dirty="0"/>
                  <a:t>0.15/</a:t>
                </a:r>
                <a:r>
                  <a:rPr lang="es-PA" dirty="0">
                    <a:sym typeface="Symbol" panose="05050102010706020507" pitchFamily="18" charset="2"/>
                  </a:rPr>
                  <a:t></a:t>
                </a:r>
                <a:r>
                  <a:rPr lang="es-PA" baseline="-25000" dirty="0">
                    <a:sym typeface="Symbol" panose="05050102010706020507" pitchFamily="18" charset="2"/>
                  </a:rPr>
                  <a:t>0db</a:t>
                </a:r>
                <a:r>
                  <a:rPr lang="es-PA" dirty="0">
                    <a:sym typeface="Symbol" panose="05050102010706020507" pitchFamily="18" charset="2"/>
                  </a:rPr>
                  <a:t> </a:t>
                </a:r>
                <a:r>
                  <a:rPr lang="es-PA" dirty="0" smtClean="0">
                    <a:sym typeface="Symbol" panose="05050102010706020507" pitchFamily="18" charset="2"/>
                  </a:rPr>
                  <a:t>= T a </a:t>
                </a:r>
                <a:r>
                  <a:rPr lang="es-PA" dirty="0">
                    <a:sym typeface="Symbol" panose="05050102010706020507" pitchFamily="18" charset="2"/>
                  </a:rPr>
                  <a:t>0.5/</a:t>
                </a:r>
                <a:r>
                  <a:rPr lang="es-PA" baseline="-25000" dirty="0" smtClean="0">
                    <a:sym typeface="Symbol" panose="05050102010706020507" pitchFamily="18" charset="2"/>
                  </a:rPr>
                  <a:t>0db</a:t>
                </a:r>
                <a:r>
                  <a:rPr lang="es-PA" dirty="0"/>
                  <a:t> </a:t>
                </a:r>
                <a:r>
                  <a:rPr lang="es-PA" dirty="0" smtClean="0"/>
                  <a:t>= T   Tenemos que los tiempos rondan de</a:t>
                </a:r>
              </a:p>
              <a:p>
                <a:pPr lvl="2" algn="just"/>
                <a:r>
                  <a:rPr lang="es-PA" dirty="0" smtClean="0"/>
                  <a:t>T = 0.0026s a T = 0.086s</a:t>
                </a:r>
              </a:p>
              <a:p>
                <a:pPr algn="just"/>
                <a:r>
                  <a:rPr lang="es-PA" dirty="0" smtClean="0"/>
                  <a:t>Usando la Transformada </a:t>
                </a:r>
                <a:r>
                  <a:rPr lang="es-PA" dirty="0"/>
                  <a:t>de </a:t>
                </a:r>
                <a:r>
                  <a:rPr lang="es-PA" dirty="0" err="1" smtClean="0"/>
                  <a:t>Tustin</a:t>
                </a:r>
                <a:r>
                  <a:rPr lang="es-PA" dirty="0" smtClean="0"/>
                  <a:t> en Gc(s)</a:t>
                </a:r>
                <a:endParaRPr lang="es-PA" dirty="0"/>
              </a:p>
              <a:p>
                <a:pPr algn="just"/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i="1">
                            <a:latin typeface="Cambria Math" panose="02040503050406030204" pitchFamily="18" charset="0"/>
                          </a:rPr>
                          <m:t>2(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−1)</m:t>
                        </m:r>
                      </m:num>
                      <m:den>
                        <m:r>
                          <a:rPr lang="es-PA" i="1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+1)</m:t>
                        </m:r>
                      </m:den>
                    </m:f>
                  </m:oMath>
                </a14:m>
                <a:endParaRPr lang="es-PA" dirty="0"/>
              </a:p>
              <a:p>
                <a:pPr algn="just"/>
                <a:r>
                  <a:rPr lang="es-PA" dirty="0" smtClean="0"/>
                  <a:t>Tenemos </a:t>
                </a:r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𝐺𝑐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1778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−1674</m:t>
                        </m:r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−0.746</m:t>
                        </m:r>
                      </m:den>
                    </m:f>
                  </m:oMath>
                </a14:m>
                <a:r>
                  <a:rPr lang="es-PA" dirty="0" smtClean="0"/>
                  <a:t> a T = 0.01s (tiempo de muestreo escogido)</a:t>
                </a:r>
              </a:p>
              <a:p>
                <a:pPr algn="just"/>
                <a:r>
                  <a:rPr lang="es-PA" dirty="0" smtClean="0"/>
                  <a:t>Si le aplicamos una ecuación de orden 0 de retención a la planta tenemos</a:t>
                </a:r>
              </a:p>
              <a:p>
                <a:pPr algn="just"/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𝐺𝑝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1.602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−7</m:t>
                            </m:r>
                          </m:sup>
                        </m:sSup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+6.156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−7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+1.478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−7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−2.847</m:t>
                        </m:r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+2.699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−0.8521</m:t>
                        </m:r>
                      </m:den>
                    </m:f>
                  </m:oMath>
                </a14:m>
                <a:endParaRPr lang="es-PA" dirty="0" smtClean="0"/>
              </a:p>
              <a:p>
                <a:pPr algn="just"/>
                <a:r>
                  <a:rPr lang="es-PA" dirty="0" smtClean="0"/>
                  <a:t>Graficando a una respuesta impulso tenemos</a:t>
                </a:r>
                <a:endParaRPr lang="es-PA" dirty="0"/>
              </a:p>
            </p:txBody>
          </p:sp>
        </mc:Choice>
        <mc:Fallback xmlns="">
          <p:sp>
            <p:nvSpPr>
              <p:cNvPr id="6" name="Marcador de contenido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535" y="1559943"/>
                <a:ext cx="11372696" cy="5072677"/>
              </a:xfrm>
              <a:prstGeom prst="rect">
                <a:avLst/>
              </a:prstGeom>
              <a:blipFill rotWithShape="0">
                <a:blip r:embed="rId2"/>
                <a:stretch>
                  <a:fillRect l="-214" t="-721"/>
                </a:stretch>
              </a:blipFill>
            </p:spPr>
            <p:txBody>
              <a:bodyPr/>
              <a:lstStyle/>
              <a:p>
                <a:r>
                  <a:rPr lang="es-P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9589" y="1090490"/>
            <a:ext cx="3888011" cy="1362988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6411" y="2770799"/>
            <a:ext cx="3889420" cy="1579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546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Compensación en Cascada </a:t>
            </a:r>
            <a:r>
              <a:rPr lang="es-PA" dirty="0" err="1" smtClean="0"/>
              <a:t>via</a:t>
            </a:r>
            <a:r>
              <a:rPr lang="es-PA" dirty="0" smtClean="0"/>
              <a:t> Plano s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617535" y="1559943"/>
            <a:ext cx="11372696" cy="5072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r>
              <a:rPr lang="es-PA" dirty="0" smtClean="0"/>
              <a:t>Graficando a una respuesta impulso tenemos</a:t>
            </a:r>
            <a:endParaRPr lang="es-PA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357" y="2292539"/>
            <a:ext cx="4800600" cy="381952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796" y="2254439"/>
            <a:ext cx="5067300" cy="385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43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Compensación en Cascada </a:t>
            </a:r>
            <a:r>
              <a:rPr lang="es-PA" dirty="0" err="1" smtClean="0"/>
              <a:t>via</a:t>
            </a:r>
            <a:r>
              <a:rPr lang="es-PA" dirty="0" smtClean="0"/>
              <a:t> Plano s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617535" y="1559943"/>
            <a:ext cx="11372696" cy="5072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r>
              <a:rPr lang="es-PA" dirty="0" smtClean="0"/>
              <a:t>En Matlab sería</a:t>
            </a:r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577" y="1966644"/>
            <a:ext cx="5412685" cy="2978843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5656" y="1983212"/>
            <a:ext cx="6124575" cy="2962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775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Implementación del compensador digital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Marcador de contenido 8"/>
              <p:cNvSpPr txBox="1">
                <a:spLocks/>
              </p:cNvSpPr>
              <p:nvPr/>
            </p:nvSpPr>
            <p:spPr>
              <a:xfrm>
                <a:off x="617535" y="1559943"/>
                <a:ext cx="11372696" cy="507267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20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  <a:lvl2pPr marL="742950" indent="-28575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8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2pPr>
                <a:lvl3pPr marL="1143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6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3pPr>
                <a:lvl4pPr marL="1600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4pPr>
                <a:lvl5pPr marL="20574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5pPr>
                <a:lvl6pPr marL="25146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6pPr>
                <a:lvl7pPr marL="29718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7pPr>
                <a:lvl8pPr marL="3429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8pPr>
                <a:lvl9pPr marL="3886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9pPr>
              </a:lstStyle>
              <a:p>
                <a:pPr algn="just"/>
                <a:r>
                  <a:rPr lang="es-PA" dirty="0" smtClean="0"/>
                  <a:t>Para implementar un método numérico para encontrar el compensador…</a:t>
                </a:r>
              </a:p>
              <a:p>
                <a:pPr lvl="1" algn="just"/>
                <a:r>
                  <a:rPr lang="es-PA" dirty="0" smtClean="0"/>
                  <a:t>Definimos x*(t) cuya transformada es X(z).</a:t>
                </a:r>
              </a:p>
              <a:p>
                <a:pPr lvl="1" algn="just"/>
                <a:r>
                  <a:rPr lang="es-PA" dirty="0" smtClean="0"/>
                  <a:t>Consideramos un compensador Gc(z)</a:t>
                </a:r>
              </a:p>
              <a:p>
                <a:pPr lvl="2" algn="just"/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𝐺𝑐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d>
                          <m:d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d>
                          <m:d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den>
                    </m:f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s-PA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endParaRPr lang="es-PA" dirty="0" smtClean="0"/>
              </a:p>
              <a:p>
                <a:pPr lvl="1" algn="just"/>
                <a:r>
                  <a:rPr lang="es-PA" dirty="0" smtClean="0"/>
                  <a:t>Multiplicando en cruz</a:t>
                </a:r>
              </a:p>
              <a:p>
                <a:pPr lvl="1" algn="just"/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)(</m:t>
                    </m:r>
                    <m:sSub>
                      <m:sSub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s-PA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s-PA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s-PA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s-PA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s-PA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s-PA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s-PA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s-PA" dirty="0" smtClean="0"/>
                  <a:t>)</a:t>
                </a:r>
              </a:p>
              <a:p>
                <a:pPr lvl="1" algn="just"/>
                <a:r>
                  <a:rPr lang="es-PA" dirty="0" smtClean="0"/>
                  <a:t>Resolviendo para el mayor término tenemos</a:t>
                </a:r>
              </a:p>
              <a:p>
                <a:pPr lvl="2" algn="just"/>
                <a14:m>
                  <m:oMath xmlns:m="http://schemas.openxmlformats.org/officeDocument/2006/math">
                    <m:sSub>
                      <m:sSub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s-PA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s-PA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s-PA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s-PA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s-PA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s-PA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s-PA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s-PA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s-PA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s-PA" dirty="0"/>
                  <a:t>) </a:t>
                </a:r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− 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endParaRPr lang="es-PA" dirty="0" smtClean="0"/>
              </a:p>
              <a:p>
                <a:pPr lvl="1" algn="just"/>
                <a:r>
                  <a:rPr lang="es-PA" dirty="0" smtClean="0"/>
                  <a:t>Dividendo por los coeficientes de X(z)</a:t>
                </a:r>
              </a:p>
              <a:p>
                <a:pPr lvl="2" algn="just"/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=(</m:t>
                    </m:r>
                    <m:f>
                      <m:f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s-PA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s-PA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s-PA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s-PA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s-PA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s-PA" dirty="0"/>
                  <a:t>) </a:t>
                </a:r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− 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s-PA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den>
                        </m:f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den>
                        </m:f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s-PA" dirty="0" smtClean="0"/>
              </a:p>
              <a:p>
                <a:pPr lvl="1" algn="just"/>
                <a:r>
                  <a:rPr lang="es-PA" dirty="0" smtClean="0"/>
                  <a:t>Aplicando transformada inversa:</a:t>
                </a:r>
              </a:p>
              <a:p>
                <a:pPr lvl="1" algn="just"/>
                <a:endParaRPr lang="es-PA" dirty="0"/>
              </a:p>
            </p:txBody>
          </p:sp>
        </mc:Choice>
        <mc:Fallback xmlns="">
          <p:sp>
            <p:nvSpPr>
              <p:cNvPr id="6" name="Marcador de contenido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535" y="1559943"/>
                <a:ext cx="11372696" cy="5072677"/>
              </a:xfrm>
              <a:prstGeom prst="rect">
                <a:avLst/>
              </a:prstGeom>
              <a:blipFill rotWithShape="0">
                <a:blip r:embed="rId2"/>
                <a:stretch>
                  <a:fillRect l="-214" t="-721"/>
                </a:stretch>
              </a:blipFill>
            </p:spPr>
            <p:txBody>
              <a:bodyPr/>
              <a:lstStyle/>
              <a:p>
                <a:r>
                  <a:rPr lang="es-P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4241" y="2105763"/>
            <a:ext cx="3495675" cy="1152525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6102" y="5765845"/>
            <a:ext cx="4518657" cy="969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536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215689" cy="1400530"/>
          </a:xfrm>
        </p:spPr>
        <p:txBody>
          <a:bodyPr/>
          <a:lstStyle/>
          <a:p>
            <a:r>
              <a:rPr lang="es-PA" dirty="0" smtClean="0"/>
              <a:t>Modelado Matemático del Proceso de Muestreo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1853248"/>
            <a:ext cx="11544300" cy="4801552"/>
          </a:xfrm>
        </p:spPr>
        <p:txBody>
          <a:bodyPr>
            <a:normAutofit/>
          </a:bodyPr>
          <a:lstStyle/>
          <a:p>
            <a:r>
              <a:rPr lang="es-PA" dirty="0" err="1" smtClean="0"/>
              <a:t>Muestreador</a:t>
            </a:r>
            <a:r>
              <a:rPr lang="es-PA" dirty="0" smtClean="0"/>
              <a:t> de Ancho de Pulso Finito</a:t>
            </a:r>
          </a:p>
          <a:p>
            <a:r>
              <a:rPr lang="es-PA" dirty="0" smtClean="0"/>
              <a:t>En general el </a:t>
            </a:r>
            <a:r>
              <a:rPr lang="es-PA" dirty="0" err="1" smtClean="0"/>
              <a:t>muestreador</a:t>
            </a:r>
            <a:r>
              <a:rPr lang="es-PA" dirty="0" smtClean="0"/>
              <a:t> convierte señal continua a una modulada por pulso en digital</a:t>
            </a:r>
          </a:p>
          <a:p>
            <a:pPr lvl="1"/>
            <a:r>
              <a:rPr lang="es-PA" dirty="0" smtClean="0"/>
              <a:t>Pulse </a:t>
            </a:r>
            <a:r>
              <a:rPr lang="es-PA" dirty="0" err="1" smtClean="0"/>
              <a:t>Amplitude</a:t>
            </a:r>
            <a:r>
              <a:rPr lang="es-PA" dirty="0" smtClean="0"/>
              <a:t> </a:t>
            </a:r>
            <a:r>
              <a:rPr lang="es-PA" dirty="0" err="1" smtClean="0"/>
              <a:t>Modulation</a:t>
            </a:r>
            <a:r>
              <a:rPr lang="es-PA" dirty="0" smtClean="0"/>
              <a:t> (PAM)</a:t>
            </a:r>
          </a:p>
          <a:p>
            <a:pPr lvl="1"/>
            <a:endParaRPr lang="es-PA" dirty="0"/>
          </a:p>
          <a:p>
            <a:pPr lvl="1"/>
            <a:endParaRPr lang="es-PA" dirty="0" smtClean="0"/>
          </a:p>
          <a:p>
            <a:pPr lvl="1"/>
            <a:endParaRPr lang="es-PA" dirty="0"/>
          </a:p>
          <a:p>
            <a:r>
              <a:rPr lang="es-PA" i="1" dirty="0" smtClean="0"/>
              <a:t>p </a:t>
            </a:r>
            <a:r>
              <a:rPr lang="es-PA" dirty="0" smtClean="0"/>
              <a:t>= duración del pulso</a:t>
            </a:r>
          </a:p>
          <a:p>
            <a:r>
              <a:rPr lang="es-PA" i="1" dirty="0" smtClean="0"/>
              <a:t>T = </a:t>
            </a:r>
            <a:r>
              <a:rPr lang="es-PA" dirty="0" smtClean="0"/>
              <a:t>período de muestreo</a:t>
            </a:r>
          </a:p>
          <a:p>
            <a:r>
              <a:rPr lang="es-PA" i="1" dirty="0" smtClean="0"/>
              <a:t>u(t) = </a:t>
            </a:r>
            <a:r>
              <a:rPr lang="es-PA" dirty="0" smtClean="0"/>
              <a:t>función escalón</a:t>
            </a:r>
          </a:p>
          <a:p>
            <a:endParaRPr lang="es-PA" i="1" dirty="0"/>
          </a:p>
          <a:p>
            <a:r>
              <a:rPr lang="es-PA" i="1" dirty="0" smtClean="0"/>
              <a:t>A t &gt;= 0 podemos decir: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2230" y="3106058"/>
            <a:ext cx="4450712" cy="1235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351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Implementación del compensador digital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617535" y="1559943"/>
            <a:ext cx="11372696" cy="5072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r>
              <a:rPr lang="es-PA" dirty="0" smtClean="0"/>
              <a:t>Si observamos tenemos que esta ecuación tiene valores presentes, pasados, un tiempo y dos tiempos después</a:t>
            </a:r>
          </a:p>
          <a:p>
            <a:pPr algn="just"/>
            <a:r>
              <a:rPr lang="es-PA" dirty="0" smtClean="0"/>
              <a:t>Como el compensador no debe de depender de valores futuros a3 = 0</a:t>
            </a:r>
          </a:p>
          <a:p>
            <a:pPr lvl="1" algn="just"/>
            <a:r>
              <a:rPr lang="es-PA" dirty="0" smtClean="0"/>
              <a:t>Se concluye que el numerador de la función de transferencia del compensador debe ser de orden menor al denominador</a:t>
            </a:r>
          </a:p>
          <a:p>
            <a:pPr algn="just"/>
            <a:r>
              <a:rPr lang="es-PA" dirty="0" smtClean="0"/>
              <a:t>Asumiendo que a3 no es cero</a:t>
            </a:r>
          </a:p>
          <a:p>
            <a:pPr algn="just"/>
            <a:endParaRPr lang="es-PA" dirty="0"/>
          </a:p>
          <a:p>
            <a:pPr algn="just"/>
            <a:r>
              <a:rPr lang="es-PA" dirty="0" smtClean="0"/>
              <a:t>Implementación de bloque</a:t>
            </a:r>
          </a:p>
          <a:p>
            <a:pPr algn="just"/>
            <a:endParaRPr lang="es-PA" dirty="0" smtClean="0"/>
          </a:p>
          <a:p>
            <a:pPr lvl="1" algn="just"/>
            <a:endParaRPr lang="es-PA" dirty="0" smtClean="0"/>
          </a:p>
          <a:p>
            <a:pPr lvl="1" algn="just"/>
            <a:endParaRPr lang="es-PA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6007" y="3232597"/>
            <a:ext cx="6414921" cy="70300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6007" y="4071770"/>
            <a:ext cx="5238750" cy="258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894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Implementación del compensador digital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Marcador de contenido 8"/>
              <p:cNvSpPr txBox="1">
                <a:spLocks/>
              </p:cNvSpPr>
              <p:nvPr/>
            </p:nvSpPr>
            <p:spPr>
              <a:xfrm>
                <a:off x="617535" y="1559943"/>
                <a:ext cx="11372696" cy="507267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20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  <a:lvl2pPr marL="742950" indent="-28575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8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2pPr>
                <a:lvl3pPr marL="1143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6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3pPr>
                <a:lvl4pPr marL="1600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4pPr>
                <a:lvl5pPr marL="20574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5pPr>
                <a:lvl6pPr marL="25146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6pPr>
                <a:lvl7pPr marL="29718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7pPr>
                <a:lvl8pPr marL="3429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8pPr>
                <a:lvl9pPr marL="3886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9pPr>
              </a:lstStyle>
              <a:p>
                <a:pPr algn="just"/>
                <a:r>
                  <a:rPr lang="es-PA" dirty="0" smtClean="0"/>
                  <a:t>Implemente un compensador digital para: </a:t>
                </a:r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𝐺𝑐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d>
                          <m:d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d>
                          <m:d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den>
                    </m:f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+0.5</m:t>
                        </m:r>
                      </m:num>
                      <m:den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−0.5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+0.7</m:t>
                        </m:r>
                      </m:den>
                    </m:f>
                  </m:oMath>
                </a14:m>
                <a:endParaRPr lang="es-PA" dirty="0" smtClean="0"/>
              </a:p>
              <a:p>
                <a:pPr algn="just"/>
                <a:r>
                  <a:rPr lang="es-PA" dirty="0" smtClean="0"/>
                  <a:t>Resolver y despejar </a:t>
                </a:r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−0.5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+0.7)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)=(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+0.5)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s-PA" dirty="0" smtClean="0"/>
              </a:p>
              <a:p>
                <a:pPr algn="just"/>
                <a:r>
                  <a:rPr lang="es-PA" dirty="0" smtClean="0"/>
                  <a:t>Resolver para la potencia mayor de z</a:t>
                </a:r>
              </a:p>
              <a:p>
                <a:pPr algn="just"/>
                <a14:m>
                  <m:oMath xmlns:m="http://schemas.openxmlformats.org/officeDocument/2006/math"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+0.5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(−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0.5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+0.7)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s-PA" dirty="0" smtClean="0"/>
              </a:p>
              <a:p>
                <a:pPr algn="just"/>
                <a:r>
                  <a:rPr lang="es-PA" dirty="0" smtClean="0"/>
                  <a:t>Resolver para X(z)</a:t>
                </a:r>
              </a:p>
              <a:p>
                <a:pPr algn="just"/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+0.5</m:t>
                    </m:r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−(−0.5</m:t>
                    </m:r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s-PA" i="1">
                        <a:latin typeface="Cambria Math" panose="02040503050406030204" pitchFamily="18" charset="0"/>
                      </a:rPr>
                      <m:t>+0.7</m:t>
                    </m:r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s-PA" i="1">
                        <a:latin typeface="Cambria Math" panose="02040503050406030204" pitchFamily="18" charset="0"/>
                      </a:rPr>
                      <m:t>)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s-PA" dirty="0" smtClean="0"/>
              </a:p>
              <a:p>
                <a:pPr algn="just"/>
                <a:endParaRPr lang="es-PA" dirty="0" smtClean="0"/>
              </a:p>
              <a:p>
                <a:pPr lvl="1" algn="just"/>
                <a:endParaRPr lang="es-PA" dirty="0" smtClean="0"/>
              </a:p>
              <a:p>
                <a:pPr lvl="1" algn="just"/>
                <a:endParaRPr lang="es-PA" dirty="0"/>
              </a:p>
            </p:txBody>
          </p:sp>
        </mc:Choice>
        <mc:Fallback xmlns="">
          <p:sp>
            <p:nvSpPr>
              <p:cNvPr id="6" name="Marcador de contenido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535" y="1559943"/>
                <a:ext cx="11372696" cy="5072677"/>
              </a:xfrm>
              <a:prstGeom prst="rect">
                <a:avLst/>
              </a:prstGeom>
              <a:blipFill rotWithShape="0">
                <a:blip r:embed="rId2"/>
                <a:stretch>
                  <a:fillRect l="-214"/>
                </a:stretch>
              </a:blipFill>
            </p:spPr>
            <p:txBody>
              <a:bodyPr/>
              <a:lstStyle/>
              <a:p>
                <a:r>
                  <a:rPr lang="es-P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2158" y="4365939"/>
            <a:ext cx="4828976" cy="2492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178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Control Proporcional Integral Derivativo</a:t>
            </a:r>
            <a:br>
              <a:rPr lang="es-PA" dirty="0" smtClean="0"/>
            </a:br>
            <a:r>
              <a:rPr lang="es-PA" dirty="0" smtClean="0"/>
              <a:t>DISCRETO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542721" y="1771985"/>
            <a:ext cx="11372696" cy="48781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r>
              <a:rPr lang="es-PA" dirty="0" smtClean="0"/>
              <a:t>Motivación</a:t>
            </a:r>
          </a:p>
          <a:p>
            <a:pPr lvl="1" algn="just"/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tiempo</a:t>
            </a:r>
            <a:r>
              <a:rPr lang="en-US" dirty="0" smtClean="0"/>
              <a:t> </a:t>
            </a:r>
            <a:r>
              <a:rPr lang="en-US" dirty="0" err="1" smtClean="0"/>
              <a:t>discreto</a:t>
            </a:r>
            <a:r>
              <a:rPr lang="en-US" dirty="0" smtClean="0"/>
              <a:t> el </a:t>
            </a:r>
            <a:r>
              <a:rPr lang="en-US" dirty="0" err="1" smtClean="0"/>
              <a:t>controlador</a:t>
            </a:r>
            <a:r>
              <a:rPr lang="en-US" dirty="0" smtClean="0"/>
              <a:t> PID </a:t>
            </a:r>
            <a:r>
              <a:rPr lang="en-US" dirty="0" err="1" smtClean="0"/>
              <a:t>es</a:t>
            </a:r>
            <a:r>
              <a:rPr lang="en-US" dirty="0" smtClean="0"/>
              <a:t> el </a:t>
            </a:r>
            <a:r>
              <a:rPr lang="en-US" dirty="0" err="1" smtClean="0"/>
              <a:t>más</a:t>
            </a:r>
            <a:r>
              <a:rPr lang="en-US" dirty="0" smtClean="0"/>
              <a:t> popular.</a:t>
            </a:r>
          </a:p>
          <a:p>
            <a:pPr lvl="1" algn="just"/>
            <a:r>
              <a:rPr lang="en-US" dirty="0" smtClean="0"/>
              <a:t>Se </a:t>
            </a:r>
            <a:r>
              <a:rPr lang="en-US" dirty="0" err="1" smtClean="0"/>
              <a:t>utiliza</a:t>
            </a:r>
            <a:r>
              <a:rPr lang="en-US" dirty="0" smtClean="0"/>
              <a:t> para </a:t>
            </a:r>
            <a:r>
              <a:rPr lang="en-US" dirty="0" err="1" smtClean="0"/>
              <a:t>casi</a:t>
            </a:r>
            <a:r>
              <a:rPr lang="en-US" dirty="0" smtClean="0"/>
              <a:t> </a:t>
            </a:r>
            <a:r>
              <a:rPr lang="en-US" dirty="0" err="1" smtClean="0"/>
              <a:t>cualquier</a:t>
            </a:r>
            <a:r>
              <a:rPr lang="en-US" dirty="0" smtClean="0"/>
              <a:t> </a:t>
            </a:r>
            <a:r>
              <a:rPr lang="en-US" dirty="0" err="1" smtClean="0"/>
              <a:t>aplicación</a:t>
            </a:r>
            <a:endParaRPr lang="en-US" dirty="0" smtClean="0"/>
          </a:p>
          <a:p>
            <a:pPr lvl="2" algn="just"/>
            <a:r>
              <a:rPr lang="en-US" dirty="0" err="1" smtClean="0"/>
              <a:t>Robótica</a:t>
            </a:r>
            <a:endParaRPr lang="en-US" dirty="0" smtClean="0"/>
          </a:p>
          <a:p>
            <a:pPr lvl="2" algn="just"/>
            <a:r>
              <a:rPr lang="en-US" dirty="0" err="1" smtClean="0"/>
              <a:t>Variadores</a:t>
            </a:r>
            <a:r>
              <a:rPr lang="en-US" dirty="0" smtClean="0"/>
              <a:t> de </a:t>
            </a:r>
            <a:r>
              <a:rPr lang="en-US" dirty="0" err="1" smtClean="0"/>
              <a:t>Frecuencia</a:t>
            </a:r>
            <a:endParaRPr lang="en-US" dirty="0" smtClean="0"/>
          </a:p>
          <a:p>
            <a:pPr lvl="2" algn="just"/>
            <a:r>
              <a:rPr lang="en-US" dirty="0" err="1" smtClean="0"/>
              <a:t>Es</a:t>
            </a:r>
            <a:r>
              <a:rPr lang="en-US" dirty="0" smtClean="0"/>
              <a:t> un </a:t>
            </a:r>
            <a:r>
              <a:rPr lang="en-US" dirty="0" err="1" smtClean="0"/>
              <a:t>controlador</a:t>
            </a:r>
            <a:r>
              <a:rPr lang="en-US" dirty="0" smtClean="0"/>
              <a:t> general</a:t>
            </a:r>
          </a:p>
          <a:p>
            <a:pPr lvl="1" algn="just"/>
            <a:r>
              <a:rPr lang="en-US" dirty="0" err="1" smtClean="0"/>
              <a:t>Fácil</a:t>
            </a:r>
            <a:r>
              <a:rPr lang="en-US" dirty="0" smtClean="0"/>
              <a:t> de </a:t>
            </a:r>
            <a:r>
              <a:rPr lang="en-US" dirty="0" err="1" smtClean="0"/>
              <a:t>codificar</a:t>
            </a:r>
            <a:r>
              <a:rPr lang="en-US" dirty="0" smtClean="0"/>
              <a:t>, </a:t>
            </a:r>
            <a:r>
              <a:rPr lang="en-US" dirty="0" err="1" smtClean="0"/>
              <a:t>depurar</a:t>
            </a:r>
            <a:r>
              <a:rPr lang="en-US" dirty="0" smtClean="0"/>
              <a:t> y </a:t>
            </a:r>
            <a:r>
              <a:rPr lang="en-US" dirty="0" err="1" smtClean="0"/>
              <a:t>entender</a:t>
            </a:r>
            <a:r>
              <a:rPr lang="en-US" dirty="0" smtClean="0"/>
              <a:t>.</a:t>
            </a:r>
          </a:p>
          <a:p>
            <a:pPr lvl="1" algn="just"/>
            <a:endParaRPr lang="en-US" dirty="0" smtClean="0"/>
          </a:p>
          <a:p>
            <a:pPr algn="just"/>
            <a:endParaRPr lang="es-PA" dirty="0" smtClean="0"/>
          </a:p>
          <a:p>
            <a:pPr lvl="1" algn="just"/>
            <a:endParaRPr lang="es-PA" dirty="0" smtClean="0"/>
          </a:p>
          <a:p>
            <a:pPr lvl="1" algn="just"/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235685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Control Proporcional Integral Derivativo</a:t>
            </a:r>
            <a:br>
              <a:rPr lang="es-PA" dirty="0" smtClean="0"/>
            </a:br>
            <a:r>
              <a:rPr lang="es-PA" dirty="0" smtClean="0"/>
              <a:t>DISCRETO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542721" y="1771985"/>
            <a:ext cx="11372696" cy="48781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342900" lvl="1" indent="-342900" algn="just"/>
            <a:r>
              <a:rPr lang="en-US" dirty="0" err="1" smtClean="0"/>
              <a:t>Características</a:t>
            </a:r>
            <a:r>
              <a:rPr lang="en-US" dirty="0" smtClean="0"/>
              <a:t>:</a:t>
            </a:r>
          </a:p>
          <a:p>
            <a:pPr marL="742950" lvl="2" indent="-342900" algn="just"/>
            <a:r>
              <a:rPr lang="en-US" dirty="0" err="1" smtClean="0"/>
              <a:t>Tiempo</a:t>
            </a:r>
            <a:r>
              <a:rPr lang="en-US" dirty="0" smtClean="0"/>
              <a:t> de </a:t>
            </a:r>
            <a:r>
              <a:rPr lang="en-US" dirty="0" err="1" smtClean="0"/>
              <a:t>respuesta</a:t>
            </a:r>
            <a:r>
              <a:rPr lang="en-US" dirty="0" smtClean="0"/>
              <a:t> </a:t>
            </a:r>
            <a:r>
              <a:rPr lang="en-US" dirty="0" err="1" smtClean="0"/>
              <a:t>mejor</a:t>
            </a:r>
            <a:r>
              <a:rPr lang="en-US" dirty="0" smtClean="0"/>
              <a:t> al de </a:t>
            </a:r>
            <a:r>
              <a:rPr lang="en-US" dirty="0" err="1" smtClean="0"/>
              <a:t>tiempo</a:t>
            </a:r>
            <a:r>
              <a:rPr lang="en-US" dirty="0" smtClean="0"/>
              <a:t> continuo</a:t>
            </a:r>
          </a:p>
          <a:p>
            <a:pPr marL="742950" lvl="2" indent="-342900" algn="just"/>
            <a:r>
              <a:rPr lang="en-US" dirty="0" err="1" smtClean="0"/>
              <a:t>Tiempo</a:t>
            </a:r>
            <a:r>
              <a:rPr lang="en-US" dirty="0" smtClean="0"/>
              <a:t> de </a:t>
            </a:r>
            <a:r>
              <a:rPr lang="en-US" dirty="0" err="1" smtClean="0"/>
              <a:t>subida</a:t>
            </a:r>
            <a:r>
              <a:rPr lang="en-US" dirty="0" smtClean="0"/>
              <a:t> </a:t>
            </a:r>
            <a:r>
              <a:rPr lang="en-US" dirty="0" err="1" smtClean="0"/>
              <a:t>más</a:t>
            </a:r>
            <a:r>
              <a:rPr lang="en-US" dirty="0" smtClean="0"/>
              <a:t> </a:t>
            </a:r>
            <a:r>
              <a:rPr lang="en-US" dirty="0" err="1" smtClean="0"/>
              <a:t>rápido</a:t>
            </a:r>
            <a:r>
              <a:rPr lang="en-US" dirty="0" smtClean="0"/>
              <a:t> al de </a:t>
            </a:r>
            <a:r>
              <a:rPr lang="en-US" dirty="0" err="1" smtClean="0"/>
              <a:t>tiempo</a:t>
            </a:r>
            <a:r>
              <a:rPr lang="en-US" dirty="0" smtClean="0"/>
              <a:t> continuo</a:t>
            </a:r>
          </a:p>
          <a:p>
            <a:pPr marL="742950" lvl="2" indent="-342900" algn="just"/>
            <a:endParaRPr lang="en-US" dirty="0"/>
          </a:p>
          <a:p>
            <a:pPr marL="342900" lvl="1" indent="-342900" algn="just"/>
            <a:r>
              <a:rPr lang="en-US" dirty="0" smtClean="0"/>
              <a:t>¿</a:t>
            </a:r>
            <a:r>
              <a:rPr lang="en-US" dirty="0" err="1" smtClean="0"/>
              <a:t>Qué</a:t>
            </a:r>
            <a:r>
              <a:rPr lang="en-US" dirty="0" smtClean="0"/>
              <a:t> </a:t>
            </a:r>
            <a:r>
              <a:rPr lang="en-US" dirty="0" err="1" smtClean="0"/>
              <a:t>necesitamos</a:t>
            </a:r>
            <a:r>
              <a:rPr lang="en-US" dirty="0" smtClean="0"/>
              <a:t> </a:t>
            </a:r>
            <a:r>
              <a:rPr lang="en-US" dirty="0" err="1" smtClean="0"/>
              <a:t>hacer</a:t>
            </a:r>
            <a:r>
              <a:rPr lang="en-US" dirty="0" smtClean="0"/>
              <a:t>?</a:t>
            </a:r>
          </a:p>
          <a:p>
            <a:pPr marL="742950" lvl="2" indent="-342900" algn="just"/>
            <a:r>
              <a:rPr lang="en-US" dirty="0" err="1" smtClean="0"/>
              <a:t>Verificar</a:t>
            </a:r>
            <a:r>
              <a:rPr lang="en-US" dirty="0" smtClean="0"/>
              <a:t> </a:t>
            </a:r>
            <a:r>
              <a:rPr lang="en-US" dirty="0" err="1" smtClean="0"/>
              <a:t>estabilidad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tiempo</a:t>
            </a:r>
            <a:r>
              <a:rPr lang="en-US" dirty="0" smtClean="0"/>
              <a:t> continuo del </a:t>
            </a:r>
            <a:r>
              <a:rPr lang="en-US" dirty="0" err="1" smtClean="0"/>
              <a:t>controlador</a:t>
            </a:r>
            <a:r>
              <a:rPr lang="en-US" dirty="0" smtClean="0"/>
              <a:t> </a:t>
            </a:r>
            <a:r>
              <a:rPr lang="en-US" dirty="0" err="1" smtClean="0"/>
              <a:t>pero</a:t>
            </a:r>
            <a:r>
              <a:rPr lang="en-US" dirty="0" smtClean="0"/>
              <a:t> </a:t>
            </a:r>
            <a:r>
              <a:rPr lang="en-US" dirty="0" err="1" smtClean="0"/>
              <a:t>luego</a:t>
            </a:r>
            <a:r>
              <a:rPr lang="en-US" dirty="0" smtClean="0"/>
              <a:t> de </a:t>
            </a:r>
            <a:r>
              <a:rPr lang="en-US" dirty="0" err="1" smtClean="0"/>
              <a:t>cambiar</a:t>
            </a:r>
            <a:r>
              <a:rPr lang="en-US" dirty="0" smtClean="0"/>
              <a:t> al domino de z</a:t>
            </a:r>
          </a:p>
          <a:p>
            <a:pPr marL="742950" lvl="2" indent="-342900" algn="just"/>
            <a:r>
              <a:rPr lang="en-US" dirty="0" err="1" smtClean="0"/>
              <a:t>Usamos</a:t>
            </a:r>
            <a:r>
              <a:rPr lang="en-US" dirty="0" smtClean="0"/>
              <a:t> </a:t>
            </a:r>
            <a:r>
              <a:rPr lang="en-US" dirty="0" err="1" smtClean="0"/>
              <a:t>directamente</a:t>
            </a:r>
            <a:r>
              <a:rPr lang="en-US" dirty="0" smtClean="0"/>
              <a:t> las </a:t>
            </a:r>
            <a:r>
              <a:rPr lang="en-US" dirty="0" err="1" smtClean="0"/>
              <a:t>señales</a:t>
            </a:r>
            <a:r>
              <a:rPr lang="en-US" dirty="0" smtClean="0"/>
              <a:t> de entrada del </a:t>
            </a:r>
            <a:r>
              <a:rPr lang="en-US" dirty="0" err="1" smtClean="0"/>
              <a:t>controlador</a:t>
            </a:r>
            <a:r>
              <a:rPr lang="en-US" dirty="0" smtClean="0"/>
              <a:t> digital.</a:t>
            </a:r>
          </a:p>
          <a:p>
            <a:pPr marL="742950" lvl="2" indent="-342900" algn="just"/>
            <a:r>
              <a:rPr lang="en-US" dirty="0" err="1" smtClean="0"/>
              <a:t>Tratamos</a:t>
            </a:r>
            <a:r>
              <a:rPr lang="en-US" dirty="0" smtClean="0"/>
              <a:t> </a:t>
            </a:r>
            <a:r>
              <a:rPr lang="en-US" dirty="0" err="1" smtClean="0"/>
              <a:t>estas</a:t>
            </a:r>
            <a:r>
              <a:rPr lang="en-US" dirty="0" smtClean="0"/>
              <a:t> </a:t>
            </a:r>
            <a:r>
              <a:rPr lang="en-US" dirty="0" err="1" smtClean="0"/>
              <a:t>señales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el </a:t>
            </a:r>
            <a:r>
              <a:rPr lang="en-US" dirty="0" err="1" smtClean="0"/>
              <a:t>microprocesador</a:t>
            </a:r>
            <a:r>
              <a:rPr lang="en-US" dirty="0" smtClean="0"/>
              <a:t>/</a:t>
            </a:r>
            <a:r>
              <a:rPr lang="en-US" dirty="0" err="1" smtClean="0"/>
              <a:t>microcontrolador</a:t>
            </a:r>
            <a:endParaRPr lang="en-US" dirty="0" smtClean="0"/>
          </a:p>
          <a:p>
            <a:pPr marL="742950" lvl="2" indent="-342900" algn="just"/>
            <a:r>
              <a:rPr lang="en-US" dirty="0" err="1" smtClean="0"/>
              <a:t>Finalmente</a:t>
            </a:r>
            <a:r>
              <a:rPr lang="en-US" dirty="0" smtClean="0"/>
              <a:t> </a:t>
            </a:r>
            <a:r>
              <a:rPr lang="en-US" dirty="0" err="1" smtClean="0"/>
              <a:t>convertimos</a:t>
            </a:r>
            <a:r>
              <a:rPr lang="en-US" dirty="0" smtClean="0"/>
              <a:t>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resultados</a:t>
            </a:r>
            <a:r>
              <a:rPr lang="en-US" dirty="0" smtClean="0"/>
              <a:t> del </a:t>
            </a:r>
            <a:r>
              <a:rPr lang="en-US" dirty="0" err="1" smtClean="0"/>
              <a:t>controlador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señal</a:t>
            </a:r>
            <a:r>
              <a:rPr lang="en-US" dirty="0" smtClean="0"/>
              <a:t> </a:t>
            </a:r>
            <a:r>
              <a:rPr lang="en-US" dirty="0" err="1" smtClean="0"/>
              <a:t>analógica</a:t>
            </a:r>
            <a:r>
              <a:rPr lang="en-US" dirty="0"/>
              <a:t> </a:t>
            </a:r>
            <a:r>
              <a:rPr lang="en-US" dirty="0" smtClean="0"/>
              <a:t>para </a:t>
            </a:r>
            <a:r>
              <a:rPr lang="en-US" dirty="0" err="1" smtClean="0"/>
              <a:t>aplicar</a:t>
            </a:r>
            <a:r>
              <a:rPr lang="en-US" dirty="0" smtClean="0"/>
              <a:t> al element final. </a:t>
            </a:r>
            <a:endParaRPr lang="es-PA" dirty="0"/>
          </a:p>
          <a:p>
            <a:pPr algn="just"/>
            <a:endParaRPr lang="en-US" dirty="0" smtClean="0"/>
          </a:p>
          <a:p>
            <a:pPr algn="just"/>
            <a:endParaRPr lang="es-PA" dirty="0" smtClean="0"/>
          </a:p>
          <a:p>
            <a:pPr lvl="1" algn="just"/>
            <a:endParaRPr lang="es-PA" dirty="0" smtClean="0"/>
          </a:p>
          <a:p>
            <a:pPr lvl="1" algn="just"/>
            <a:endParaRPr lang="es-PA" dirty="0"/>
          </a:p>
        </p:txBody>
      </p:sp>
      <p:pic>
        <p:nvPicPr>
          <p:cNvPr id="1026" name="Picture 2" descr="https://www.mathworks.com/help/control/ref/stepplot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7134" y="1080472"/>
            <a:ext cx="3912755" cy="2719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229069" y="5561214"/>
            <a:ext cx="53367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dirty="0"/>
              <a:t>sys = </a:t>
            </a:r>
            <a:r>
              <a:rPr lang="en-US" dirty="0" err="1"/>
              <a:t>tf</a:t>
            </a:r>
            <a:r>
              <a:rPr lang="en-US" dirty="0"/>
              <a:t>([1 5 5],[1 1.65 5 6.5 2]);</a:t>
            </a:r>
          </a:p>
          <a:p>
            <a:pPr lvl="1"/>
            <a:r>
              <a:rPr lang="en-US" dirty="0"/>
              <a:t>step(sys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S = </a:t>
            </a:r>
            <a:r>
              <a:rPr lang="en-US" dirty="0" err="1" smtClean="0"/>
              <a:t>stepinfo</a:t>
            </a:r>
            <a:r>
              <a:rPr lang="en-US" dirty="0" smtClean="0"/>
              <a:t>(sys)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989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Control Proporcional Integral Derivativo</a:t>
            </a:r>
            <a:br>
              <a:rPr lang="es-PA" dirty="0" smtClean="0"/>
            </a:br>
            <a:r>
              <a:rPr lang="es-PA" dirty="0" smtClean="0"/>
              <a:t>DISCRETO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542721" y="1771985"/>
            <a:ext cx="11372696" cy="49696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342900" lvl="1" indent="-342900" algn="just"/>
            <a:r>
              <a:rPr lang="es-PA" dirty="0" smtClean="0"/>
              <a:t>Ejemplo:</a:t>
            </a:r>
          </a:p>
          <a:p>
            <a:pPr marL="742950" lvl="2" indent="-342900" algn="just"/>
            <a:r>
              <a:rPr lang="en-US" dirty="0" smtClean="0"/>
              <a:t>Para </a:t>
            </a:r>
            <a:r>
              <a:rPr lang="en-US" dirty="0" err="1" smtClean="0"/>
              <a:t>controlar</a:t>
            </a:r>
            <a:r>
              <a:rPr lang="en-US" dirty="0" smtClean="0"/>
              <a:t> el </a:t>
            </a:r>
            <a:r>
              <a:rPr lang="en-US" dirty="0" err="1" smtClean="0"/>
              <a:t>sistema</a:t>
            </a:r>
            <a:r>
              <a:rPr lang="en-US" dirty="0" smtClean="0"/>
              <a:t>, </a:t>
            </a:r>
            <a:r>
              <a:rPr lang="en-US" dirty="0" err="1" smtClean="0"/>
              <a:t>este</a:t>
            </a:r>
            <a:r>
              <a:rPr lang="en-US" dirty="0" smtClean="0"/>
              <a:t> </a:t>
            </a:r>
            <a:r>
              <a:rPr lang="en-US" dirty="0" err="1" smtClean="0"/>
              <a:t>debe</a:t>
            </a:r>
            <a:r>
              <a:rPr lang="en-US" dirty="0" smtClean="0"/>
              <a:t> </a:t>
            </a:r>
            <a:r>
              <a:rPr lang="en-US" dirty="0" err="1" smtClean="0"/>
              <a:t>recibir</a:t>
            </a:r>
            <a:r>
              <a:rPr lang="en-US" dirty="0" smtClean="0"/>
              <a:t> entradas del </a:t>
            </a:r>
            <a:r>
              <a:rPr lang="en-US" dirty="0" err="1" smtClean="0"/>
              <a:t>sistema</a:t>
            </a:r>
            <a:r>
              <a:rPr lang="en-US" dirty="0" smtClean="0"/>
              <a:t> y </a:t>
            </a:r>
            <a:r>
              <a:rPr lang="en-US" dirty="0" err="1" smtClean="0"/>
              <a:t>enviarlas</a:t>
            </a:r>
            <a:r>
              <a:rPr lang="en-US" dirty="0" smtClean="0"/>
              <a:t> al </a:t>
            </a:r>
            <a:r>
              <a:rPr lang="en-US" dirty="0" err="1" smtClean="0"/>
              <a:t>actuador</a:t>
            </a:r>
            <a:r>
              <a:rPr lang="en-US" dirty="0" smtClean="0"/>
              <a:t>, el </a:t>
            </a:r>
            <a:r>
              <a:rPr lang="en-US" dirty="0" err="1" smtClean="0"/>
              <a:t>cual</a:t>
            </a:r>
            <a:r>
              <a:rPr lang="en-US" dirty="0" smtClean="0"/>
              <a:t> </a:t>
            </a:r>
            <a:r>
              <a:rPr lang="en-US" dirty="0" err="1" smtClean="0"/>
              <a:t>afecta</a:t>
            </a:r>
            <a:r>
              <a:rPr lang="en-US" dirty="0" smtClean="0"/>
              <a:t> la </a:t>
            </a:r>
            <a:r>
              <a:rPr lang="en-US" dirty="0" err="1" smtClean="0"/>
              <a:t>acción</a:t>
            </a:r>
            <a:r>
              <a:rPr lang="en-US" dirty="0" smtClean="0"/>
              <a:t> de control. </a:t>
            </a:r>
          </a:p>
          <a:p>
            <a:pPr marL="742950" lvl="2" indent="-342900" algn="just"/>
            <a:r>
              <a:rPr lang="en-US" dirty="0" err="1" smtClean="0"/>
              <a:t>En</a:t>
            </a:r>
            <a:r>
              <a:rPr lang="en-US" dirty="0" smtClean="0"/>
              <a:t> la </a:t>
            </a:r>
            <a:r>
              <a:rPr lang="en-US" dirty="0" err="1" smtClean="0"/>
              <a:t>mayoria</a:t>
            </a:r>
            <a:r>
              <a:rPr lang="en-US" dirty="0" smtClean="0"/>
              <a:t> de las </a:t>
            </a:r>
            <a:r>
              <a:rPr lang="en-US" dirty="0" err="1" smtClean="0"/>
              <a:t>aplicaciones</a:t>
            </a:r>
            <a:r>
              <a:rPr lang="en-US" dirty="0" smtClean="0"/>
              <a:t> la planta y el actuator son </a:t>
            </a:r>
            <a:r>
              <a:rPr lang="en-US" dirty="0" err="1" smtClean="0"/>
              <a:t>analógicos</a:t>
            </a:r>
            <a:r>
              <a:rPr lang="en-US" dirty="0" smtClean="0"/>
              <a:t>.</a:t>
            </a:r>
          </a:p>
          <a:p>
            <a:pPr marL="742950" lvl="2" indent="-342900" algn="just"/>
            <a:r>
              <a:rPr lang="en-US" dirty="0" smtClean="0"/>
              <a:t>Se </a:t>
            </a:r>
            <a:r>
              <a:rPr lang="en-US" dirty="0" err="1" smtClean="0"/>
              <a:t>debe</a:t>
            </a:r>
            <a:r>
              <a:rPr lang="en-US" dirty="0" smtClean="0"/>
              <a:t> </a:t>
            </a:r>
            <a:r>
              <a:rPr lang="en-US" dirty="0" err="1" smtClean="0"/>
              <a:t>traducir</a:t>
            </a:r>
            <a:r>
              <a:rPr lang="en-US" dirty="0" smtClean="0"/>
              <a:t> del </a:t>
            </a:r>
            <a:r>
              <a:rPr lang="en-US" dirty="0" err="1" smtClean="0"/>
              <a:t>sistema</a:t>
            </a:r>
            <a:r>
              <a:rPr lang="en-US" dirty="0" smtClean="0"/>
              <a:t> </a:t>
            </a:r>
            <a:r>
              <a:rPr lang="en-US" dirty="0" err="1" smtClean="0"/>
              <a:t>analogico</a:t>
            </a:r>
            <a:r>
              <a:rPr lang="en-US" dirty="0" smtClean="0"/>
              <a:t> a digital </a:t>
            </a:r>
            <a:r>
              <a:rPr lang="en-US" dirty="0" err="1" smtClean="0"/>
              <a:t>por</a:t>
            </a:r>
            <a:r>
              <a:rPr lang="en-US" dirty="0" smtClean="0"/>
              <a:t> un ADC</a:t>
            </a:r>
          </a:p>
          <a:p>
            <a:pPr marL="742950" lvl="2" indent="-342900" algn="just"/>
            <a:r>
              <a:rPr lang="en-US" dirty="0" smtClean="0"/>
              <a:t>Se </a:t>
            </a:r>
            <a:r>
              <a:rPr lang="en-US" dirty="0" err="1" smtClean="0"/>
              <a:t>debe</a:t>
            </a:r>
            <a:r>
              <a:rPr lang="en-US" dirty="0" smtClean="0"/>
              <a:t> traducer de digital a </a:t>
            </a:r>
            <a:r>
              <a:rPr lang="en-US" dirty="0" err="1" smtClean="0"/>
              <a:t>analógico</a:t>
            </a:r>
            <a:r>
              <a:rPr lang="en-US" dirty="0" smtClean="0"/>
              <a:t> </a:t>
            </a:r>
            <a:r>
              <a:rPr lang="en-US" dirty="0" err="1" smtClean="0"/>
              <a:t>utilizando</a:t>
            </a:r>
            <a:r>
              <a:rPr lang="en-US" dirty="0" smtClean="0"/>
              <a:t> un DAC. </a:t>
            </a:r>
          </a:p>
          <a:p>
            <a:pPr marL="742950" lvl="2" indent="-342900" algn="just"/>
            <a:r>
              <a:rPr lang="en-US" dirty="0" smtClean="0"/>
              <a:t>Se </a:t>
            </a:r>
            <a:r>
              <a:rPr lang="en-US" dirty="0" err="1" smtClean="0"/>
              <a:t>necesita</a:t>
            </a:r>
            <a:r>
              <a:rPr lang="en-US" dirty="0" smtClean="0"/>
              <a:t> un sensor para </a:t>
            </a:r>
            <a:r>
              <a:rPr lang="en-US" dirty="0" err="1" smtClean="0"/>
              <a:t>monitorear</a:t>
            </a:r>
            <a:r>
              <a:rPr lang="en-US" dirty="0" smtClean="0"/>
              <a:t> la variable de </a:t>
            </a:r>
            <a:r>
              <a:rPr lang="en-US" dirty="0" err="1" smtClean="0"/>
              <a:t>retroalimentación</a:t>
            </a:r>
            <a:r>
              <a:rPr lang="en-US" dirty="0" smtClean="0"/>
              <a:t> del </a:t>
            </a:r>
            <a:r>
              <a:rPr lang="en-US" dirty="0" err="1" smtClean="0"/>
              <a:t>sistema</a:t>
            </a:r>
            <a:r>
              <a:rPr lang="en-US" dirty="0" smtClean="0"/>
              <a:t>.</a:t>
            </a:r>
          </a:p>
          <a:p>
            <a:pPr marL="742950" lvl="2" indent="-342900" algn="just"/>
            <a:r>
              <a:rPr lang="en-US" dirty="0" smtClean="0"/>
              <a:t>El </a:t>
            </a:r>
            <a:r>
              <a:rPr lang="en-US" dirty="0" err="1" smtClean="0"/>
              <a:t>sistema</a:t>
            </a:r>
            <a:r>
              <a:rPr lang="en-US" dirty="0" smtClean="0"/>
              <a:t> </a:t>
            </a:r>
            <a:r>
              <a:rPr lang="en-US" dirty="0" err="1" smtClean="0"/>
              <a:t>puede</a:t>
            </a:r>
            <a:r>
              <a:rPr lang="en-US" dirty="0" smtClean="0"/>
              <a:t> </a:t>
            </a:r>
            <a:r>
              <a:rPr lang="en-US" dirty="0" err="1" smtClean="0"/>
              <a:t>tener</a:t>
            </a:r>
            <a:r>
              <a:rPr lang="en-US" dirty="0" smtClean="0"/>
              <a:t> </a:t>
            </a:r>
            <a:r>
              <a:rPr lang="en-US" dirty="0" err="1" smtClean="0"/>
              <a:t>diferentes</a:t>
            </a:r>
            <a:r>
              <a:rPr lang="en-US" dirty="0" smtClean="0"/>
              <a:t> variables de entrada y </a:t>
            </a:r>
            <a:r>
              <a:rPr lang="en-US" dirty="0" err="1" smtClean="0"/>
              <a:t>controles</a:t>
            </a:r>
            <a:r>
              <a:rPr lang="en-US" dirty="0" smtClean="0"/>
              <a:t> de entrada, </a:t>
            </a:r>
          </a:p>
          <a:p>
            <a:pPr marL="742950" lvl="2" indent="-342900" algn="just"/>
            <a:r>
              <a:rPr lang="en-US" dirty="0" smtClean="0"/>
              <a:t>El </a:t>
            </a:r>
            <a:r>
              <a:rPr lang="en-US" dirty="0" err="1" smtClean="0"/>
              <a:t>sistema</a:t>
            </a:r>
            <a:r>
              <a:rPr lang="en-US" dirty="0" smtClean="0"/>
              <a:t> </a:t>
            </a:r>
            <a:r>
              <a:rPr lang="en-US" dirty="0" err="1" smtClean="0"/>
              <a:t>incluso</a:t>
            </a:r>
            <a:r>
              <a:rPr lang="en-US" dirty="0" smtClean="0"/>
              <a:t> </a:t>
            </a:r>
            <a:r>
              <a:rPr lang="en-US" dirty="0" err="1" smtClean="0"/>
              <a:t>puede</a:t>
            </a:r>
            <a:r>
              <a:rPr lang="en-US" dirty="0" smtClean="0"/>
              <a:t> </a:t>
            </a:r>
            <a:r>
              <a:rPr lang="en-US" dirty="0" err="1" smtClean="0"/>
              <a:t>tener</a:t>
            </a:r>
            <a:r>
              <a:rPr lang="en-US" dirty="0" smtClean="0"/>
              <a:t> un loop </a:t>
            </a:r>
            <a:r>
              <a:rPr lang="en-US" dirty="0" err="1" smtClean="0"/>
              <a:t>interno</a:t>
            </a:r>
            <a:r>
              <a:rPr lang="en-US" dirty="0" smtClean="0"/>
              <a:t> con un control digital o </a:t>
            </a:r>
            <a:r>
              <a:rPr lang="en-US" dirty="0" err="1" smtClean="0"/>
              <a:t>analógico</a:t>
            </a:r>
            <a:r>
              <a:rPr lang="en-US" dirty="0" smtClean="0"/>
              <a:t>. </a:t>
            </a:r>
            <a:endParaRPr lang="es-PA" dirty="0" smtClean="0"/>
          </a:p>
          <a:p>
            <a:pPr lvl="1" algn="just"/>
            <a:endParaRPr lang="es-PA" dirty="0" smtClean="0"/>
          </a:p>
          <a:p>
            <a:pPr lvl="1" algn="just"/>
            <a:endParaRPr lang="es-P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7307" y="4998608"/>
            <a:ext cx="4404099" cy="1676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858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Control Proporcional Integral Derivativo</a:t>
            </a:r>
            <a:br>
              <a:rPr lang="es-PA" dirty="0" smtClean="0"/>
            </a:br>
            <a:r>
              <a:rPr lang="es-PA" dirty="0" smtClean="0"/>
              <a:t>DISCRETO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542721" y="17719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342900" lvl="1" indent="-342900" algn="just"/>
            <a:r>
              <a:rPr lang="en-US" dirty="0" err="1" smtClean="0"/>
              <a:t>Usualmente</a:t>
            </a:r>
            <a:r>
              <a:rPr lang="en-US" dirty="0" smtClean="0"/>
              <a:t> se </a:t>
            </a:r>
            <a:r>
              <a:rPr lang="en-US" dirty="0" err="1" smtClean="0"/>
              <a:t>implementan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:							</a:t>
            </a:r>
            <a:r>
              <a:rPr lang="en-US" dirty="0" err="1" smtClean="0"/>
              <a:t>Derivada</a:t>
            </a:r>
            <a:endParaRPr lang="en-US" dirty="0"/>
          </a:p>
          <a:p>
            <a:pPr marL="742950" lvl="2" indent="-342900" algn="just"/>
            <a:r>
              <a:rPr lang="en-US" dirty="0" smtClean="0"/>
              <a:t>MCUs</a:t>
            </a:r>
          </a:p>
          <a:p>
            <a:pPr marL="742950" lvl="2" indent="-342900" algn="just"/>
            <a:r>
              <a:rPr lang="es-PA" dirty="0" err="1" smtClean="0"/>
              <a:t>DSPs</a:t>
            </a:r>
            <a:r>
              <a:rPr lang="es-PA" dirty="0" smtClean="0"/>
              <a:t>											Derivada hacia atrás</a:t>
            </a:r>
          </a:p>
          <a:p>
            <a:pPr marL="742950" lvl="2" indent="-342900" algn="just"/>
            <a:r>
              <a:rPr lang="es-PA" dirty="0" err="1" smtClean="0"/>
              <a:t>FPGAs</a:t>
            </a:r>
            <a:endParaRPr lang="es-PA" dirty="0"/>
          </a:p>
          <a:p>
            <a:pPr algn="just"/>
            <a:r>
              <a:rPr lang="en-US" dirty="0" smtClean="0"/>
              <a:t>Las </a:t>
            </a:r>
            <a:r>
              <a:rPr lang="en-US" dirty="0" err="1" smtClean="0"/>
              <a:t>aproximaciones</a:t>
            </a:r>
            <a:r>
              <a:rPr lang="en-US" dirty="0" smtClean="0"/>
              <a:t> de </a:t>
            </a:r>
            <a:r>
              <a:rPr lang="en-US" dirty="0" err="1" smtClean="0"/>
              <a:t>derivadas</a:t>
            </a:r>
            <a:r>
              <a:rPr lang="en-US" dirty="0" smtClean="0"/>
              <a:t> de primer </a:t>
            </a:r>
            <a:r>
              <a:rPr lang="en-US" dirty="0" err="1" smtClean="0"/>
              <a:t>orden</a:t>
            </a:r>
            <a:r>
              <a:rPr lang="en-US" dirty="0" smtClean="0"/>
              <a:t> se </a:t>
            </a:r>
            <a:r>
              <a:rPr lang="en-US" dirty="0" err="1" smtClean="0"/>
              <a:t>hacen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“backward finite differences”</a:t>
            </a:r>
          </a:p>
          <a:p>
            <a:pPr lvl="1" algn="just"/>
            <a:r>
              <a:rPr lang="es-PA" dirty="0" smtClean="0"/>
              <a:t>La parte integral se realiza en tiempo discreto de la siguiente manera</a:t>
            </a:r>
          </a:p>
          <a:p>
            <a:pPr lvl="1" algn="just"/>
            <a:endParaRPr lang="es-PA" dirty="0" smtClean="0"/>
          </a:p>
          <a:p>
            <a:pPr lvl="1" algn="just"/>
            <a:r>
              <a:rPr lang="es-PA" dirty="0" smtClean="0"/>
              <a:t>La parte derivativa se aproxima de la siguiente manera</a:t>
            </a:r>
          </a:p>
          <a:p>
            <a:pPr lvl="1" algn="just"/>
            <a:endParaRPr lang="es-PA" dirty="0"/>
          </a:p>
          <a:p>
            <a:pPr lvl="1" algn="just"/>
            <a:r>
              <a:rPr lang="es-PA" dirty="0" smtClean="0"/>
              <a:t>Un algoritmo rápido para implementar el PID en un MCU en tiempo discreto se obtiene</a:t>
            </a:r>
          </a:p>
          <a:p>
            <a:pPr lvl="2" algn="just"/>
            <a:r>
              <a:rPr lang="es-PA" dirty="0" smtClean="0"/>
              <a:t>Diferenciando la ecuación del controlador u(t</a:t>
            </a:r>
            <a:r>
              <a:rPr lang="es-PA" sz="1200" dirty="0" smtClean="0"/>
              <a:t>k</a:t>
            </a:r>
            <a:r>
              <a:rPr lang="es-PA" dirty="0" smtClean="0"/>
              <a:t>)</a:t>
            </a:r>
          </a:p>
          <a:p>
            <a:pPr lvl="2" algn="just"/>
            <a:r>
              <a:rPr lang="es-PA" dirty="0" smtClean="0"/>
              <a:t>Resolviendo por definiciones numéricas las derivadas de primer y segundo orden se obtiene…</a:t>
            </a:r>
          </a:p>
          <a:p>
            <a:pPr lvl="1" algn="just"/>
            <a:endParaRPr lang="es-PA" dirty="0" smtClean="0"/>
          </a:p>
          <a:p>
            <a:pPr lvl="1" algn="just"/>
            <a:endParaRPr lang="es-P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6465" y="1773688"/>
            <a:ext cx="2047875" cy="5429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6465" y="2441874"/>
            <a:ext cx="2943225" cy="4381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2806" y="3791984"/>
            <a:ext cx="2905125" cy="838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97790" y="4713469"/>
            <a:ext cx="2876550" cy="82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596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Control Proporcional Integral Derivativo</a:t>
            </a:r>
            <a:br>
              <a:rPr lang="es-PA" dirty="0" smtClean="0"/>
            </a:br>
            <a:r>
              <a:rPr lang="es-PA" dirty="0" smtClean="0"/>
              <a:t>DISCRETO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542721" y="17719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342900" lvl="1" indent="-342900" algn="just"/>
            <a:r>
              <a:rPr lang="en-US" dirty="0" smtClean="0"/>
              <a:t>…</a:t>
            </a:r>
          </a:p>
          <a:p>
            <a:pPr marL="342900" lvl="1" indent="-342900" algn="just"/>
            <a:endParaRPr lang="en-US" dirty="0" smtClean="0"/>
          </a:p>
          <a:p>
            <a:pPr marL="342900" lvl="1" indent="-342900" algn="just"/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donde</a:t>
            </a:r>
            <a:r>
              <a:rPr lang="en-US" dirty="0" smtClean="0"/>
              <a:t> </a:t>
            </a:r>
          </a:p>
          <a:p>
            <a:pPr marL="342900" lvl="1" indent="-342900" algn="just"/>
            <a:r>
              <a:rPr lang="en-US" dirty="0" err="1" smtClean="0"/>
              <a:t>Pseudocódigo</a:t>
            </a:r>
            <a:r>
              <a:rPr lang="en-US" dirty="0" smtClean="0"/>
              <a:t>…………………………..-&gt;</a:t>
            </a:r>
          </a:p>
          <a:p>
            <a:pPr marL="342900" lvl="1" indent="-342900" algn="just"/>
            <a:endParaRPr lang="en-US" dirty="0"/>
          </a:p>
          <a:p>
            <a:pPr marL="342900" lvl="1" indent="-342900" algn="just"/>
            <a:endParaRPr lang="en-US" dirty="0" smtClean="0"/>
          </a:p>
          <a:p>
            <a:pPr marL="342900" lvl="1" indent="-342900" algn="just"/>
            <a:endParaRPr lang="en-US" dirty="0"/>
          </a:p>
          <a:p>
            <a:pPr marL="342900" lvl="1" indent="-342900" algn="just"/>
            <a:endParaRPr lang="en-US" dirty="0" smtClean="0"/>
          </a:p>
          <a:p>
            <a:pPr marL="342900" lvl="1" indent="-342900" algn="just"/>
            <a:endParaRPr lang="en-US" dirty="0"/>
          </a:p>
          <a:p>
            <a:pPr marL="342900" lvl="1" indent="-342900" algn="just"/>
            <a:r>
              <a:rPr lang="en-US" dirty="0" smtClean="0"/>
              <a:t>Este valor de </a:t>
            </a:r>
            <a:r>
              <a:rPr lang="en-US" dirty="0" err="1" smtClean="0"/>
              <a:t>salida</a:t>
            </a:r>
            <a:r>
              <a:rPr lang="en-US" dirty="0" smtClean="0"/>
              <a:t> “output” se </a:t>
            </a:r>
            <a:r>
              <a:rPr lang="en-US" dirty="0" err="1" smtClean="0"/>
              <a:t>pasa</a:t>
            </a:r>
            <a:r>
              <a:rPr lang="en-US" dirty="0" smtClean="0"/>
              <a:t> del </a:t>
            </a:r>
            <a:r>
              <a:rPr lang="en-US" dirty="0" err="1" smtClean="0"/>
              <a:t>controlador</a:t>
            </a:r>
            <a:r>
              <a:rPr lang="en-US" dirty="0" smtClean="0"/>
              <a:t> al element </a:t>
            </a:r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 err="1" smtClean="0"/>
              <a:t>medio</a:t>
            </a:r>
            <a:r>
              <a:rPr lang="en-US" dirty="0" smtClean="0"/>
              <a:t> de un DAC</a:t>
            </a:r>
          </a:p>
          <a:p>
            <a:pPr marL="342900" lvl="1" indent="-342900" algn="just"/>
            <a:r>
              <a:rPr lang="en-US" dirty="0" smtClean="0"/>
              <a:t>El </a:t>
            </a:r>
            <a:r>
              <a:rPr lang="en-US" dirty="0" err="1" smtClean="0"/>
              <a:t>setpoint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el valor de </a:t>
            </a:r>
            <a:r>
              <a:rPr lang="en-US" dirty="0" err="1" smtClean="0"/>
              <a:t>ajuste</a:t>
            </a:r>
            <a:r>
              <a:rPr lang="en-US" dirty="0" smtClean="0"/>
              <a:t> del </a:t>
            </a:r>
            <a:r>
              <a:rPr lang="en-US" dirty="0" err="1" smtClean="0"/>
              <a:t>controlador</a:t>
            </a:r>
            <a:endParaRPr lang="en-US" dirty="0" smtClean="0"/>
          </a:p>
          <a:p>
            <a:pPr marL="342900" lvl="1" indent="-342900" algn="just"/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este</a:t>
            </a:r>
            <a:r>
              <a:rPr lang="en-US" dirty="0" smtClean="0"/>
              <a:t> </a:t>
            </a:r>
            <a:r>
              <a:rPr lang="en-US" dirty="0" err="1" smtClean="0"/>
              <a:t>caso</a:t>
            </a:r>
            <a:r>
              <a:rPr lang="en-US" dirty="0" smtClean="0"/>
              <a:t> “wait(</a:t>
            </a:r>
            <a:r>
              <a:rPr lang="en-US" dirty="0" err="1" smtClean="0"/>
              <a:t>dt</a:t>
            </a:r>
            <a:r>
              <a:rPr lang="en-US" dirty="0" smtClean="0"/>
              <a:t>)” no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apropiado</a:t>
            </a:r>
            <a:r>
              <a:rPr lang="en-US" dirty="0" smtClean="0"/>
              <a:t> </a:t>
            </a:r>
            <a:r>
              <a:rPr lang="en-US" dirty="0" err="1" smtClean="0"/>
              <a:t>pues</a:t>
            </a:r>
            <a:r>
              <a:rPr lang="en-US" dirty="0" smtClean="0"/>
              <a:t> no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preciso</a:t>
            </a:r>
            <a:r>
              <a:rPr lang="en-US" dirty="0" smtClean="0"/>
              <a:t> a la hora de </a:t>
            </a:r>
            <a:r>
              <a:rPr lang="en-US" dirty="0" err="1" smtClean="0"/>
              <a:t>tomar</a:t>
            </a:r>
            <a:r>
              <a:rPr lang="en-US" dirty="0" smtClean="0"/>
              <a:t> </a:t>
            </a:r>
            <a:r>
              <a:rPr lang="en-US" dirty="0" err="1" smtClean="0"/>
              <a:t>muestras</a:t>
            </a:r>
            <a:endParaRPr lang="en-US" dirty="0" smtClean="0"/>
          </a:p>
          <a:p>
            <a:pPr lvl="1" algn="just"/>
            <a:endParaRPr lang="es-PA" dirty="0" smtClean="0"/>
          </a:p>
          <a:p>
            <a:pPr lvl="1" algn="just"/>
            <a:endParaRPr lang="es-PA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2679" y="1771984"/>
            <a:ext cx="8858250" cy="7429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2220" y="2514934"/>
            <a:ext cx="2876550" cy="5143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6517" y="2629066"/>
            <a:ext cx="6438900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466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Control Proporcional Integral Derivativo</a:t>
            </a:r>
            <a:br>
              <a:rPr lang="es-PA" dirty="0" smtClean="0"/>
            </a:br>
            <a:r>
              <a:rPr lang="es-PA" dirty="0" smtClean="0"/>
              <a:t>DISCRETO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542721" y="17719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342900" lvl="1" indent="-342900" algn="just"/>
            <a:r>
              <a:rPr lang="es-PA" dirty="0" smtClean="0"/>
              <a:t>En otras palabras…</a:t>
            </a:r>
          </a:p>
          <a:p>
            <a:pPr lvl="1" algn="just"/>
            <a:endParaRPr lang="es-PA" dirty="0" smtClean="0"/>
          </a:p>
          <a:p>
            <a:pPr lvl="1" algn="just"/>
            <a:endParaRPr lang="es-PA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2456"/>
          <a:stretch/>
        </p:blipFill>
        <p:spPr>
          <a:xfrm>
            <a:off x="2979600" y="2493818"/>
            <a:ext cx="5979514" cy="3355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259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Control Proporcional Integral Derivativo</a:t>
            </a:r>
            <a:br>
              <a:rPr lang="es-PA" dirty="0" smtClean="0"/>
            </a:br>
            <a:r>
              <a:rPr lang="es-PA" dirty="0" smtClean="0"/>
              <a:t>DISCRETO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542721" y="17719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342900" lvl="1" indent="-342900" algn="just"/>
            <a:r>
              <a:rPr lang="es-PA" dirty="0" smtClean="0"/>
              <a:t>En otras palabras… la parte derivativa</a:t>
            </a:r>
          </a:p>
          <a:p>
            <a:pPr lvl="1" algn="just"/>
            <a:endParaRPr lang="es-PA" dirty="0" smtClean="0"/>
          </a:p>
          <a:p>
            <a:pPr lvl="1" algn="just"/>
            <a:endParaRPr lang="es-P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9687" y="2275176"/>
            <a:ext cx="8905875" cy="421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990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Control Proporcional Integral Derivativo</a:t>
            </a:r>
            <a:br>
              <a:rPr lang="es-PA" dirty="0" smtClean="0"/>
            </a:br>
            <a:r>
              <a:rPr lang="es-PA" dirty="0" smtClean="0"/>
              <a:t>DISCRETO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542721" y="17719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342900" lvl="1" indent="-342900" algn="just"/>
            <a:r>
              <a:rPr lang="es-PA" dirty="0" smtClean="0"/>
              <a:t>Usando la “</a:t>
            </a:r>
            <a:r>
              <a:rPr lang="es-PA" dirty="0" err="1" smtClean="0"/>
              <a:t>velocity</a:t>
            </a:r>
            <a:r>
              <a:rPr lang="es-PA" dirty="0" smtClean="0"/>
              <a:t> </a:t>
            </a:r>
            <a:r>
              <a:rPr lang="es-PA" dirty="0" err="1" smtClean="0"/>
              <a:t>form</a:t>
            </a:r>
            <a:r>
              <a:rPr lang="es-PA" dirty="0" smtClean="0"/>
              <a:t>” para encontrar el PID discreto</a:t>
            </a:r>
          </a:p>
          <a:p>
            <a:pPr marL="742950" lvl="2" indent="-342900" algn="just"/>
            <a:r>
              <a:rPr lang="es-PA" dirty="0" smtClean="0"/>
              <a:t>Encontrar delta p = p(k) – p(k – 1).  El termino derivativo es el aproximado de la segunda derivada</a:t>
            </a:r>
          </a:p>
          <a:p>
            <a:pPr lvl="1" algn="just"/>
            <a:endParaRPr lang="es-PA" dirty="0" smtClean="0"/>
          </a:p>
          <a:p>
            <a:pPr lvl="1" algn="just"/>
            <a:endParaRPr lang="es-PA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1713" b="1"/>
          <a:stretch/>
        </p:blipFill>
        <p:spPr>
          <a:xfrm>
            <a:off x="1393681" y="2851266"/>
            <a:ext cx="8905875" cy="3791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371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215689" cy="1400530"/>
          </a:xfrm>
        </p:spPr>
        <p:txBody>
          <a:bodyPr/>
          <a:lstStyle/>
          <a:p>
            <a:r>
              <a:rPr lang="es-PA" dirty="0" smtClean="0"/>
              <a:t>Modelado Matemático del Proceso de Muestreo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1853248"/>
            <a:ext cx="11544300" cy="4801552"/>
          </a:xfrm>
        </p:spPr>
        <p:txBody>
          <a:bodyPr>
            <a:normAutofit/>
          </a:bodyPr>
          <a:lstStyle/>
          <a:p>
            <a:r>
              <a:rPr lang="es-PA" dirty="0" err="1" smtClean="0"/>
              <a:t>Muestreador</a:t>
            </a:r>
            <a:r>
              <a:rPr lang="es-PA" dirty="0" smtClean="0"/>
              <a:t> de Ancho de Pulso Finito</a:t>
            </a:r>
          </a:p>
          <a:p>
            <a:endParaRPr lang="es-PA" dirty="0"/>
          </a:p>
          <a:p>
            <a:r>
              <a:rPr lang="es-PA" dirty="0" smtClean="0"/>
              <a:t>a) Representación Simbólica</a:t>
            </a:r>
          </a:p>
          <a:p>
            <a:r>
              <a:rPr lang="es-PA" dirty="0" smtClean="0"/>
              <a:t>b) Diagrama de Bloques</a:t>
            </a:r>
          </a:p>
          <a:p>
            <a:r>
              <a:rPr lang="es-PA" dirty="0" smtClean="0"/>
              <a:t>c) Operación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0929" y="1409854"/>
            <a:ext cx="4945063" cy="11149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7463" y="2638862"/>
            <a:ext cx="6112170" cy="39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246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Control Proporcional Integral Derivativo</a:t>
            </a:r>
            <a:br>
              <a:rPr lang="es-PA" dirty="0" smtClean="0"/>
            </a:br>
            <a:r>
              <a:rPr lang="es-PA" dirty="0" smtClean="0"/>
              <a:t>DISCRETO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542721" y="17719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342900" lvl="1" indent="-342900" algn="just"/>
            <a:r>
              <a:rPr lang="es-PA" dirty="0" smtClean="0"/>
              <a:t>Usando la “</a:t>
            </a:r>
            <a:r>
              <a:rPr lang="es-PA" dirty="0" err="1" smtClean="0"/>
              <a:t>velocity</a:t>
            </a:r>
            <a:r>
              <a:rPr lang="es-PA" dirty="0" smtClean="0"/>
              <a:t> </a:t>
            </a:r>
            <a:r>
              <a:rPr lang="es-PA" dirty="0" err="1" smtClean="0"/>
              <a:t>form</a:t>
            </a:r>
            <a:r>
              <a:rPr lang="es-PA" dirty="0" smtClean="0"/>
              <a:t>” para encontrar el PID discreto</a:t>
            </a:r>
          </a:p>
          <a:p>
            <a:pPr marL="742950" lvl="2" indent="-342900" algn="just"/>
            <a:r>
              <a:rPr lang="es-PA" dirty="0" smtClean="0"/>
              <a:t>Encontrar delta p = p(k) – p(k – 1).  El termino derivativo es el aproximado de la segunda derivada</a:t>
            </a:r>
          </a:p>
          <a:p>
            <a:pPr lvl="1" algn="just"/>
            <a:endParaRPr lang="es-PA" dirty="0" smtClean="0"/>
          </a:p>
          <a:p>
            <a:pPr lvl="1" algn="just"/>
            <a:endParaRPr lang="es-PA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1713" b="1"/>
          <a:stretch/>
        </p:blipFill>
        <p:spPr>
          <a:xfrm>
            <a:off x="1393681" y="2851266"/>
            <a:ext cx="8905875" cy="3791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901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Control Proporcional Integral Derivativo</a:t>
            </a:r>
            <a:br>
              <a:rPr lang="es-PA" dirty="0" smtClean="0"/>
            </a:br>
            <a:r>
              <a:rPr lang="es-PA" dirty="0" smtClean="0"/>
              <a:t>DISCRETO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542721" y="17719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4 – Diseño del PID</a:t>
            </a:r>
          </a:p>
          <a:p>
            <a:pPr lvl="1" algn="just"/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Tiempo continuo</a:t>
            </a:r>
          </a:p>
          <a:p>
            <a:pPr lvl="1" algn="just"/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Laplace</a:t>
            </a:r>
          </a:p>
          <a:p>
            <a:pPr lvl="1" algn="just"/>
            <a:endParaRPr lang="es-PA" dirty="0">
              <a:latin typeface="Century Gothic (Headings)"/>
              <a:cs typeface="Calibri" panose="020F0502020204030204" pitchFamily="34" charset="0"/>
            </a:endParaRPr>
          </a:p>
          <a:p>
            <a:pPr lvl="1"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  <a:p>
            <a:pPr lvl="1" algn="just"/>
            <a:endParaRPr lang="es-PA" dirty="0">
              <a:latin typeface="Century Gothic (Headings)"/>
              <a:cs typeface="Calibri" panose="020F0502020204030204" pitchFamily="34" charset="0"/>
            </a:endParaRPr>
          </a:p>
          <a:p>
            <a:pPr lvl="1" algn="just"/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Función de Transferencia de lazo cerrado</a:t>
            </a:r>
          </a:p>
          <a:p>
            <a:pPr lvl="1" algn="just"/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La ecuación característica:</a:t>
            </a:r>
          </a:p>
          <a:p>
            <a:pPr lvl="1" algn="just"/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El error de la ecuación puede representarse como:	</a:t>
            </a:r>
          </a:p>
          <a:p>
            <a:pPr lvl="1" algn="just"/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En tiempo discreto debe ser</a:t>
            </a:r>
          </a:p>
          <a:p>
            <a:pPr lvl="1" algn="just"/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Que es equivalente a:			 </a:t>
            </a:r>
            <a:endParaRPr lang="es-PA" dirty="0">
              <a:latin typeface="Century Gothic (Headings)"/>
              <a:cs typeface="Calibri" panose="020F050202020403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9149" y="1279789"/>
            <a:ext cx="2373395" cy="174311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1669" y="2134959"/>
            <a:ext cx="4092698" cy="52491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0908" y="2659874"/>
            <a:ext cx="4324350" cy="6477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/>
          <a:srcRect t="1" b="6812"/>
          <a:stretch/>
        </p:blipFill>
        <p:spPr>
          <a:xfrm>
            <a:off x="2420908" y="3392594"/>
            <a:ext cx="1066800" cy="63907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69994" y="3392594"/>
            <a:ext cx="1095375" cy="69532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56900" y="3059541"/>
            <a:ext cx="3463449" cy="125997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53477" y="3910795"/>
            <a:ext cx="2971800" cy="62865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86844" y="4626841"/>
            <a:ext cx="2438400" cy="37147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45258" y="4855835"/>
            <a:ext cx="1219200" cy="5715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047416" y="4864880"/>
            <a:ext cx="1209675" cy="59055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435832" y="5387592"/>
            <a:ext cx="3067050" cy="56197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678208" y="5938177"/>
            <a:ext cx="1809750" cy="72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333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Control Proporcional Integral Derivativo</a:t>
            </a:r>
            <a:br>
              <a:rPr lang="es-PA" dirty="0" smtClean="0"/>
            </a:br>
            <a:r>
              <a:rPr lang="es-PA" dirty="0" smtClean="0"/>
              <a:t>DISCRETO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542721" y="17719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4 – Diseño del PID</a:t>
            </a:r>
          </a:p>
          <a:p>
            <a:pPr lvl="1" algn="just"/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Así el operador de Laplace puede aproximarse a:</a:t>
            </a:r>
          </a:p>
          <a:p>
            <a:pPr lvl="1" algn="just"/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Reemplazando la ecuación superior tenemos en </a:t>
            </a:r>
          </a:p>
          <a:p>
            <a:pPr lvl="1" algn="just"/>
            <a:endParaRPr lang="es-PA" dirty="0">
              <a:latin typeface="Century Gothic (Headings)"/>
              <a:cs typeface="Calibri" panose="020F0502020204030204" pitchFamily="34" charset="0"/>
            </a:endParaRPr>
          </a:p>
          <a:p>
            <a:pPr lvl="1"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  <a:p>
            <a:pPr lvl="1" algn="just"/>
            <a:endParaRPr lang="es-PA" dirty="0">
              <a:latin typeface="Century Gothic (Headings)"/>
              <a:cs typeface="Calibri" panose="020F0502020204030204" pitchFamily="34" charset="0"/>
            </a:endParaRPr>
          </a:p>
          <a:p>
            <a:pPr lvl="1" algn="just"/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De manear simplificada se puede escribir</a:t>
            </a:r>
          </a:p>
          <a:p>
            <a:pPr lvl="1" algn="just"/>
            <a:endParaRPr lang="es-PA" dirty="0">
              <a:latin typeface="Century Gothic (Headings)"/>
              <a:cs typeface="Calibri" panose="020F0502020204030204" pitchFamily="34" charset="0"/>
            </a:endParaRPr>
          </a:p>
          <a:p>
            <a:pPr lvl="1" algn="just"/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Aplicando la regla de </a:t>
            </a:r>
            <a:r>
              <a:rPr lang="es-PA" dirty="0" err="1" smtClean="0">
                <a:latin typeface="Century Gothic (Headings)"/>
                <a:cs typeface="Calibri" panose="020F0502020204030204" pitchFamily="34" charset="0"/>
              </a:rPr>
              <a:t>Tustin</a:t>
            </a:r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 para estabilidad tenemos… </a:t>
            </a:r>
          </a:p>
          <a:p>
            <a:pPr lvl="1" algn="just"/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… que es sustituida en la ecuación característica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/>
          <a:srcRect b="9051"/>
          <a:stretch/>
        </p:blipFill>
        <p:spPr>
          <a:xfrm>
            <a:off x="6376684" y="2537213"/>
            <a:ext cx="2971800" cy="57174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3370" y="1916055"/>
            <a:ext cx="2466975" cy="5905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6684" y="3139568"/>
            <a:ext cx="4591050" cy="7524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8519" y="4099614"/>
            <a:ext cx="3876675" cy="6572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58071" y="4099614"/>
            <a:ext cx="2219325" cy="160972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27035" y="4863647"/>
            <a:ext cx="1628775" cy="69532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28211" y="5746993"/>
            <a:ext cx="1652845" cy="1068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984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Control Proporcional Integral Derivativo</a:t>
            </a:r>
            <a:br>
              <a:rPr lang="es-PA" dirty="0" smtClean="0"/>
            </a:br>
            <a:r>
              <a:rPr lang="es-PA" dirty="0" smtClean="0"/>
              <a:t>DISCRETO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542721" y="17719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Ejemplo:  Encontrar el controlador PID                                          siendo la planta:</a:t>
            </a:r>
          </a:p>
          <a:p>
            <a:pPr algn="just"/>
            <a:endParaRPr lang="es-PA" dirty="0">
              <a:latin typeface="Century Gothic (Headings)"/>
              <a:cs typeface="Calibri" panose="020F0502020204030204" pitchFamily="34" charset="0"/>
            </a:endParaRPr>
          </a:p>
          <a:p>
            <a:pPr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  <a:p>
            <a:pPr algn="just"/>
            <a:endParaRPr lang="es-PA" dirty="0">
              <a:latin typeface="Century Gothic (Headings)"/>
              <a:cs typeface="Calibri" panose="020F0502020204030204" pitchFamily="34" charset="0"/>
            </a:endParaRPr>
          </a:p>
          <a:p>
            <a:pPr algn="just"/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Reemplazamos                                      en </a:t>
            </a:r>
          </a:p>
          <a:p>
            <a:pPr algn="just"/>
            <a:endParaRPr lang="es-PA" dirty="0">
              <a:latin typeface="Century Gothic (Headings)"/>
              <a:cs typeface="Calibri" panose="020F0502020204030204" pitchFamily="34" charset="0"/>
            </a:endParaRPr>
          </a:p>
          <a:p>
            <a:pPr algn="just"/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Usando la regla de </a:t>
            </a:r>
            <a:r>
              <a:rPr lang="es-PA" dirty="0" err="1" smtClean="0">
                <a:latin typeface="Century Gothic (Headings)"/>
                <a:cs typeface="Calibri" panose="020F0502020204030204" pitchFamily="34" charset="0"/>
              </a:rPr>
              <a:t>Tustin</a:t>
            </a:r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: </a:t>
            </a:r>
          </a:p>
          <a:p>
            <a:pPr algn="just"/>
            <a:endParaRPr lang="es-PA" dirty="0">
              <a:latin typeface="Century Gothic (Headings)"/>
              <a:cs typeface="Calibri" panose="020F0502020204030204" pitchFamily="34" charset="0"/>
            </a:endParaRPr>
          </a:p>
          <a:p>
            <a:pPr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  <a:p>
            <a:pPr algn="just"/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Y en tiempo discreto el controlador es: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1204" y="1751130"/>
            <a:ext cx="2676525" cy="5619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1594" y="3421811"/>
            <a:ext cx="3160252" cy="79585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5562" y="3481603"/>
            <a:ext cx="2466975" cy="5905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34417" y="3479247"/>
            <a:ext cx="3000375" cy="6762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06734" y="4314991"/>
            <a:ext cx="3753424" cy="93646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00630" y="5638925"/>
            <a:ext cx="5133975" cy="39052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89049" y="2422320"/>
            <a:ext cx="4714875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434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Control Proporcional Integral Derivativo</a:t>
            </a:r>
            <a:br>
              <a:rPr lang="es-PA" dirty="0" smtClean="0"/>
            </a:br>
            <a:r>
              <a:rPr lang="es-PA" dirty="0" smtClean="0"/>
              <a:t>DISCRETO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542721" y="1771984"/>
            <a:ext cx="11372696" cy="4886511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 algn="just">
              <a:buNone/>
            </a:pPr>
            <a:r>
              <a:rPr lang="pt-BR" dirty="0"/>
              <a:t>num=[20]; </a:t>
            </a:r>
            <a:endParaRPr lang="pt-BR" dirty="0" smtClean="0"/>
          </a:p>
          <a:p>
            <a:pPr marL="0" indent="0" algn="just">
              <a:buNone/>
            </a:pPr>
            <a:r>
              <a:rPr lang="pt-BR" dirty="0" smtClean="0"/>
              <a:t>den=conv</a:t>
            </a:r>
            <a:r>
              <a:rPr lang="pt-BR" dirty="0"/>
              <a:t>([1 0 0],[1 5]);</a:t>
            </a:r>
            <a:endParaRPr lang="en-US" dirty="0" smtClean="0"/>
          </a:p>
          <a:p>
            <a:pPr marL="0" indent="0" algn="just">
              <a:buNone/>
            </a:pPr>
            <a:r>
              <a:rPr lang="en-US" dirty="0" err="1" smtClean="0"/>
              <a:t>Ts</a:t>
            </a:r>
            <a:r>
              <a:rPr lang="en-US" dirty="0" smtClean="0"/>
              <a:t>=0.1</a:t>
            </a:r>
            <a:r>
              <a:rPr lang="en-US" dirty="0"/>
              <a:t>; </a:t>
            </a:r>
            <a:endParaRPr lang="en-US" dirty="0" smtClean="0"/>
          </a:p>
          <a:p>
            <a:pPr marL="0" indent="0" algn="just">
              <a:buNone/>
            </a:pPr>
            <a:r>
              <a:rPr lang="en-US" dirty="0" err="1" smtClean="0"/>
              <a:t>ncomp</a:t>
            </a:r>
            <a:r>
              <a:rPr lang="en-US" dirty="0" smtClean="0"/>
              <a:t>=0.8</a:t>
            </a:r>
            <a:r>
              <a:rPr lang="en-US" dirty="0"/>
              <a:t>*[1 1]; </a:t>
            </a:r>
            <a:endParaRPr lang="en-US" dirty="0" smtClean="0"/>
          </a:p>
          <a:p>
            <a:pPr marL="0" indent="0" algn="just">
              <a:buNone/>
            </a:pPr>
            <a:r>
              <a:rPr lang="en-US" dirty="0" err="1" smtClean="0"/>
              <a:t>dcomp</a:t>
            </a:r>
            <a:r>
              <a:rPr lang="en-US" dirty="0"/>
              <a:t>=[0.0625 1</a:t>
            </a:r>
            <a:r>
              <a:rPr lang="en-US" dirty="0" smtClean="0"/>
              <a:t>];</a:t>
            </a:r>
          </a:p>
          <a:p>
            <a:pPr marL="0" indent="0" algn="just">
              <a:buNone/>
            </a:pPr>
            <a:r>
              <a:rPr lang="en-US" dirty="0"/>
              <a:t>[</a:t>
            </a:r>
            <a:r>
              <a:rPr lang="en-US" dirty="0" err="1"/>
              <a:t>nol,dol</a:t>
            </a:r>
            <a:r>
              <a:rPr lang="en-US" dirty="0"/>
              <a:t>]=series(</a:t>
            </a:r>
            <a:r>
              <a:rPr lang="en-US" dirty="0" err="1"/>
              <a:t>ncomp,dcomp,num,den</a:t>
            </a:r>
            <a:r>
              <a:rPr lang="en-US" dirty="0" smtClean="0"/>
              <a:t>);</a:t>
            </a:r>
          </a:p>
          <a:p>
            <a:pPr marL="0" indent="0" algn="just">
              <a:buNone/>
            </a:pPr>
            <a:r>
              <a:rPr lang="en-US" dirty="0" smtClean="0"/>
              <a:t>[</a:t>
            </a:r>
            <a:r>
              <a:rPr lang="en-US" dirty="0" err="1"/>
              <a:t>ncl,dcl</a:t>
            </a:r>
            <a:r>
              <a:rPr lang="en-US" dirty="0"/>
              <a:t>]=</a:t>
            </a:r>
            <a:r>
              <a:rPr lang="en-US" dirty="0" err="1"/>
              <a:t>cloop</a:t>
            </a:r>
            <a:r>
              <a:rPr lang="en-US" dirty="0"/>
              <a:t>(</a:t>
            </a:r>
            <a:r>
              <a:rPr lang="en-US" dirty="0" err="1"/>
              <a:t>nol,dol</a:t>
            </a:r>
            <a:r>
              <a:rPr lang="en-US" dirty="0" smtClean="0"/>
              <a:t>);</a:t>
            </a:r>
          </a:p>
          <a:p>
            <a:pPr marL="0" indent="0" algn="just">
              <a:buNone/>
            </a:pPr>
            <a:r>
              <a:rPr lang="en-US" dirty="0" smtClean="0"/>
              <a:t>[</a:t>
            </a:r>
            <a:r>
              <a:rPr lang="en-US" dirty="0" err="1"/>
              <a:t>numd,dend</a:t>
            </a:r>
            <a:r>
              <a:rPr lang="en-US" dirty="0"/>
              <a:t>]=c2dm(num,den,</a:t>
            </a:r>
            <a:r>
              <a:rPr lang="en-US" dirty="0" err="1"/>
              <a:t>Ts</a:t>
            </a:r>
            <a:r>
              <a:rPr lang="en-US" dirty="0"/>
              <a:t>,'</a:t>
            </a:r>
            <a:r>
              <a:rPr lang="en-US" dirty="0" err="1"/>
              <a:t>zoh</a:t>
            </a:r>
            <a:r>
              <a:rPr lang="en-US" dirty="0"/>
              <a:t>'); </a:t>
            </a:r>
            <a:endParaRPr lang="en-US" dirty="0" smtClean="0"/>
          </a:p>
          <a:p>
            <a:pPr marL="0" indent="0" algn="just">
              <a:buNone/>
            </a:pPr>
            <a:r>
              <a:rPr lang="en-US" dirty="0" smtClean="0"/>
              <a:t>[</a:t>
            </a:r>
            <a:r>
              <a:rPr lang="en-US" dirty="0" err="1" smtClean="0"/>
              <a:t>ncomd,dcomd</a:t>
            </a:r>
            <a:r>
              <a:rPr lang="en-US" dirty="0"/>
              <a:t>]=c2dm(ncomp,dcomp,</a:t>
            </a:r>
            <a:r>
              <a:rPr lang="en-US" dirty="0" err="1"/>
              <a:t>Ts</a:t>
            </a:r>
            <a:r>
              <a:rPr lang="en-US" dirty="0"/>
              <a:t>,'</a:t>
            </a:r>
            <a:r>
              <a:rPr lang="en-US" dirty="0" err="1"/>
              <a:t>tustin</a:t>
            </a:r>
            <a:r>
              <a:rPr lang="en-US" dirty="0"/>
              <a:t>'); </a:t>
            </a:r>
            <a:endParaRPr lang="en-US" dirty="0" smtClean="0"/>
          </a:p>
          <a:p>
            <a:pPr marL="0" indent="0" algn="just">
              <a:buNone/>
            </a:pPr>
            <a:r>
              <a:rPr lang="en-US" dirty="0" err="1" smtClean="0"/>
              <a:t>printsys</a:t>
            </a:r>
            <a:r>
              <a:rPr lang="en-US" dirty="0" smtClean="0"/>
              <a:t>(</a:t>
            </a:r>
            <a:r>
              <a:rPr lang="en-US" dirty="0" err="1" smtClean="0"/>
              <a:t>num,den</a:t>
            </a:r>
            <a:r>
              <a:rPr lang="en-US" dirty="0" err="1"/>
              <a:t>,'s</a:t>
            </a:r>
            <a:r>
              <a:rPr lang="en-US" dirty="0"/>
              <a:t>') </a:t>
            </a:r>
            <a:endParaRPr lang="en-US" dirty="0" smtClean="0"/>
          </a:p>
          <a:p>
            <a:pPr marL="0" indent="0" algn="just">
              <a:buNone/>
            </a:pPr>
            <a:r>
              <a:rPr lang="en-US" dirty="0" err="1"/>
              <a:t>printsys</a:t>
            </a:r>
            <a:r>
              <a:rPr lang="en-US" dirty="0"/>
              <a:t>(</a:t>
            </a:r>
            <a:r>
              <a:rPr lang="en-US" dirty="0" err="1"/>
              <a:t>num,den,'z</a:t>
            </a:r>
            <a:r>
              <a:rPr lang="en-US" dirty="0"/>
              <a:t>') </a:t>
            </a:r>
            <a:endParaRPr lang="en-US" dirty="0" smtClean="0"/>
          </a:p>
          <a:p>
            <a:pPr marL="0" indent="0" algn="just">
              <a:buNone/>
            </a:pPr>
            <a:r>
              <a:rPr lang="en-US" dirty="0" err="1"/>
              <a:t>printsys</a:t>
            </a:r>
            <a:r>
              <a:rPr lang="en-US" dirty="0"/>
              <a:t>(ncomp,</a:t>
            </a:r>
            <a:r>
              <a:rPr lang="en-US" dirty="0" err="1"/>
              <a:t>dcomp</a:t>
            </a:r>
            <a:r>
              <a:rPr lang="en-US" dirty="0"/>
              <a:t>,'z</a:t>
            </a:r>
            <a:r>
              <a:rPr lang="en-US" dirty="0" smtClean="0"/>
              <a:t>')</a:t>
            </a:r>
          </a:p>
          <a:p>
            <a:pPr marL="0" indent="0" algn="just">
              <a:buNone/>
            </a:pPr>
            <a:r>
              <a:rPr lang="en-US" dirty="0"/>
              <a:t>[</a:t>
            </a:r>
            <a:r>
              <a:rPr lang="en-US" dirty="0" err="1"/>
              <a:t>nold,dold</a:t>
            </a:r>
            <a:r>
              <a:rPr lang="en-US" dirty="0"/>
              <a:t>]=series(</a:t>
            </a:r>
            <a:r>
              <a:rPr lang="en-US" dirty="0" err="1"/>
              <a:t>ncomd,dcomd,numd,dend</a:t>
            </a:r>
            <a:r>
              <a:rPr lang="en-US" dirty="0" smtClean="0"/>
              <a:t>);</a:t>
            </a:r>
          </a:p>
          <a:p>
            <a:pPr marL="0" indent="0" algn="just">
              <a:buNone/>
            </a:pPr>
            <a:r>
              <a:rPr lang="en-US" dirty="0" smtClean="0"/>
              <a:t>[</a:t>
            </a:r>
            <a:r>
              <a:rPr lang="en-US" dirty="0" err="1"/>
              <a:t>nold,dold</a:t>
            </a:r>
            <a:r>
              <a:rPr lang="en-US" dirty="0"/>
              <a:t>]=</a:t>
            </a:r>
            <a:r>
              <a:rPr lang="en-US" dirty="0" err="1"/>
              <a:t>cloop</a:t>
            </a:r>
            <a:r>
              <a:rPr lang="en-US" dirty="0"/>
              <a:t>(</a:t>
            </a:r>
            <a:r>
              <a:rPr lang="en-US" dirty="0" err="1"/>
              <a:t>nold,dold</a:t>
            </a:r>
            <a:r>
              <a:rPr lang="en-US" dirty="0" smtClean="0"/>
              <a:t>);</a:t>
            </a:r>
          </a:p>
          <a:p>
            <a:pPr marL="0" indent="0" algn="just">
              <a:buNone/>
            </a:pPr>
            <a:r>
              <a:rPr lang="en-US" dirty="0" smtClean="0"/>
              <a:t>[</a:t>
            </a:r>
            <a:r>
              <a:rPr lang="en-US" dirty="0" err="1"/>
              <a:t>nold,dold</a:t>
            </a:r>
            <a:r>
              <a:rPr lang="en-US" dirty="0"/>
              <a:t>]=series(</a:t>
            </a:r>
            <a:r>
              <a:rPr lang="en-US" dirty="0" err="1"/>
              <a:t>ncomd,dcomd,numd,dend</a:t>
            </a:r>
            <a:r>
              <a:rPr lang="en-US" dirty="0" smtClean="0"/>
              <a:t>);</a:t>
            </a:r>
          </a:p>
          <a:p>
            <a:pPr marL="0" indent="0" algn="just">
              <a:buNone/>
            </a:pPr>
            <a:r>
              <a:rPr lang="en-US" dirty="0" smtClean="0"/>
              <a:t>[</a:t>
            </a:r>
            <a:r>
              <a:rPr lang="en-US" dirty="0" err="1"/>
              <a:t>ncld,dcld</a:t>
            </a:r>
            <a:r>
              <a:rPr lang="en-US" dirty="0"/>
              <a:t>]=</a:t>
            </a:r>
            <a:r>
              <a:rPr lang="en-US" dirty="0" err="1" smtClean="0"/>
              <a:t>cloop</a:t>
            </a:r>
            <a:r>
              <a:rPr lang="en-US" dirty="0" smtClean="0"/>
              <a:t>(</a:t>
            </a:r>
            <a:r>
              <a:rPr lang="en-US" dirty="0" err="1" smtClean="0"/>
              <a:t>nold,dold</a:t>
            </a:r>
            <a:r>
              <a:rPr lang="en-US" dirty="0" smtClean="0"/>
              <a:t>);</a:t>
            </a:r>
          </a:p>
          <a:p>
            <a:pPr marL="0" indent="0" algn="just">
              <a:buNone/>
            </a:pPr>
            <a:r>
              <a:rPr lang="en-US" dirty="0" smtClean="0"/>
              <a:t>subplot(211</a:t>
            </a:r>
            <a:r>
              <a:rPr lang="en-US" dirty="0"/>
              <a:t>),step(</a:t>
            </a:r>
            <a:r>
              <a:rPr lang="en-US" dirty="0" err="1"/>
              <a:t>ncl,dcl</a:t>
            </a:r>
            <a:r>
              <a:rPr lang="en-US" dirty="0" smtClean="0"/>
              <a:t>);</a:t>
            </a:r>
          </a:p>
          <a:p>
            <a:pPr marL="0" indent="0" algn="just">
              <a:buNone/>
            </a:pPr>
            <a:r>
              <a:rPr lang="en-US" dirty="0" smtClean="0"/>
              <a:t>subplot(212</a:t>
            </a:r>
            <a:r>
              <a:rPr lang="en-US" dirty="0"/>
              <a:t>),</a:t>
            </a:r>
            <a:r>
              <a:rPr lang="en-US" dirty="0" err="1"/>
              <a:t>dstep</a:t>
            </a:r>
            <a:r>
              <a:rPr lang="en-US" dirty="0"/>
              <a:t>(</a:t>
            </a:r>
            <a:r>
              <a:rPr lang="en-US" dirty="0" err="1"/>
              <a:t>ncld,dcld</a:t>
            </a:r>
            <a:r>
              <a:rPr lang="en-US" dirty="0"/>
              <a:t>);</a:t>
            </a:r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6422" y="2068830"/>
            <a:ext cx="5248275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901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Filtro </a:t>
            </a:r>
            <a:r>
              <a:rPr lang="es-PA" dirty="0" err="1" smtClean="0"/>
              <a:t>Kalman</a:t>
            </a:r>
            <a:r>
              <a:rPr lang="es-PA" dirty="0" smtClean="0"/>
              <a:t> (Sistemas Lineales)</a:t>
            </a:r>
            <a:br>
              <a:rPr lang="es-PA" dirty="0" smtClean="0"/>
            </a:br>
            <a:r>
              <a:rPr lang="es-PA" dirty="0" smtClean="0"/>
              <a:t>Filminas del </a:t>
            </a:r>
            <a:r>
              <a:rPr lang="es-PA" dirty="0" err="1" smtClean="0"/>
              <a:t>Dr</a:t>
            </a:r>
            <a:r>
              <a:rPr lang="es-PA" dirty="0" smtClean="0"/>
              <a:t> Rony Caballero (UTP)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542721" y="17719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El modelo de espacio estado en ambos sistemas (continuo y discreto)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550" y="2202585"/>
            <a:ext cx="8103870" cy="4655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673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Filtro </a:t>
            </a:r>
            <a:r>
              <a:rPr lang="es-PA" dirty="0" err="1" smtClean="0"/>
              <a:t>Kalman</a:t>
            </a:r>
            <a:r>
              <a:rPr lang="es-PA" dirty="0" smtClean="0"/>
              <a:t> (Sistemas Lineales)</a:t>
            </a:r>
            <a:br>
              <a:rPr lang="es-PA" dirty="0" smtClean="0"/>
            </a:br>
            <a:r>
              <a:rPr lang="es-PA" dirty="0" smtClean="0"/>
              <a:t>Filminas del </a:t>
            </a:r>
            <a:r>
              <a:rPr lang="es-PA" dirty="0" err="1" smtClean="0"/>
              <a:t>Dr</a:t>
            </a:r>
            <a:r>
              <a:rPr lang="es-PA" dirty="0" smtClean="0"/>
              <a:t> Rony Caballero (UTP)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542721" y="17719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279" y="1771984"/>
            <a:ext cx="8401050" cy="484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113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Filtro </a:t>
            </a:r>
            <a:r>
              <a:rPr lang="es-PA" dirty="0" err="1" smtClean="0"/>
              <a:t>Kalman</a:t>
            </a:r>
            <a:r>
              <a:rPr lang="es-PA" dirty="0" smtClean="0"/>
              <a:t> (Sistemas Lineales)</a:t>
            </a:r>
            <a:br>
              <a:rPr lang="es-PA" dirty="0" smtClean="0"/>
            </a:br>
            <a:r>
              <a:rPr lang="es-PA" dirty="0" smtClean="0"/>
              <a:t>Filminas del </a:t>
            </a:r>
            <a:r>
              <a:rPr lang="es-PA" dirty="0" err="1" smtClean="0"/>
              <a:t>Dr</a:t>
            </a:r>
            <a:r>
              <a:rPr lang="es-PA" dirty="0" smtClean="0"/>
              <a:t> Rony Caballero (UTP)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542721" y="17719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577" y="1929591"/>
            <a:ext cx="11812147" cy="477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279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Filtro </a:t>
            </a:r>
            <a:r>
              <a:rPr lang="es-PA" dirty="0" err="1" smtClean="0"/>
              <a:t>Kalman</a:t>
            </a:r>
            <a:r>
              <a:rPr lang="es-PA" dirty="0" smtClean="0"/>
              <a:t> (Sistemas Lineales)</a:t>
            </a:r>
            <a:br>
              <a:rPr lang="es-PA" dirty="0" smtClean="0"/>
            </a:br>
            <a:r>
              <a:rPr lang="es-PA" dirty="0" smtClean="0"/>
              <a:t>Filminas del </a:t>
            </a:r>
            <a:r>
              <a:rPr lang="es-PA" dirty="0" err="1" smtClean="0"/>
              <a:t>Dr</a:t>
            </a:r>
            <a:r>
              <a:rPr lang="es-PA" dirty="0" smtClean="0"/>
              <a:t> Rony Caballero (UTP)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542721" y="17719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9907" y="2929197"/>
            <a:ext cx="6438900" cy="2628900"/>
          </a:xfrm>
          <a:prstGeom prst="rect">
            <a:avLst/>
          </a:prstGeom>
        </p:spPr>
      </p:pic>
      <p:sp>
        <p:nvSpPr>
          <p:cNvPr id="8" name="Marcador de contenido 8"/>
          <p:cNvSpPr txBox="1">
            <a:spLocks/>
          </p:cNvSpPr>
          <p:nvPr/>
        </p:nvSpPr>
        <p:spPr>
          <a:xfrm>
            <a:off x="695121" y="19243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El modelo de espacio estado para filtro </a:t>
            </a:r>
            <a:r>
              <a:rPr lang="es-PA" dirty="0" err="1" smtClean="0">
                <a:latin typeface="Century Gothic (Headings)"/>
                <a:cs typeface="Calibri" panose="020F0502020204030204" pitchFamily="34" charset="0"/>
              </a:rPr>
              <a:t>kalman</a:t>
            </a:r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7199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Filtro </a:t>
            </a:r>
            <a:r>
              <a:rPr lang="es-PA" dirty="0" err="1" smtClean="0"/>
              <a:t>Kalman</a:t>
            </a:r>
            <a:r>
              <a:rPr lang="es-PA" dirty="0" smtClean="0"/>
              <a:t> (Sistemas Lineales)</a:t>
            </a:r>
            <a:br>
              <a:rPr lang="es-PA" dirty="0" smtClean="0"/>
            </a:br>
            <a:r>
              <a:rPr lang="es-PA" dirty="0" smtClean="0"/>
              <a:t>Filminas del </a:t>
            </a:r>
            <a:r>
              <a:rPr lang="es-PA" dirty="0" err="1" smtClean="0"/>
              <a:t>Dr</a:t>
            </a:r>
            <a:r>
              <a:rPr lang="es-PA" dirty="0" smtClean="0"/>
              <a:t> Rony Caballero (UTP)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542721" y="17719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  <p:sp>
        <p:nvSpPr>
          <p:cNvPr id="8" name="Marcador de contenido 8"/>
          <p:cNvSpPr txBox="1">
            <a:spLocks/>
          </p:cNvSpPr>
          <p:nvPr/>
        </p:nvSpPr>
        <p:spPr>
          <a:xfrm>
            <a:off x="695121" y="19243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7154" y="2486191"/>
            <a:ext cx="8639175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035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215689" cy="1400530"/>
          </a:xfrm>
        </p:spPr>
        <p:txBody>
          <a:bodyPr/>
          <a:lstStyle/>
          <a:p>
            <a:r>
              <a:rPr lang="es-PA" dirty="0" smtClean="0"/>
              <a:t>Modelado Matemático del Proceso de Muestreo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1853248"/>
            <a:ext cx="11544300" cy="4801552"/>
          </a:xfrm>
        </p:spPr>
        <p:txBody>
          <a:bodyPr>
            <a:normAutofit/>
          </a:bodyPr>
          <a:lstStyle/>
          <a:p>
            <a:r>
              <a:rPr lang="es-PA" dirty="0" smtClean="0"/>
              <a:t>Características del dominio de la frecuencia</a:t>
            </a:r>
          </a:p>
          <a:p>
            <a:r>
              <a:rPr lang="es-PA" dirty="0" smtClean="0"/>
              <a:t>Como p(t) es una función periódica se puede representar en serie de Fourier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r>
              <a:rPr lang="es-PA" dirty="0" smtClean="0"/>
              <a:t>Como p(t) = 1 para 0 &lt;= t &lt;= p y 0 para el </a:t>
            </a:r>
            <a:r>
              <a:rPr lang="es-PA" dirty="0" err="1" smtClean="0"/>
              <a:t>restod</a:t>
            </a:r>
            <a:r>
              <a:rPr lang="es-PA" dirty="0" smtClean="0"/>
              <a:t> el período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0097" y="2692326"/>
            <a:ext cx="2762932" cy="112290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4497" y="4376174"/>
            <a:ext cx="3408816" cy="2412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083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Filtro </a:t>
            </a:r>
            <a:r>
              <a:rPr lang="es-PA" dirty="0" err="1" smtClean="0"/>
              <a:t>Kalman</a:t>
            </a:r>
            <a:r>
              <a:rPr lang="es-PA" dirty="0" smtClean="0"/>
              <a:t> (Sistemas Lineales)</a:t>
            </a:r>
            <a:br>
              <a:rPr lang="es-PA" dirty="0" smtClean="0"/>
            </a:br>
            <a:r>
              <a:rPr lang="es-PA" dirty="0" smtClean="0"/>
              <a:t>Filminas del </a:t>
            </a:r>
            <a:r>
              <a:rPr lang="es-PA" dirty="0" err="1" smtClean="0"/>
              <a:t>Dr</a:t>
            </a:r>
            <a:r>
              <a:rPr lang="es-PA" dirty="0" smtClean="0"/>
              <a:t> Rony Caballero (UTP)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542721" y="17719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  <p:sp>
        <p:nvSpPr>
          <p:cNvPr id="8" name="Marcador de contenido 8"/>
          <p:cNvSpPr txBox="1">
            <a:spLocks/>
          </p:cNvSpPr>
          <p:nvPr/>
        </p:nvSpPr>
        <p:spPr>
          <a:xfrm>
            <a:off x="695121" y="19243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2248" y="2016010"/>
            <a:ext cx="7753350" cy="443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676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Filtro </a:t>
            </a:r>
            <a:r>
              <a:rPr lang="es-PA" dirty="0" err="1" smtClean="0"/>
              <a:t>Kalman</a:t>
            </a:r>
            <a:r>
              <a:rPr lang="es-PA" dirty="0" smtClean="0"/>
              <a:t> (Sistemas Lineales)</a:t>
            </a:r>
            <a:br>
              <a:rPr lang="es-PA" dirty="0" smtClean="0"/>
            </a:br>
            <a:r>
              <a:rPr lang="es-PA" dirty="0" smtClean="0"/>
              <a:t>Filminas del </a:t>
            </a:r>
            <a:r>
              <a:rPr lang="es-PA" dirty="0" err="1" smtClean="0"/>
              <a:t>Dr</a:t>
            </a:r>
            <a:r>
              <a:rPr lang="es-PA" dirty="0" smtClean="0"/>
              <a:t> Rony Caballero (UTP)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542721" y="17719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  <p:sp>
        <p:nvSpPr>
          <p:cNvPr id="8" name="Marcador de contenido 8"/>
          <p:cNvSpPr txBox="1">
            <a:spLocks/>
          </p:cNvSpPr>
          <p:nvPr/>
        </p:nvSpPr>
        <p:spPr>
          <a:xfrm>
            <a:off x="695121" y="19243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2551" y="1924384"/>
            <a:ext cx="8153400" cy="481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040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Filtro </a:t>
            </a:r>
            <a:r>
              <a:rPr lang="es-PA" dirty="0" err="1" smtClean="0"/>
              <a:t>Kalman</a:t>
            </a:r>
            <a:r>
              <a:rPr lang="es-PA" dirty="0" smtClean="0"/>
              <a:t> (Sistemas Lineales)</a:t>
            </a:r>
            <a:br>
              <a:rPr lang="es-PA" dirty="0" smtClean="0"/>
            </a:br>
            <a:r>
              <a:rPr lang="es-PA" dirty="0" smtClean="0"/>
              <a:t>Filminas del </a:t>
            </a:r>
            <a:r>
              <a:rPr lang="es-PA" dirty="0" err="1" smtClean="0"/>
              <a:t>Dr</a:t>
            </a:r>
            <a:r>
              <a:rPr lang="es-PA" dirty="0" smtClean="0"/>
              <a:t> Rony Caballero (UTP)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542721" y="17719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  <p:sp>
        <p:nvSpPr>
          <p:cNvPr id="8" name="Marcador de contenido 8"/>
          <p:cNvSpPr txBox="1">
            <a:spLocks/>
          </p:cNvSpPr>
          <p:nvPr/>
        </p:nvSpPr>
        <p:spPr>
          <a:xfrm>
            <a:off x="695121" y="19243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8648" y="2219491"/>
            <a:ext cx="7877175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327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Filtro </a:t>
            </a:r>
            <a:r>
              <a:rPr lang="es-PA" dirty="0" err="1" smtClean="0"/>
              <a:t>Kalman</a:t>
            </a:r>
            <a:r>
              <a:rPr lang="es-PA" dirty="0" smtClean="0"/>
              <a:t> (Sistemas Lineales)</a:t>
            </a:r>
            <a:br>
              <a:rPr lang="es-PA" dirty="0" smtClean="0"/>
            </a:br>
            <a:r>
              <a:rPr lang="es-PA" dirty="0" smtClean="0"/>
              <a:t>Filminas del </a:t>
            </a:r>
            <a:r>
              <a:rPr lang="es-PA" dirty="0" err="1" smtClean="0"/>
              <a:t>Dr</a:t>
            </a:r>
            <a:r>
              <a:rPr lang="es-PA" dirty="0" smtClean="0"/>
              <a:t> Rony Caballero (UTP)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542721" y="17719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  <p:sp>
        <p:nvSpPr>
          <p:cNvPr id="8" name="Marcador de contenido 8"/>
          <p:cNvSpPr txBox="1">
            <a:spLocks/>
          </p:cNvSpPr>
          <p:nvPr/>
        </p:nvSpPr>
        <p:spPr>
          <a:xfrm>
            <a:off x="695121" y="19243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120" y="1924384"/>
            <a:ext cx="7562850" cy="460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213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Filtro </a:t>
            </a:r>
            <a:r>
              <a:rPr lang="es-PA" dirty="0" err="1" smtClean="0"/>
              <a:t>Kalman</a:t>
            </a:r>
            <a:r>
              <a:rPr lang="es-PA" dirty="0" smtClean="0"/>
              <a:t> (Sistemas Lineales)</a:t>
            </a:r>
            <a:br>
              <a:rPr lang="es-PA" dirty="0" smtClean="0"/>
            </a:br>
            <a:r>
              <a:rPr lang="es-PA" dirty="0" smtClean="0"/>
              <a:t>Filminas del </a:t>
            </a:r>
            <a:r>
              <a:rPr lang="es-PA" dirty="0" err="1" smtClean="0"/>
              <a:t>Dr</a:t>
            </a:r>
            <a:r>
              <a:rPr lang="es-PA" dirty="0" smtClean="0"/>
              <a:t> Rony Caballero (UTP)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542721" y="17719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  <p:sp>
        <p:nvSpPr>
          <p:cNvPr id="8" name="Marcador de contenido 8"/>
          <p:cNvSpPr txBox="1">
            <a:spLocks/>
          </p:cNvSpPr>
          <p:nvPr/>
        </p:nvSpPr>
        <p:spPr>
          <a:xfrm>
            <a:off x="695121" y="19243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0647" y="2347200"/>
            <a:ext cx="5491202" cy="4355628"/>
          </a:xfrm>
          <a:prstGeom prst="rect">
            <a:avLst/>
          </a:prstGeom>
        </p:spPr>
      </p:pic>
      <p:sp>
        <p:nvSpPr>
          <p:cNvPr id="7" name="Marcador de contenido 8"/>
          <p:cNvSpPr txBox="1">
            <a:spLocks/>
          </p:cNvSpPr>
          <p:nvPr/>
        </p:nvSpPr>
        <p:spPr>
          <a:xfrm>
            <a:off x="618921" y="1805236"/>
            <a:ext cx="9580795" cy="49696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Aplicación del Filtro </a:t>
            </a:r>
            <a:r>
              <a:rPr lang="es-PA" dirty="0" err="1" smtClean="0">
                <a:latin typeface="Century Gothic (Headings)"/>
                <a:cs typeface="Calibri" panose="020F0502020204030204" pitchFamily="34" charset="0"/>
              </a:rPr>
              <a:t>Kalman</a:t>
            </a:r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 (Algoritmo)</a:t>
            </a:r>
          </a:p>
        </p:txBody>
      </p:sp>
    </p:spTree>
    <p:extLst>
      <p:ext uri="{BB962C8B-B14F-4D97-AF65-F5344CB8AC3E}">
        <p14:creationId xmlns:p14="http://schemas.microsoft.com/office/powerpoint/2010/main" val="2636094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Filtro </a:t>
            </a:r>
            <a:r>
              <a:rPr lang="es-PA" dirty="0" err="1" smtClean="0"/>
              <a:t>Kalman</a:t>
            </a:r>
            <a:r>
              <a:rPr lang="es-PA" dirty="0" smtClean="0"/>
              <a:t> (Sistemas Lineales)</a:t>
            </a:r>
            <a:br>
              <a:rPr lang="es-PA" dirty="0" smtClean="0"/>
            </a:br>
            <a:r>
              <a:rPr lang="es-PA" dirty="0" smtClean="0"/>
              <a:t>Filminas del </a:t>
            </a:r>
            <a:r>
              <a:rPr lang="es-PA" dirty="0" err="1" smtClean="0"/>
              <a:t>Dr</a:t>
            </a:r>
            <a:r>
              <a:rPr lang="es-PA" dirty="0" smtClean="0"/>
              <a:t> Rony Caballero (UTP)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542721" y="17719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  <p:sp>
        <p:nvSpPr>
          <p:cNvPr id="8" name="Marcador de contenido 8"/>
          <p:cNvSpPr txBox="1">
            <a:spLocks/>
          </p:cNvSpPr>
          <p:nvPr/>
        </p:nvSpPr>
        <p:spPr>
          <a:xfrm>
            <a:off x="695121" y="19243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  <p:sp>
        <p:nvSpPr>
          <p:cNvPr id="7" name="Marcador de contenido 8"/>
          <p:cNvSpPr txBox="1">
            <a:spLocks/>
          </p:cNvSpPr>
          <p:nvPr/>
        </p:nvSpPr>
        <p:spPr>
          <a:xfrm>
            <a:off x="618921" y="1805236"/>
            <a:ext cx="9580795" cy="496963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Este no es el único tipo de filtro </a:t>
            </a:r>
            <a:r>
              <a:rPr lang="es-PA" dirty="0" err="1" smtClean="0">
                <a:latin typeface="Century Gothic (Headings)"/>
                <a:cs typeface="Calibri" panose="020F0502020204030204" pitchFamily="34" charset="0"/>
              </a:rPr>
              <a:t>Kalman</a:t>
            </a:r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  <a:p>
            <a:pPr lvl="1" algn="just"/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Sistemas Lineales</a:t>
            </a:r>
          </a:p>
          <a:p>
            <a:pPr lvl="2" algn="just"/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Filtro </a:t>
            </a:r>
            <a:r>
              <a:rPr lang="es-PA" dirty="0" err="1" smtClean="0">
                <a:latin typeface="Century Gothic (Headings)"/>
                <a:cs typeface="Calibri" panose="020F0502020204030204" pitchFamily="34" charset="0"/>
              </a:rPr>
              <a:t>Kalman</a:t>
            </a:r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  <a:p>
            <a:pPr lvl="1" algn="just"/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Sistemas no lineales</a:t>
            </a:r>
          </a:p>
          <a:p>
            <a:pPr lvl="2" algn="just"/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Filtro </a:t>
            </a:r>
            <a:r>
              <a:rPr lang="es-PA" dirty="0" err="1" smtClean="0">
                <a:latin typeface="Century Gothic (Headings)"/>
                <a:cs typeface="Calibri" panose="020F0502020204030204" pitchFamily="34" charset="0"/>
              </a:rPr>
              <a:t>Kalman</a:t>
            </a:r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 Extendido</a:t>
            </a:r>
          </a:p>
          <a:p>
            <a:pPr lvl="2" algn="just"/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Filtro </a:t>
            </a:r>
            <a:r>
              <a:rPr lang="es-PA" dirty="0" err="1" smtClean="0">
                <a:latin typeface="Century Gothic (Headings)"/>
                <a:cs typeface="Calibri" panose="020F0502020204030204" pitchFamily="34" charset="0"/>
              </a:rPr>
              <a:t>Kalman</a:t>
            </a:r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 Híbrido</a:t>
            </a:r>
          </a:p>
          <a:p>
            <a:pPr lvl="2" algn="just"/>
            <a:r>
              <a:rPr lang="es-PA" dirty="0" err="1" smtClean="0">
                <a:latin typeface="Century Gothic (Headings)"/>
                <a:cs typeface="Calibri" panose="020F0502020204030204" pitchFamily="34" charset="0"/>
              </a:rPr>
              <a:t>Unscent</a:t>
            </a:r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 </a:t>
            </a:r>
            <a:r>
              <a:rPr lang="es-PA" dirty="0" err="1" smtClean="0">
                <a:latin typeface="Century Gothic (Headings)"/>
                <a:cs typeface="Calibri" panose="020F0502020204030204" pitchFamily="34" charset="0"/>
              </a:rPr>
              <a:t>Kalman</a:t>
            </a:r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  <a:p>
            <a:pPr marL="914400" lvl="2" indent="0" algn="just">
              <a:buNone/>
            </a:pPr>
            <a:endParaRPr lang="es-PA" dirty="0">
              <a:latin typeface="Century Gothic (Headings)"/>
              <a:cs typeface="Calibri" panose="020F0502020204030204" pitchFamily="34" charset="0"/>
            </a:endParaRPr>
          </a:p>
          <a:p>
            <a:pPr marL="457200" algn="just"/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Aplicaciones más comunes</a:t>
            </a:r>
          </a:p>
          <a:p>
            <a:pPr marL="857250" lvl="1" algn="just"/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Tracking </a:t>
            </a:r>
          </a:p>
          <a:p>
            <a:pPr marL="1257300" lvl="2" algn="just"/>
            <a:r>
              <a:rPr lang="es-PA" dirty="0" err="1" smtClean="0">
                <a:latin typeface="Century Gothic (Headings)"/>
                <a:cs typeface="Calibri" panose="020F0502020204030204" pitchFamily="34" charset="0"/>
              </a:rPr>
              <a:t>Dead</a:t>
            </a:r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 </a:t>
            </a:r>
            <a:r>
              <a:rPr lang="es-PA" dirty="0" err="1" smtClean="0">
                <a:latin typeface="Century Gothic (Headings)"/>
                <a:cs typeface="Calibri" panose="020F0502020204030204" pitchFamily="34" charset="0"/>
              </a:rPr>
              <a:t>Reckoning</a:t>
            </a:r>
            <a:endParaRPr lang="es-PA" dirty="0">
              <a:latin typeface="Century Gothic (Headings)"/>
              <a:cs typeface="Calibri" panose="020F0502020204030204" pitchFamily="34" charset="0"/>
            </a:endParaRPr>
          </a:p>
          <a:p>
            <a:pPr marL="857250" lvl="1" algn="just"/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Predicciones de series de tiempo</a:t>
            </a:r>
          </a:p>
          <a:p>
            <a:pPr marL="857250" lvl="1" algn="just"/>
            <a:r>
              <a:rPr lang="es-PA" dirty="0" err="1" smtClean="0">
                <a:latin typeface="Century Gothic (Headings)"/>
                <a:cs typeface="Calibri" panose="020F0502020204030204" pitchFamily="34" charset="0"/>
              </a:rPr>
              <a:t>Fusi</a:t>
            </a:r>
            <a:r>
              <a:rPr lang="en-US" dirty="0" err="1" smtClean="0">
                <a:latin typeface="Century Gothic (Headings)"/>
                <a:cs typeface="Calibri" panose="020F0502020204030204" pitchFamily="34" charset="0"/>
              </a:rPr>
              <a:t>ón</a:t>
            </a:r>
            <a:r>
              <a:rPr lang="en-US" dirty="0" smtClean="0">
                <a:latin typeface="Century Gothic (Headings)"/>
                <a:cs typeface="Calibri" panose="020F0502020204030204" pitchFamily="34" charset="0"/>
              </a:rPr>
              <a:t> de </a:t>
            </a:r>
            <a:r>
              <a:rPr lang="en-US" dirty="0" err="1" smtClean="0">
                <a:latin typeface="Century Gothic (Headings)"/>
                <a:cs typeface="Calibri" panose="020F0502020204030204" pitchFamily="34" charset="0"/>
              </a:rPr>
              <a:t>Sensores</a:t>
            </a:r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  <a:p>
            <a:pPr marL="857250" lvl="1"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385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Filtro </a:t>
            </a:r>
            <a:r>
              <a:rPr lang="es-PA" dirty="0" err="1" smtClean="0"/>
              <a:t>Kalman</a:t>
            </a:r>
            <a:r>
              <a:rPr lang="es-PA" dirty="0" smtClean="0"/>
              <a:t> (Sistemas Lineales)</a:t>
            </a:r>
            <a:br>
              <a:rPr lang="es-PA" dirty="0" smtClean="0"/>
            </a:br>
            <a:r>
              <a:rPr lang="es-PA" dirty="0" smtClean="0"/>
              <a:t>Filminas del </a:t>
            </a:r>
            <a:r>
              <a:rPr lang="es-PA" dirty="0" err="1" smtClean="0"/>
              <a:t>Dr</a:t>
            </a:r>
            <a:r>
              <a:rPr lang="es-PA" dirty="0" smtClean="0"/>
              <a:t> Rony Caballero (UTP)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542721" y="17719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  <p:sp>
        <p:nvSpPr>
          <p:cNvPr id="8" name="Marcador de contenido 8"/>
          <p:cNvSpPr txBox="1">
            <a:spLocks/>
          </p:cNvSpPr>
          <p:nvPr/>
        </p:nvSpPr>
        <p:spPr>
          <a:xfrm>
            <a:off x="695121" y="19243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  <p:sp>
        <p:nvSpPr>
          <p:cNvPr id="7" name="Marcador de contenido 8"/>
          <p:cNvSpPr txBox="1">
            <a:spLocks/>
          </p:cNvSpPr>
          <p:nvPr/>
        </p:nvSpPr>
        <p:spPr>
          <a:xfrm>
            <a:off x="618921" y="1805236"/>
            <a:ext cx="9580795" cy="4969638"/>
          </a:xfrm>
          <a:prstGeom prst="rect">
            <a:avLst/>
          </a:prstGeom>
        </p:spPr>
        <p:txBody>
          <a:bodyPr vert="horz" lIns="91440" tIns="45720" rIns="91440" bIns="45720" rtlCol="0">
            <a:normAutofit fontScale="400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 algn="just">
              <a:buNone/>
            </a:pPr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%%%%%%%%%%%%%%%%%%%%%%%%%%%%%%%%%%%%%%%%%%%%%%%%%%%%%%%%%%%%%%%%%%%%%%%%%%%</a:t>
            </a:r>
            <a:endParaRPr lang="es-PA" dirty="0">
              <a:latin typeface="Century Gothic (Headings)"/>
              <a:cs typeface="Calibri" panose="020F0502020204030204" pitchFamily="34" charset="0"/>
            </a:endParaRP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                                 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PARCIAL : II - 50%               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NOMBRE  : RANGEL ALVARADO        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CÉDULA  : 08-734-1444            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FECHA   : 08.JUL.12              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MATERIA : TÓPICOS ESPECIALES DE ROBÓTICA MÓVIL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PROFESOR: DR. RONY CABALLERO     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                                                                        % 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%%%%%%%%%%%%%%%%%%%%%%%%%%%%%%%%%%%%%%%%%%%%%%%%%%%%%%%%%%%%%%%%%%%%%%%%%%%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                                 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                            BREVE LEYENDA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                                 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PHI    -&gt; matriz de transición   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GAMMA  -&gt; matriz de entrada      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LAMBDA -&gt; matriz de perturbación 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</a:t>
            </a:r>
            <a:r>
              <a:rPr lang="es-PA" dirty="0" err="1">
                <a:latin typeface="Century Gothic (Headings)"/>
                <a:cs typeface="Calibri" panose="020F0502020204030204" pitchFamily="34" charset="0"/>
              </a:rPr>
              <a:t>Ck</a:t>
            </a:r>
            <a:r>
              <a:rPr lang="es-PA" dirty="0">
                <a:latin typeface="Century Gothic (Headings)"/>
                <a:cs typeface="Calibri" panose="020F0502020204030204" pitchFamily="34" charset="0"/>
              </a:rPr>
              <a:t> | H -&gt; matriz de salida       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</a:t>
            </a:r>
            <a:r>
              <a:rPr lang="es-PA" dirty="0" err="1">
                <a:latin typeface="Century Gothic (Headings)"/>
                <a:cs typeface="Calibri" panose="020F0502020204030204" pitchFamily="34" charset="0"/>
              </a:rPr>
              <a:t>Dp</a:t>
            </a:r>
            <a:r>
              <a:rPr lang="es-PA" dirty="0">
                <a:latin typeface="Century Gothic (Headings)"/>
                <a:cs typeface="Calibri" panose="020F0502020204030204" pitchFamily="34" charset="0"/>
              </a:rPr>
              <a:t>     -&gt; matriz de </a:t>
            </a:r>
            <a:r>
              <a:rPr lang="es-PA" dirty="0" err="1">
                <a:latin typeface="Century Gothic (Headings)"/>
                <a:cs typeface="Calibri" panose="020F0502020204030204" pitchFamily="34" charset="0"/>
              </a:rPr>
              <a:t>prealimentación</a:t>
            </a:r>
            <a:r>
              <a:rPr lang="es-PA" dirty="0">
                <a:latin typeface="Century Gothic (Headings)"/>
                <a:cs typeface="Calibri" panose="020F0502020204030204" pitchFamily="34" charset="0"/>
              </a:rPr>
              <a:t>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u      -&gt; vector de entrada      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L | d  -&gt; vector de perturbación 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w      -&gt; ruido blanco de proceso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v | n  -&gt; ruido blanco de medición                                      </a:t>
            </a:r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%</a:t>
            </a:r>
            <a:endParaRPr lang="es-PA" dirty="0">
              <a:latin typeface="Century Gothic (Headings)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6198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Filtro </a:t>
            </a:r>
            <a:r>
              <a:rPr lang="es-PA" dirty="0" err="1" smtClean="0"/>
              <a:t>Kalman</a:t>
            </a:r>
            <a:r>
              <a:rPr lang="es-PA" dirty="0" smtClean="0"/>
              <a:t> (Sistemas Lineales)</a:t>
            </a:r>
            <a:br>
              <a:rPr lang="es-PA" dirty="0" smtClean="0"/>
            </a:br>
            <a:r>
              <a:rPr lang="es-PA" dirty="0" smtClean="0"/>
              <a:t>Filminas del </a:t>
            </a:r>
            <a:r>
              <a:rPr lang="es-PA" dirty="0" err="1" smtClean="0"/>
              <a:t>Dr</a:t>
            </a:r>
            <a:r>
              <a:rPr lang="es-PA" dirty="0" smtClean="0"/>
              <a:t> Rony Caballero (UTP)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542721" y="17719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  <p:sp>
        <p:nvSpPr>
          <p:cNvPr id="8" name="Marcador de contenido 8"/>
          <p:cNvSpPr txBox="1">
            <a:spLocks/>
          </p:cNvSpPr>
          <p:nvPr/>
        </p:nvSpPr>
        <p:spPr>
          <a:xfrm>
            <a:off x="695121" y="19243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  <p:sp>
        <p:nvSpPr>
          <p:cNvPr id="7" name="Marcador de contenido 8"/>
          <p:cNvSpPr txBox="1">
            <a:spLocks/>
          </p:cNvSpPr>
          <p:nvPr/>
        </p:nvSpPr>
        <p:spPr>
          <a:xfrm>
            <a:off x="618921" y="1805236"/>
            <a:ext cx="9580795" cy="4969638"/>
          </a:xfrm>
          <a:prstGeom prst="rect">
            <a:avLst/>
          </a:prstGeom>
        </p:spPr>
        <p:txBody>
          <a:bodyPr vert="horz" lIns="91440" tIns="45720" rIns="91440" bIns="45720" rtlCol="0">
            <a:normAutofit fontScale="400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I      -&gt; matriz identidad       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T      -&gt; Período de muestreo    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P      -&gt; covarianza             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y      -&gt; vector de salida sin perturbación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z      -&gt; vector de salida con perturbación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^                                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x      -&gt; predicción del siguiente estado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                                 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%%%%%%%%%%%%%%%%%%%%%%%%%%%%%%%%%%%%%%%%%%%%%%%%%%%%%%%%%%%%%%%%%%%%%%%%%%%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                                 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MODELO DISCRETO:                 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x(k + 1) = PHI(k)*x(k) + GAMMA(k)*u(k) + LAMBDA*w(k)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z(k)     = y(k) + n(k)           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         = C(k)*x(k) + </a:t>
            </a:r>
            <a:r>
              <a:rPr lang="es-PA" dirty="0" err="1">
                <a:latin typeface="Century Gothic (Headings)"/>
                <a:cs typeface="Calibri" panose="020F0502020204030204" pitchFamily="34" charset="0"/>
              </a:rPr>
              <a:t>Dp</a:t>
            </a:r>
            <a:r>
              <a:rPr lang="es-PA" dirty="0">
                <a:latin typeface="Century Gothic (Headings)"/>
                <a:cs typeface="Calibri" panose="020F0502020204030204" pitchFamily="34" charset="0"/>
              </a:rPr>
              <a:t>(k)u(k) + n(k)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                                 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MODELO EN VARIABLES DE ESTADO:   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.                                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x = A*x + B*u + w                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y = C*x + D*u + v                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                                 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%%%%%%%%%%%%%%%%%%%%%%%%%%%%%%%%%%%%%%%%%%%%%%%%%%%%%%%%%%%%%%%%%%%%%%%%%%%</a:t>
            </a:r>
          </a:p>
        </p:txBody>
      </p:sp>
    </p:spTree>
    <p:extLst>
      <p:ext uri="{BB962C8B-B14F-4D97-AF65-F5344CB8AC3E}">
        <p14:creationId xmlns:p14="http://schemas.microsoft.com/office/powerpoint/2010/main" val="377178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Filtro </a:t>
            </a:r>
            <a:r>
              <a:rPr lang="es-PA" dirty="0" err="1" smtClean="0"/>
              <a:t>Kalman</a:t>
            </a:r>
            <a:r>
              <a:rPr lang="es-PA" dirty="0" smtClean="0"/>
              <a:t> (Sistemas Lineales)</a:t>
            </a:r>
            <a:br>
              <a:rPr lang="es-PA" dirty="0" smtClean="0"/>
            </a:br>
            <a:r>
              <a:rPr lang="es-PA" dirty="0" smtClean="0"/>
              <a:t>Filminas del </a:t>
            </a:r>
            <a:r>
              <a:rPr lang="es-PA" dirty="0" err="1" smtClean="0"/>
              <a:t>Dr</a:t>
            </a:r>
            <a:r>
              <a:rPr lang="es-PA" dirty="0" smtClean="0"/>
              <a:t> Rony Caballero (UTP)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542721" y="17719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  <p:sp>
        <p:nvSpPr>
          <p:cNvPr id="8" name="Marcador de contenido 8"/>
          <p:cNvSpPr txBox="1">
            <a:spLocks/>
          </p:cNvSpPr>
          <p:nvPr/>
        </p:nvSpPr>
        <p:spPr>
          <a:xfrm>
            <a:off x="695121" y="19243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  <p:sp>
        <p:nvSpPr>
          <p:cNvPr id="7" name="Marcador de contenido 8"/>
          <p:cNvSpPr txBox="1">
            <a:spLocks/>
          </p:cNvSpPr>
          <p:nvPr/>
        </p:nvSpPr>
        <p:spPr>
          <a:xfrm>
            <a:off x="618921" y="1805236"/>
            <a:ext cx="9580795" cy="4969638"/>
          </a:xfrm>
          <a:prstGeom prst="rect">
            <a:avLst/>
          </a:prstGeom>
        </p:spPr>
        <p:txBody>
          <a:bodyPr vert="horz" lIns="91440" tIns="45720" rIns="91440" bIns="45720" rtlCol="0">
            <a:normAutofit fontScale="400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%%%%%%%%%%%%%%%%%%%%%%%%%%%%%%%%%%%%%%%%%%%%%%%%%%%%%%%%%%%%%%%%%%%%%%%%%%%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                                 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ANTES DE INICIAR EL ALGORITMO                                           % 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PHI    = </a:t>
            </a:r>
            <a:r>
              <a:rPr lang="es-PA" dirty="0" err="1">
                <a:latin typeface="Century Gothic (Headings)"/>
                <a:cs typeface="Calibri" panose="020F0502020204030204" pitchFamily="34" charset="0"/>
              </a:rPr>
              <a:t>e^aT</a:t>
            </a:r>
            <a:r>
              <a:rPr lang="es-PA" dirty="0">
                <a:latin typeface="Century Gothic (Headings)"/>
                <a:cs typeface="Calibri" panose="020F0502020204030204" pitchFamily="34" charset="0"/>
              </a:rPr>
              <a:t>                    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       = I + A*T + A^2*T^2/2! + A^3*T^3/3! + ... + </a:t>
            </a:r>
            <a:r>
              <a:rPr lang="es-PA" dirty="0" err="1">
                <a:latin typeface="Century Gothic (Headings)"/>
                <a:cs typeface="Calibri" panose="020F0502020204030204" pitchFamily="34" charset="0"/>
              </a:rPr>
              <a:t>A^n</a:t>
            </a:r>
            <a:r>
              <a:rPr lang="es-PA" dirty="0">
                <a:latin typeface="Century Gothic (Headings)"/>
                <a:cs typeface="Calibri" panose="020F0502020204030204" pitchFamily="34" charset="0"/>
              </a:rPr>
              <a:t>*</a:t>
            </a:r>
            <a:r>
              <a:rPr lang="es-PA" dirty="0" err="1">
                <a:latin typeface="Century Gothic (Headings)"/>
                <a:cs typeface="Calibri" panose="020F0502020204030204" pitchFamily="34" charset="0"/>
              </a:rPr>
              <a:t>T^n</a:t>
            </a:r>
            <a:r>
              <a:rPr lang="es-PA" dirty="0">
                <a:latin typeface="Century Gothic (Headings)"/>
                <a:cs typeface="Calibri" panose="020F0502020204030204" pitchFamily="34" charset="0"/>
              </a:rPr>
              <a:t>/n!           % 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GAMMA  = integral(</a:t>
            </a:r>
            <a:r>
              <a:rPr lang="es-PA" dirty="0" err="1">
                <a:latin typeface="Century Gothic (Headings)"/>
                <a:cs typeface="Calibri" panose="020F0502020204030204" pitchFamily="34" charset="0"/>
              </a:rPr>
              <a:t>e^at</a:t>
            </a:r>
            <a:r>
              <a:rPr lang="es-PA" dirty="0">
                <a:latin typeface="Century Gothic (Headings)"/>
                <a:cs typeface="Calibri" panose="020F0502020204030204" pitchFamily="34" charset="0"/>
              </a:rPr>
              <a:t>, t, 0, T)                                        % 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       = I*T + A*(T^2/2) + (A^2/2!)*(T^3/3) + ...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         + (A^(n-1)/(n-1)!)*(</a:t>
            </a:r>
            <a:r>
              <a:rPr lang="es-PA" dirty="0" err="1">
                <a:latin typeface="Century Gothic (Headings)"/>
                <a:cs typeface="Calibri" panose="020F0502020204030204" pitchFamily="34" charset="0"/>
              </a:rPr>
              <a:t>T^n</a:t>
            </a:r>
            <a:r>
              <a:rPr lang="es-PA" dirty="0">
                <a:latin typeface="Century Gothic (Headings)"/>
                <a:cs typeface="Calibri" panose="020F0502020204030204" pitchFamily="34" charset="0"/>
              </a:rPr>
              <a:t>/n)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LAMBDA = L, es un vector [m, 1]  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                                 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ALGORITMO DE KALMAN:             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1 - Establecer condiciones iniciales para </a:t>
            </a:r>
            <a:r>
              <a:rPr lang="es-PA" dirty="0" err="1">
                <a:latin typeface="Century Gothic (Headings)"/>
                <a:cs typeface="Calibri" panose="020F0502020204030204" pitchFamily="34" charset="0"/>
              </a:rPr>
              <a:t>xh</a:t>
            </a:r>
            <a:r>
              <a:rPr lang="es-PA" dirty="0">
                <a:latin typeface="Century Gothic (Headings)"/>
                <a:cs typeface="Calibri" panose="020F0502020204030204" pitchFamily="34" charset="0"/>
              </a:rPr>
              <a:t>, </a:t>
            </a:r>
            <a:r>
              <a:rPr lang="es-PA" dirty="0" err="1">
                <a:latin typeface="Century Gothic (Headings)"/>
                <a:cs typeface="Calibri" panose="020F0502020204030204" pitchFamily="34" charset="0"/>
              </a:rPr>
              <a:t>Ph</a:t>
            </a:r>
            <a:r>
              <a:rPr lang="es-PA" dirty="0">
                <a:latin typeface="Century Gothic (Headings)"/>
                <a:cs typeface="Calibri" panose="020F0502020204030204" pitchFamily="34" charset="0"/>
              </a:rPr>
              <a:t>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    </a:t>
            </a:r>
            <a:r>
              <a:rPr lang="es-PA" dirty="0" err="1">
                <a:latin typeface="Century Gothic (Headings)"/>
                <a:cs typeface="Calibri" panose="020F0502020204030204" pitchFamily="34" charset="0"/>
              </a:rPr>
              <a:t>xh</a:t>
            </a:r>
            <a:r>
              <a:rPr lang="es-PA" dirty="0">
                <a:latin typeface="Century Gothic (Headings)"/>
                <a:cs typeface="Calibri" panose="020F0502020204030204" pitchFamily="34" charset="0"/>
              </a:rPr>
              <a:t> es de dimensión [1 m]     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    </a:t>
            </a:r>
            <a:r>
              <a:rPr lang="es-PA" dirty="0" err="1">
                <a:latin typeface="Century Gothic (Headings)"/>
                <a:cs typeface="Calibri" panose="020F0502020204030204" pitchFamily="34" charset="0"/>
              </a:rPr>
              <a:t>Ph</a:t>
            </a:r>
            <a:r>
              <a:rPr lang="es-PA" dirty="0">
                <a:latin typeface="Century Gothic (Headings)"/>
                <a:cs typeface="Calibri" panose="020F0502020204030204" pitchFamily="34" charset="0"/>
              </a:rPr>
              <a:t> es de dimensión [m m]     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    ^                            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    </a:t>
            </a:r>
            <a:r>
              <a:rPr lang="es-PA" dirty="0" err="1">
                <a:latin typeface="Century Gothic (Headings)"/>
                <a:cs typeface="Calibri" panose="020F0502020204030204" pitchFamily="34" charset="0"/>
              </a:rPr>
              <a:t>xh</a:t>
            </a:r>
            <a:r>
              <a:rPr lang="es-PA" dirty="0">
                <a:latin typeface="Century Gothic (Headings)"/>
                <a:cs typeface="Calibri" panose="020F0502020204030204" pitchFamily="34" charset="0"/>
              </a:rPr>
              <a:t> = [  0,   0]  (por ejemplo)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    </a:t>
            </a:r>
            <a:r>
              <a:rPr lang="es-PA" dirty="0" err="1">
                <a:latin typeface="Century Gothic (Headings)"/>
                <a:cs typeface="Calibri" panose="020F0502020204030204" pitchFamily="34" charset="0"/>
              </a:rPr>
              <a:t>Ph</a:t>
            </a:r>
            <a:r>
              <a:rPr lang="es-PA" dirty="0">
                <a:latin typeface="Century Gothic (Headings)"/>
                <a:cs typeface="Calibri" panose="020F0502020204030204" pitchFamily="34" charset="0"/>
              </a:rPr>
              <a:t> = [1 0; 0 1]  (por ejemplo)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2 - Calcular la ganancia de </a:t>
            </a:r>
            <a:r>
              <a:rPr lang="es-PA" dirty="0" err="1">
                <a:latin typeface="Century Gothic (Headings)"/>
                <a:cs typeface="Calibri" panose="020F0502020204030204" pitchFamily="34" charset="0"/>
              </a:rPr>
              <a:t>Kalman</a:t>
            </a:r>
            <a:r>
              <a:rPr lang="es-PA" dirty="0">
                <a:latin typeface="Century Gothic (Headings)"/>
                <a:cs typeface="Calibri" panose="020F0502020204030204" pitchFamily="34" charset="0"/>
              </a:rPr>
              <a:t>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    K[k]     = P[k/k-1]*[H*P[k/k-1]*H' + R]^-1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3 - Actualizar estimación del vector de estado con las mediciones z(k)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    ^              ^             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    x[k/k-1] = PHI*x[k-1] + GAMMA*u[k-1]                                </a:t>
            </a:r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%</a:t>
            </a:r>
            <a:endParaRPr lang="es-PA" dirty="0">
              <a:latin typeface="Century Gothic (Headings)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4705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Filtro </a:t>
            </a:r>
            <a:r>
              <a:rPr lang="es-PA" dirty="0" err="1" smtClean="0"/>
              <a:t>Kalman</a:t>
            </a:r>
            <a:r>
              <a:rPr lang="es-PA" dirty="0" smtClean="0"/>
              <a:t> (Sistemas Lineales)</a:t>
            </a:r>
            <a:br>
              <a:rPr lang="es-PA" dirty="0" smtClean="0"/>
            </a:br>
            <a:r>
              <a:rPr lang="es-PA" dirty="0" smtClean="0"/>
              <a:t>Filminas del </a:t>
            </a:r>
            <a:r>
              <a:rPr lang="es-PA" dirty="0" err="1" smtClean="0"/>
              <a:t>Dr</a:t>
            </a:r>
            <a:r>
              <a:rPr lang="es-PA" dirty="0" smtClean="0"/>
              <a:t> Rony Caballero (UTP)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542721" y="17719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  <p:sp>
        <p:nvSpPr>
          <p:cNvPr id="8" name="Marcador de contenido 8"/>
          <p:cNvSpPr txBox="1">
            <a:spLocks/>
          </p:cNvSpPr>
          <p:nvPr/>
        </p:nvSpPr>
        <p:spPr>
          <a:xfrm>
            <a:off x="695121" y="19243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  <p:sp>
        <p:nvSpPr>
          <p:cNvPr id="7" name="Marcador de contenido 8"/>
          <p:cNvSpPr txBox="1">
            <a:spLocks/>
          </p:cNvSpPr>
          <p:nvPr/>
        </p:nvSpPr>
        <p:spPr>
          <a:xfrm>
            <a:off x="618921" y="1805236"/>
            <a:ext cx="9580795" cy="4969638"/>
          </a:xfrm>
          <a:prstGeom prst="rect">
            <a:avLst/>
          </a:prstGeom>
        </p:spPr>
        <p:txBody>
          <a:bodyPr vert="horz" lIns="91440" tIns="45720" rIns="91440" bIns="45720" rtlCol="0">
            <a:normAutofit fontScale="32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%%%%%%%%%%%%%%%%%%%%%%%%%%%%%%%%%%%%%%%%%%%%%%%%%%%%%%%%%%%%%%%%%%%%%%%%%%%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% Datos ingresados por el estudiante para ejecutar el filtro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T  =            0.05;    % Período de muestreo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A  = [-2, 1; -1, -2];    % Matriz de sistema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B  =          [0; 1];    % Matriz de entrada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L  =         [1; -1];    % Matriz de error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H  =          [1, 0];    % Matriz de salida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I  =       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eye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(2,2);    % Matriz identidad</a:t>
            </a:r>
          </a:p>
          <a:p>
            <a:pPr marL="0" indent="0" algn="just">
              <a:buNone/>
            </a:pPr>
            <a:endParaRPr lang="es-ES" dirty="0">
              <a:latin typeface="Century Gothic (Headings)"/>
              <a:cs typeface="Calibri" panose="020F0502020204030204" pitchFamily="34" charset="0"/>
            </a:endParaRP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% Ruido en el sistema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Q  =           0.090;    % ruido de proceso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R  =            0.05;    % ruido de medición</a:t>
            </a:r>
          </a:p>
          <a:p>
            <a:pPr marL="0" indent="0" algn="just">
              <a:buNone/>
            </a:pPr>
            <a:endParaRPr lang="es-ES" dirty="0">
              <a:latin typeface="Century Gothic (Headings)"/>
              <a:cs typeface="Calibri" panose="020F0502020204030204" pitchFamily="34" charset="0"/>
            </a:endParaRP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% Condiciones Iniciales del Sistema (para simular)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t  = 0:T:10;             % vector de tiempo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u  =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cos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(t);             % vector de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enrada</a:t>
            </a:r>
            <a:endParaRPr lang="es-ES" dirty="0">
              <a:latin typeface="Century Gothic (Headings)"/>
              <a:cs typeface="Calibri" panose="020F0502020204030204" pitchFamily="34" charset="0"/>
            </a:endParaRP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x0 = [0; 0];             % estado inicial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x  =     x0;             % estado inicial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y  =   H*x0;             % estado inicial</a:t>
            </a:r>
          </a:p>
          <a:p>
            <a:pPr marL="0" indent="0" algn="just">
              <a:buNone/>
            </a:pPr>
            <a:endParaRPr lang="es-ES" dirty="0">
              <a:latin typeface="Century Gothic (Headings)"/>
              <a:cs typeface="Calibri" panose="020F0502020204030204" pitchFamily="34" charset="0"/>
            </a:endParaRP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% Conjetura de condiciones iniciales para el filtro de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Kalman</a:t>
            </a:r>
            <a:endParaRPr lang="es-ES" dirty="0">
              <a:latin typeface="Century Gothic (Headings)"/>
              <a:cs typeface="Calibri" panose="020F0502020204030204" pitchFamily="34" charset="0"/>
            </a:endParaRPr>
          </a:p>
          <a:p>
            <a:pPr marL="0" indent="0" algn="just">
              <a:buNone/>
            </a:pP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xh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  = [0.5;-0.5];        %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xh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(0)</a:t>
            </a:r>
          </a:p>
          <a:p>
            <a:pPr marL="0" indent="0" algn="just">
              <a:buNone/>
            </a:pP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Ph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  =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eye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(2,2);          % P0</a:t>
            </a:r>
          </a:p>
        </p:txBody>
      </p:sp>
    </p:spTree>
    <p:extLst>
      <p:ext uri="{BB962C8B-B14F-4D97-AF65-F5344CB8AC3E}">
        <p14:creationId xmlns:p14="http://schemas.microsoft.com/office/powerpoint/2010/main" val="1161636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215689" cy="1400530"/>
          </a:xfrm>
        </p:spPr>
        <p:txBody>
          <a:bodyPr/>
          <a:lstStyle/>
          <a:p>
            <a:r>
              <a:rPr lang="es-PA" dirty="0" smtClean="0"/>
              <a:t>Modelado Matemático del Proceso de Muestreo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1853248"/>
            <a:ext cx="11544300" cy="4801552"/>
          </a:xfrm>
        </p:spPr>
        <p:txBody>
          <a:bodyPr>
            <a:normAutofit/>
          </a:bodyPr>
          <a:lstStyle/>
          <a:p>
            <a:r>
              <a:rPr lang="es-PA" dirty="0" smtClean="0"/>
              <a:t>Características del dominio de la frecuencia</a:t>
            </a:r>
          </a:p>
          <a:p>
            <a:r>
              <a:rPr lang="es-PA" dirty="0" err="1" smtClean="0"/>
              <a:t>Cn</a:t>
            </a:r>
            <a:r>
              <a:rPr lang="es-PA" dirty="0" smtClean="0"/>
              <a:t> puede ser reordenado como: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r>
              <a:rPr lang="es-PA" dirty="0" smtClean="0"/>
              <a:t>Así f*p(t) es </a:t>
            </a:r>
            <a:r>
              <a:rPr lang="es-PA" dirty="0" err="1" smtClean="0"/>
              <a:t>períodica</a:t>
            </a:r>
            <a:r>
              <a:rPr lang="es-PA" dirty="0" smtClean="0"/>
              <a:t> y escrita como: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2914" y="2207845"/>
            <a:ext cx="4238420" cy="209186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4697" y="4357825"/>
            <a:ext cx="5773478" cy="229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733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Filtro </a:t>
            </a:r>
            <a:r>
              <a:rPr lang="es-PA" dirty="0" err="1" smtClean="0"/>
              <a:t>Kalman</a:t>
            </a:r>
            <a:r>
              <a:rPr lang="es-PA" dirty="0" smtClean="0"/>
              <a:t> (Sistemas Lineales)</a:t>
            </a:r>
            <a:br>
              <a:rPr lang="es-PA" dirty="0" smtClean="0"/>
            </a:br>
            <a:r>
              <a:rPr lang="es-PA" dirty="0" smtClean="0"/>
              <a:t>Filminas del </a:t>
            </a:r>
            <a:r>
              <a:rPr lang="es-PA" dirty="0" err="1" smtClean="0"/>
              <a:t>Dr</a:t>
            </a:r>
            <a:r>
              <a:rPr lang="es-PA" dirty="0" smtClean="0"/>
              <a:t> Rony Caballero (UTP)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542721" y="17719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  <p:sp>
        <p:nvSpPr>
          <p:cNvPr id="8" name="Marcador de contenido 8"/>
          <p:cNvSpPr txBox="1">
            <a:spLocks/>
          </p:cNvSpPr>
          <p:nvPr/>
        </p:nvSpPr>
        <p:spPr>
          <a:xfrm>
            <a:off x="695121" y="19243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  <p:sp>
        <p:nvSpPr>
          <p:cNvPr id="7" name="Marcador de contenido 8"/>
          <p:cNvSpPr txBox="1">
            <a:spLocks/>
          </p:cNvSpPr>
          <p:nvPr/>
        </p:nvSpPr>
        <p:spPr>
          <a:xfrm>
            <a:off x="618921" y="1805236"/>
            <a:ext cx="9580795" cy="4969638"/>
          </a:xfrm>
          <a:prstGeom prst="rect">
            <a:avLst/>
          </a:prstGeom>
        </p:spPr>
        <p:txBody>
          <a:bodyPr vert="horz" lIns="91440" tIns="45720" rIns="91440" bIns="45720" rtlCol="0">
            <a:normAutofit fontScale="47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%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Simulacion</a:t>
            </a:r>
            <a:endParaRPr lang="es-ES" dirty="0">
              <a:latin typeface="Century Gothic (Headings)"/>
              <a:cs typeface="Calibri" panose="020F0502020204030204" pitchFamily="34" charset="0"/>
            </a:endParaRPr>
          </a:p>
          <a:p>
            <a:pPr marL="0" indent="0" algn="just">
              <a:buNone/>
            </a:pPr>
            <a:endParaRPr lang="es-ES" dirty="0">
              <a:latin typeface="Century Gothic (Headings)"/>
              <a:cs typeface="Calibri" panose="020F0502020204030204" pitchFamily="34" charset="0"/>
            </a:endParaRP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% Cálculo de variables de tiempo discreto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PHI    =  (I + A*T + ... % Matriz de transición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           A^2*T^2/factorial(2) + ...  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           A^3*T^3/factorial(3) + A^4*T^4/factorial(4) + ...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           A^5*T^5/factorial(5) + A^6*T^6/factorial(6));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N      =  (I*T + ...     % Integral de la serie de Taylor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           A*(T^2/2) + (A^2/factorial(2))*(T^3/3) + ... 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           (A^3/factorial(3))*(T^4/4) + (A^4/factorial(4))*(T^5/5) + ...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           (A^5/factorial(5))*(T^6/6) + (A^6/factorial(6))*(T^7/7));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GAMMA  = N*B;            % Matriz de Entrada</a:t>
            </a:r>
          </a:p>
          <a:p>
            <a:pPr marL="0" indent="0" algn="just">
              <a:buNone/>
            </a:pPr>
            <a:endParaRPr lang="es-ES" dirty="0">
              <a:latin typeface="Century Gothic (Headings)"/>
              <a:cs typeface="Calibri" panose="020F0502020204030204" pitchFamily="34" charset="0"/>
            </a:endParaRP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LAMBDA = N*L;            % Matriz de Ruido</a:t>
            </a:r>
          </a:p>
          <a:p>
            <a:pPr marL="0" indent="0" algn="just">
              <a:buNone/>
            </a:pPr>
            <a:endParaRPr lang="es-ES" dirty="0">
              <a:latin typeface="Century Gothic (Headings)"/>
              <a:cs typeface="Calibri" panose="020F0502020204030204" pitchFamily="34" charset="0"/>
            </a:endParaRP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% Matrices de almacenamiento de estimados y covarianzas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% Llenamos las matrices de ceros de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dimension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 1 x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longitud_de_vector_tiempo</a:t>
            </a:r>
            <a:endParaRPr lang="es-ES" dirty="0">
              <a:latin typeface="Century Gothic (Headings)"/>
              <a:cs typeface="Calibri" panose="020F0502020204030204" pitchFamily="34" charset="0"/>
            </a:endParaRP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% Predictivos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xh1 =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zeros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(1,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length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(t));         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xh2 =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zeros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(1,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length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(t</a:t>
            </a:r>
            <a:r>
              <a:rPr lang="es-ES" dirty="0" smtClean="0">
                <a:latin typeface="Century Gothic (Headings)"/>
                <a:cs typeface="Calibri" panose="020F0502020204030204" pitchFamily="34" charset="0"/>
              </a:rPr>
              <a:t>));</a:t>
            </a:r>
            <a:endParaRPr lang="es-ES" dirty="0">
              <a:latin typeface="Century Gothic (Headings)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4958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Filtro </a:t>
            </a:r>
            <a:r>
              <a:rPr lang="es-PA" dirty="0" err="1" smtClean="0"/>
              <a:t>Kalman</a:t>
            </a:r>
            <a:r>
              <a:rPr lang="es-PA" dirty="0" smtClean="0"/>
              <a:t> (Sistemas Lineales)</a:t>
            </a:r>
            <a:br>
              <a:rPr lang="es-PA" dirty="0" smtClean="0"/>
            </a:br>
            <a:r>
              <a:rPr lang="es-PA" dirty="0" smtClean="0"/>
              <a:t>Filminas del </a:t>
            </a:r>
            <a:r>
              <a:rPr lang="es-PA" dirty="0" err="1" smtClean="0"/>
              <a:t>Dr</a:t>
            </a:r>
            <a:r>
              <a:rPr lang="es-PA" dirty="0" smtClean="0"/>
              <a:t> Rony Caballero (UTP)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542721" y="17719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  <p:sp>
        <p:nvSpPr>
          <p:cNvPr id="8" name="Marcador de contenido 8"/>
          <p:cNvSpPr txBox="1">
            <a:spLocks/>
          </p:cNvSpPr>
          <p:nvPr/>
        </p:nvSpPr>
        <p:spPr>
          <a:xfrm>
            <a:off x="695121" y="19243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  <p:sp>
        <p:nvSpPr>
          <p:cNvPr id="7" name="Marcador de contenido 8"/>
          <p:cNvSpPr txBox="1">
            <a:spLocks/>
          </p:cNvSpPr>
          <p:nvPr/>
        </p:nvSpPr>
        <p:spPr>
          <a:xfrm>
            <a:off x="618921" y="1805236"/>
            <a:ext cx="9580795" cy="4969638"/>
          </a:xfrm>
          <a:prstGeom prst="rect">
            <a:avLst/>
          </a:prstGeom>
        </p:spPr>
        <p:txBody>
          <a:bodyPr vert="horz" lIns="91440" tIns="45720" rIns="91440" bIns="45720" rtlCol="0">
            <a:normAutofit fontScale="400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% Covarianza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Ph1 =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zeros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(1,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length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(t));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Ph2 =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zeros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(1,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length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(t));</a:t>
            </a:r>
          </a:p>
          <a:p>
            <a:pPr marL="0" indent="0" algn="just">
              <a:buNone/>
            </a:pPr>
            <a:endParaRPr lang="es-ES" dirty="0">
              <a:latin typeface="Century Gothic (Headings)"/>
              <a:cs typeface="Calibri" panose="020F0502020204030204" pitchFamily="34" charset="0"/>
            </a:endParaRP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% Estados Iniciales guardados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xh1(1) =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xh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(1);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xh2(1) =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xh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(2);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Ph1(1) =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Ph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(1);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Ph2(1) =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Ph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(2);</a:t>
            </a:r>
          </a:p>
          <a:p>
            <a:pPr marL="0" indent="0" algn="just">
              <a:buNone/>
            </a:pPr>
            <a:endParaRPr lang="es-ES" dirty="0">
              <a:latin typeface="Century Gothic (Headings)"/>
              <a:cs typeface="Calibri" panose="020F0502020204030204" pitchFamily="34" charset="0"/>
            </a:endParaRPr>
          </a:p>
          <a:p>
            <a:pPr marL="0" indent="0" algn="just">
              <a:buNone/>
            </a:pP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for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 k = 1:length(t) - 1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v  =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sqrt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(Q)*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randn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;     % ruido blanco de proceso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w  =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sqrt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(R)*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randn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;     % ruido blanco de medición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% sistema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x(:,k + 1) = PHI*x(:,k) + GAMMA*u(k) + LAMBDA*v;  % ecuación discreta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y(k + 1)   = H*x(:,k + 1) + w;                    % salida</a:t>
            </a:r>
          </a:p>
          <a:p>
            <a:pPr marL="0" indent="0" algn="just">
              <a:buNone/>
            </a:pPr>
            <a:endParaRPr lang="es-ES" dirty="0">
              <a:latin typeface="Century Gothic (Headings)"/>
              <a:cs typeface="Calibri" panose="020F0502020204030204" pitchFamily="34" charset="0"/>
            </a:endParaRP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% Actualización de la medición en tiempo discreto</a:t>
            </a:r>
          </a:p>
          <a:p>
            <a:pPr marL="0" indent="0" algn="just">
              <a:buNone/>
            </a:pP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Kgain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    =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Ph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*H'*(H*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Ph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*H' + R)^-1;       % ganancia de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kalman</a:t>
            </a:r>
            <a:endParaRPr lang="es-ES" dirty="0">
              <a:latin typeface="Century Gothic (Headings)"/>
              <a:cs typeface="Calibri" panose="020F0502020204030204" pitchFamily="34" charset="0"/>
            </a:endParaRPr>
          </a:p>
          <a:p>
            <a:pPr marL="0" indent="0" algn="just">
              <a:buNone/>
            </a:pP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xh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       =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xh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 +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Kgain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*(y(k) - H*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xh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);     % predicción de la medición</a:t>
            </a:r>
          </a:p>
          <a:p>
            <a:pPr marL="0" indent="0" algn="just">
              <a:buNone/>
            </a:pP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Ph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       = (I -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Kgain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*H)*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Ph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;             % actualización de error </a:t>
            </a:r>
            <a:r>
              <a:rPr lang="es-ES" dirty="0" smtClean="0">
                <a:latin typeface="Century Gothic (Headings)"/>
                <a:cs typeface="Calibri" panose="020F0502020204030204" pitchFamily="34" charset="0"/>
              </a:rPr>
              <a:t>covarianza</a:t>
            </a:r>
            <a:endParaRPr lang="es-ES" dirty="0">
              <a:latin typeface="Century Gothic (Headings)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6660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Filtro </a:t>
            </a:r>
            <a:r>
              <a:rPr lang="es-PA" dirty="0" err="1" smtClean="0"/>
              <a:t>Kalman</a:t>
            </a:r>
            <a:r>
              <a:rPr lang="es-PA" dirty="0" smtClean="0"/>
              <a:t> (Sistemas Lineales)</a:t>
            </a:r>
            <a:br>
              <a:rPr lang="es-PA" dirty="0" smtClean="0"/>
            </a:br>
            <a:r>
              <a:rPr lang="es-PA" dirty="0" smtClean="0"/>
              <a:t>Filminas del </a:t>
            </a:r>
            <a:r>
              <a:rPr lang="es-PA" dirty="0" err="1" smtClean="0"/>
              <a:t>Dr</a:t>
            </a:r>
            <a:r>
              <a:rPr lang="es-PA" dirty="0" smtClean="0"/>
              <a:t> Rony Caballero (UTP)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542721" y="17719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  <p:sp>
        <p:nvSpPr>
          <p:cNvPr id="8" name="Marcador de contenido 8"/>
          <p:cNvSpPr txBox="1">
            <a:spLocks/>
          </p:cNvSpPr>
          <p:nvPr/>
        </p:nvSpPr>
        <p:spPr>
          <a:xfrm>
            <a:off x="695121" y="19243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  <p:sp>
        <p:nvSpPr>
          <p:cNvPr id="7" name="Marcador de contenido 8"/>
          <p:cNvSpPr txBox="1">
            <a:spLocks/>
          </p:cNvSpPr>
          <p:nvPr/>
        </p:nvSpPr>
        <p:spPr>
          <a:xfrm>
            <a:off x="618921" y="1805236"/>
            <a:ext cx="9580795" cy="4969638"/>
          </a:xfrm>
          <a:prstGeom prst="rect">
            <a:avLst/>
          </a:prstGeom>
        </p:spPr>
        <p:txBody>
          <a:bodyPr vert="horz" lIns="91440" tIns="45720" rIns="91440" bIns="45720" rtlCol="0">
            <a:normAutofit fontScale="32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% Actualización en tiempo discreto</a:t>
            </a:r>
          </a:p>
          <a:p>
            <a:pPr marL="0" indent="0" algn="just">
              <a:buNone/>
            </a:pP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xh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 = PHI*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xh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      + GAMMA*u(k);          % proyectar el estado siguiente</a:t>
            </a:r>
          </a:p>
          <a:p>
            <a:pPr marL="0" indent="0" algn="just">
              <a:buNone/>
            </a:pP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Ph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 = PHI*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Ph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*PHI' + LAMBDA*Q*LAMBDA';    % proyectar error de covarianza</a:t>
            </a:r>
          </a:p>
          <a:p>
            <a:pPr marL="0" indent="0" algn="just">
              <a:buNone/>
            </a:pPr>
            <a:endParaRPr lang="es-ES" dirty="0">
              <a:latin typeface="Century Gothic (Headings)"/>
              <a:cs typeface="Calibri" panose="020F0502020204030204" pitchFamily="34" charset="0"/>
            </a:endParaRP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% Almacenamiento para gráfico posterior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xh1(k + 1) =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xh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(1);                     % señal filtrada Xh1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xh2(k + 1) =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xh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(2);                     % señal filtrada Xh2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Ph1(k + 1) =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Ph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(1);                     % señal de covarianza Ph1 en Xh1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Ph2(k + 1) =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Ph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(2);                     % señal de covarianza Ph2 en Xh2</a:t>
            </a:r>
          </a:p>
          <a:p>
            <a:pPr marL="0" indent="0" algn="just">
              <a:buNone/>
            </a:pP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end</a:t>
            </a:r>
            <a:endParaRPr lang="es-ES" dirty="0">
              <a:latin typeface="Century Gothic (Headings)"/>
              <a:cs typeface="Calibri" panose="020F0502020204030204" pitchFamily="34" charset="0"/>
            </a:endParaRPr>
          </a:p>
          <a:p>
            <a:pPr marL="0" indent="0" algn="just">
              <a:buNone/>
            </a:pPr>
            <a:endParaRPr lang="es-ES" dirty="0">
              <a:latin typeface="Century Gothic (Headings)"/>
              <a:cs typeface="Calibri" panose="020F0502020204030204" pitchFamily="34" charset="0"/>
            </a:endParaRP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% Parte I.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% Entonces grafique y compare la salida filtrada (y = X1) proveniente del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% filtro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Kalman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 con la real.</a:t>
            </a:r>
          </a:p>
          <a:p>
            <a:pPr marL="0" indent="0" algn="just">
              <a:buNone/>
            </a:pPr>
            <a:endParaRPr lang="es-ES" dirty="0">
              <a:latin typeface="Century Gothic (Headings)"/>
              <a:cs typeface="Calibri" panose="020F0502020204030204" pitchFamily="34" charset="0"/>
            </a:endParaRP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% Tratamos estos datos como figura - Graficar Salida filtrada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figure('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name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', 'RANGEL ALVARADO - 8-734-1444 - Y vs X');   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set(0,'DefaultAxesColorOrder', ...      % Ajustamos colores Red,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Cyan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, Blue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    [1 0 0; 0 1 1;0 0 1 ]);             </a:t>
            </a:r>
          </a:p>
          <a:p>
            <a:pPr marL="0" indent="0" algn="just">
              <a:buNone/>
            </a:pP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plot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(t, y(1,:), t, xh1, t, x(1,:));     % y(t) vs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xh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(1,t), x(1, t)</a:t>
            </a:r>
          </a:p>
          <a:p>
            <a:pPr marL="0" indent="0" algn="just">
              <a:buNone/>
            </a:pP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xlabel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('Time (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secs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)');                  % Etiqueta eje X</a:t>
            </a:r>
          </a:p>
          <a:p>
            <a:pPr marL="0" indent="0" algn="just">
              <a:buNone/>
            </a:pP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ylabel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('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Xn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,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Yn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');                       % Etiqueta eje Y</a:t>
            </a:r>
          </a:p>
          <a:p>
            <a:pPr marL="0" indent="0" algn="just">
              <a:buNone/>
            </a:pP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title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('Y(t) vs [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Xh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(t), X(t)]');         % Título de la figura </a:t>
            </a:r>
            <a:r>
              <a:rPr lang="es-ES" dirty="0" smtClean="0">
                <a:latin typeface="Century Gothic (Headings)"/>
                <a:cs typeface="Calibri" panose="020F0502020204030204" pitchFamily="34" charset="0"/>
              </a:rPr>
              <a:t>1</a:t>
            </a:r>
            <a:endParaRPr lang="es-ES" dirty="0">
              <a:latin typeface="Century Gothic (Headings)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623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Filtro </a:t>
            </a:r>
            <a:r>
              <a:rPr lang="es-PA" dirty="0" err="1" smtClean="0"/>
              <a:t>Kalman</a:t>
            </a:r>
            <a:r>
              <a:rPr lang="es-PA" dirty="0" smtClean="0"/>
              <a:t> (Sistemas Lineales)</a:t>
            </a:r>
            <a:br>
              <a:rPr lang="es-PA" dirty="0" smtClean="0"/>
            </a:br>
            <a:r>
              <a:rPr lang="es-PA" dirty="0" smtClean="0"/>
              <a:t>Filminas del </a:t>
            </a:r>
            <a:r>
              <a:rPr lang="es-PA" dirty="0" err="1" smtClean="0"/>
              <a:t>Dr</a:t>
            </a:r>
            <a:r>
              <a:rPr lang="es-PA" dirty="0" smtClean="0"/>
              <a:t> Rony Caballero (UTP)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542721" y="17719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  <p:sp>
        <p:nvSpPr>
          <p:cNvPr id="8" name="Marcador de contenido 8"/>
          <p:cNvSpPr txBox="1">
            <a:spLocks/>
          </p:cNvSpPr>
          <p:nvPr/>
        </p:nvSpPr>
        <p:spPr>
          <a:xfrm>
            <a:off x="695121" y="19243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  <p:sp>
        <p:nvSpPr>
          <p:cNvPr id="7" name="Marcador de contenido 8"/>
          <p:cNvSpPr txBox="1">
            <a:spLocks/>
          </p:cNvSpPr>
          <p:nvPr/>
        </p:nvSpPr>
        <p:spPr>
          <a:xfrm>
            <a:off x="618921" y="1805236"/>
            <a:ext cx="9580795" cy="4969638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 algn="just">
              <a:buNone/>
            </a:pP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legend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('y(t)     - salida con error', ...% Leyenda de la figura 1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       '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xh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(1,t) - pronóstico variable 1',...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       'x (1,t)  - variable real');</a:t>
            </a:r>
          </a:p>
          <a:p>
            <a:pPr marL="0" indent="0" algn="just">
              <a:buNone/>
            </a:pPr>
            <a:endParaRPr lang="es-ES" dirty="0">
              <a:latin typeface="Century Gothic (Headings)"/>
              <a:cs typeface="Calibri" panose="020F0502020204030204" pitchFamily="34" charset="0"/>
            </a:endParaRP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% Parte II.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% Grafique los elementos de la matriz de covarianza de estimación en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% función del tiempo.</a:t>
            </a:r>
          </a:p>
          <a:p>
            <a:pPr marL="0" indent="0" algn="just">
              <a:buNone/>
            </a:pPr>
            <a:endParaRPr lang="es-ES" dirty="0">
              <a:latin typeface="Century Gothic (Headings)"/>
              <a:cs typeface="Calibri" panose="020F0502020204030204" pitchFamily="34" charset="0"/>
            </a:endParaRP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% Tratamos estos datos como figura - Graficar Covarianza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figure('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name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', 'RANGEL ALVARADO - 8-734-1444 - P vs t');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set(0,'DefaultAxesColorOrder', ...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    [1 0 0; 0 0 1 ]);                   % Ajustamos colores Red,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Cyan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, Blue</a:t>
            </a:r>
          </a:p>
          <a:p>
            <a:pPr marL="0" indent="0" algn="just">
              <a:buNone/>
            </a:pP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plot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(t, Ph1, t, Ph2);                   %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Ph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(1,t) vs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Ph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(2,t) </a:t>
            </a:r>
          </a:p>
          <a:p>
            <a:pPr marL="0" indent="0" algn="just">
              <a:buNone/>
            </a:pP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xlabel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('Time (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secs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)');                  % Etiqueta eje X</a:t>
            </a:r>
          </a:p>
          <a:p>
            <a:pPr marL="0" indent="0" algn="just">
              <a:buNone/>
            </a:pP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ylabel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('Salida de Covarianza');         % Etiqueta eje Y</a:t>
            </a:r>
          </a:p>
          <a:p>
            <a:pPr marL="0" indent="0" algn="just">
              <a:buNone/>
            </a:pP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title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('P (Covarianza) vs t');           % Título del gráfico 2</a:t>
            </a:r>
          </a:p>
          <a:p>
            <a:pPr marL="0" indent="0" algn="just">
              <a:buNone/>
            </a:pP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legend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('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Ph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(1,t) -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elem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. 1 de matriz covarianza',...% Leyenda de la figura 1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       '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Ph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(2,t) -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elem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. 2 de matriz covarianza');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%%%%%%%%%%%%%%%%%%%%%%%%%%%%%%%%%%%%%%%%%%%%%%%%%%%%%%%%%%%%%%%%%%%%%%%%%%%</a:t>
            </a:r>
          </a:p>
        </p:txBody>
      </p:sp>
    </p:spTree>
    <p:extLst>
      <p:ext uri="{BB962C8B-B14F-4D97-AF65-F5344CB8AC3E}">
        <p14:creationId xmlns:p14="http://schemas.microsoft.com/office/powerpoint/2010/main" val="311174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Filtro </a:t>
            </a:r>
            <a:r>
              <a:rPr lang="es-PA" dirty="0" err="1" smtClean="0"/>
              <a:t>Kalman</a:t>
            </a:r>
            <a:r>
              <a:rPr lang="es-PA" dirty="0" smtClean="0"/>
              <a:t> (Sistemas Lineales)</a:t>
            </a:r>
            <a:br>
              <a:rPr lang="es-PA" dirty="0" smtClean="0"/>
            </a:br>
            <a:r>
              <a:rPr lang="es-PA" dirty="0" smtClean="0"/>
              <a:t>Filminas del </a:t>
            </a:r>
            <a:r>
              <a:rPr lang="es-PA" dirty="0" err="1" smtClean="0"/>
              <a:t>Dr</a:t>
            </a:r>
            <a:r>
              <a:rPr lang="es-PA" dirty="0" smtClean="0"/>
              <a:t> Rony Caballero (UTP)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542721" y="17719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  <p:sp>
        <p:nvSpPr>
          <p:cNvPr id="8" name="Marcador de contenido 8"/>
          <p:cNvSpPr txBox="1">
            <a:spLocks/>
          </p:cNvSpPr>
          <p:nvPr/>
        </p:nvSpPr>
        <p:spPr>
          <a:xfrm>
            <a:off x="695121" y="19243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  <p:sp>
        <p:nvSpPr>
          <p:cNvPr id="7" name="Marcador de contenido 8"/>
          <p:cNvSpPr txBox="1">
            <a:spLocks/>
          </p:cNvSpPr>
          <p:nvPr/>
        </p:nvSpPr>
        <p:spPr>
          <a:xfrm>
            <a:off x="618921" y="1805236"/>
            <a:ext cx="9580795" cy="49696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 algn="just">
              <a:buNone/>
            </a:pPr>
            <a:endParaRPr lang="es-ES" dirty="0">
              <a:latin typeface="Century Gothic (Headings)"/>
              <a:cs typeface="Calibri" panose="020F050202020403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921" y="2092556"/>
            <a:ext cx="5200650" cy="40195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5409" y="2159231"/>
            <a:ext cx="5229225" cy="395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138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r>
              <a:rPr lang="es-PA" sz="10000" dirty="0" smtClean="0"/>
              <a:t>FINAL </a:t>
            </a:r>
            <a:r>
              <a:rPr lang="es-PA" sz="10000" smtClean="0"/>
              <a:t>DÍA 3</a:t>
            </a:r>
            <a:endParaRPr lang="es-PA" sz="10000" dirty="0"/>
          </a:p>
        </p:txBody>
      </p:sp>
    </p:spTree>
    <p:extLst>
      <p:ext uri="{BB962C8B-B14F-4D97-AF65-F5344CB8AC3E}">
        <p14:creationId xmlns:p14="http://schemas.microsoft.com/office/powerpoint/2010/main" val="986768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215689" cy="1400530"/>
          </a:xfrm>
        </p:spPr>
        <p:txBody>
          <a:bodyPr/>
          <a:lstStyle/>
          <a:p>
            <a:r>
              <a:rPr lang="es-PA" dirty="0" smtClean="0"/>
              <a:t>Modelado Matemático del Proceso de Muestreo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1853248"/>
            <a:ext cx="11544300" cy="4801552"/>
          </a:xfrm>
        </p:spPr>
        <p:txBody>
          <a:bodyPr>
            <a:normAutofit/>
          </a:bodyPr>
          <a:lstStyle/>
          <a:p>
            <a:r>
              <a:rPr lang="es-PA" dirty="0" smtClean="0"/>
              <a:t>Características del dominio de la frecuencia</a:t>
            </a:r>
          </a:p>
          <a:p>
            <a:r>
              <a:rPr lang="es-PA" dirty="0" smtClean="0"/>
              <a:t>Usando el teorema de corrimiento complejo: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r>
              <a:rPr lang="es-PA" dirty="0" smtClean="0"/>
              <a:t>Y como n es de –</a:t>
            </a:r>
            <a:r>
              <a:rPr lang="es-PA" dirty="0" err="1" smtClean="0"/>
              <a:t>inf</a:t>
            </a:r>
            <a:r>
              <a:rPr lang="es-PA" dirty="0" smtClean="0"/>
              <a:t> a +</a:t>
            </a:r>
            <a:r>
              <a:rPr lang="es-PA" dirty="0" err="1" smtClean="0"/>
              <a:t>inf</a:t>
            </a:r>
            <a:r>
              <a:rPr lang="es-PA" dirty="0" smtClean="0"/>
              <a:t>, la ecuación se puede escribir</a:t>
            </a:r>
          </a:p>
          <a:p>
            <a:endParaRPr lang="es-PA" dirty="0"/>
          </a:p>
          <a:p>
            <a:endParaRPr lang="es-PA" dirty="0" smtClean="0"/>
          </a:p>
          <a:p>
            <a:r>
              <a:rPr lang="es-PA" dirty="0" smtClean="0"/>
              <a:t>Donde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1167" y="1199104"/>
            <a:ext cx="4749347" cy="261384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7714" y="3860725"/>
            <a:ext cx="3309255" cy="83382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1451" y="4378326"/>
            <a:ext cx="4814435" cy="2276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295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215689" cy="1400530"/>
          </a:xfrm>
        </p:spPr>
        <p:txBody>
          <a:bodyPr/>
          <a:lstStyle/>
          <a:p>
            <a:r>
              <a:rPr lang="es-PA" dirty="0" smtClean="0"/>
              <a:t>Modelado Matemático del Proceso de Muestreo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1853248"/>
            <a:ext cx="11544300" cy="4801552"/>
          </a:xfrm>
        </p:spPr>
        <p:txBody>
          <a:bodyPr>
            <a:normAutofit/>
          </a:bodyPr>
          <a:lstStyle/>
          <a:p>
            <a:r>
              <a:rPr lang="es-PA" dirty="0" smtClean="0"/>
              <a:t>Características del dominio de la frecuencia</a:t>
            </a:r>
          </a:p>
          <a:p>
            <a:r>
              <a:rPr lang="es-PA" dirty="0" smtClean="0"/>
              <a:t>La ecuación anterior dice en resumen que </a:t>
            </a:r>
            <a:r>
              <a:rPr lang="es-PA" dirty="0" err="1" smtClean="0"/>
              <a:t>als</a:t>
            </a:r>
            <a:r>
              <a:rPr lang="es-PA" dirty="0" smtClean="0"/>
              <a:t> frecuencias de entrada están presentes a la salida del </a:t>
            </a:r>
            <a:r>
              <a:rPr lang="es-PA" dirty="0" err="1" smtClean="0"/>
              <a:t>meustreador</a:t>
            </a:r>
            <a:r>
              <a:rPr lang="es-PA" dirty="0" smtClean="0"/>
              <a:t> y multiplicadas por el factor p/T.  </a:t>
            </a:r>
          </a:p>
          <a:p>
            <a:r>
              <a:rPr lang="es-PA" dirty="0" smtClean="0"/>
              <a:t>Para n =! 0 </a:t>
            </a:r>
            <a:r>
              <a:rPr lang="es-PA" dirty="0" err="1" smtClean="0"/>
              <a:t>Cn</a:t>
            </a:r>
            <a:r>
              <a:rPr lang="es-PA" dirty="0" smtClean="0"/>
              <a:t> es complejo y cuya magnitud es:</a:t>
            </a:r>
          </a:p>
          <a:p>
            <a:endParaRPr lang="es-PA" dirty="0" smtClean="0"/>
          </a:p>
          <a:p>
            <a:endParaRPr lang="es-PA" dirty="0" smtClean="0"/>
          </a:p>
          <a:p>
            <a:endParaRPr lang="es-PA" dirty="0"/>
          </a:p>
          <a:p>
            <a:r>
              <a:rPr lang="es-PA" dirty="0" smtClean="0"/>
              <a:t>La operación de muestreo retiene la fundamental y sus armónicos</a:t>
            </a:r>
          </a:p>
          <a:p>
            <a:r>
              <a:rPr lang="es-PA" dirty="0" smtClean="0"/>
              <a:t>Teorema de Muestreo de Shannon: “Si la señal no contiene una frecuencia mayor a la fundamental es completamente </a:t>
            </a:r>
            <a:r>
              <a:rPr lang="es-PA" dirty="0" err="1" smtClean="0"/>
              <a:t>caracterizable</a:t>
            </a:r>
            <a:r>
              <a:rPr lang="es-PA" dirty="0" smtClean="0"/>
              <a:t> separándola en instantes de tiempo por T = n/</a:t>
            </a:r>
            <a:r>
              <a:rPr lang="es-PA" dirty="0" err="1" smtClean="0"/>
              <a:t>wc</a:t>
            </a:r>
            <a:r>
              <a:rPr lang="es-PA" dirty="0" smtClean="0"/>
              <a:t> segundos </a:t>
            </a:r>
            <a:r>
              <a:rPr lang="es-PA" dirty="0" err="1" smtClean="0"/>
              <a:t>wc</a:t>
            </a:r>
            <a:r>
              <a:rPr lang="es-PA" dirty="0" smtClean="0"/>
              <a:t> en rad/s”</a:t>
            </a:r>
            <a:endParaRPr lang="es-PA" dirty="0"/>
          </a:p>
          <a:p>
            <a:endParaRPr lang="es-PA" dirty="0" smtClean="0"/>
          </a:p>
          <a:p>
            <a:endParaRPr lang="es-PA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9899" y="3027616"/>
            <a:ext cx="4123871" cy="1797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152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215689" cy="1400530"/>
          </a:xfrm>
        </p:spPr>
        <p:txBody>
          <a:bodyPr/>
          <a:lstStyle/>
          <a:p>
            <a:r>
              <a:rPr lang="es-PA" dirty="0" smtClean="0"/>
              <a:t>Modelado Matemático del Proceso de Muestreo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1853248"/>
            <a:ext cx="11544300" cy="4801552"/>
          </a:xfrm>
        </p:spPr>
        <p:txBody>
          <a:bodyPr>
            <a:normAutofit/>
          </a:bodyPr>
          <a:lstStyle/>
          <a:p>
            <a:r>
              <a:rPr lang="es-PA" dirty="0" smtClean="0"/>
              <a:t>Características del dominio de la frecuencia</a:t>
            </a:r>
          </a:p>
          <a:p>
            <a:r>
              <a:rPr lang="es-PA" dirty="0" smtClean="0"/>
              <a:t>La frecuencia de muestreo debe ser mayor que la frecuencia de Nyquist la cual es el doble de la frecuencia de la señal a muestrear para evitar </a:t>
            </a:r>
            <a:r>
              <a:rPr lang="es-PA" dirty="0" err="1" smtClean="0"/>
              <a:t>aliasing</a:t>
            </a:r>
            <a:endParaRPr lang="es-PA" dirty="0" smtClean="0"/>
          </a:p>
          <a:p>
            <a:r>
              <a:rPr lang="es-PA" dirty="0" smtClean="0"/>
              <a:t>Si la señal se muestrea a </a:t>
            </a:r>
            <a:r>
              <a:rPr lang="es-PA" dirty="0" err="1" smtClean="0"/>
              <a:t>fs</a:t>
            </a:r>
            <a:r>
              <a:rPr lang="es-PA" dirty="0" smtClean="0"/>
              <a:t> &lt; 2f nos dará un </a:t>
            </a:r>
            <a:r>
              <a:rPr lang="es-PA" dirty="0" err="1" smtClean="0"/>
              <a:t>aliasing</a:t>
            </a:r>
            <a:r>
              <a:rPr lang="es-PA" dirty="0" smtClean="0"/>
              <a:t>.  </a:t>
            </a:r>
          </a:p>
          <a:p>
            <a:pPr lvl="1"/>
            <a:r>
              <a:rPr lang="es-PA" dirty="0" smtClean="0"/>
              <a:t>Frecuencia de </a:t>
            </a:r>
            <a:r>
              <a:rPr lang="es-PA" dirty="0" err="1" smtClean="0"/>
              <a:t>Aliasing</a:t>
            </a:r>
            <a:endParaRPr lang="es-PA" dirty="0" smtClean="0"/>
          </a:p>
          <a:p>
            <a:pPr lvl="1"/>
            <a:r>
              <a:rPr lang="es-PA" dirty="0" smtClean="0"/>
              <a:t>Periodo de </a:t>
            </a:r>
            <a:r>
              <a:rPr lang="es-PA" dirty="0" err="1" smtClean="0"/>
              <a:t>aliasing</a:t>
            </a:r>
            <a:endParaRPr lang="es-PA" dirty="0" smtClean="0"/>
          </a:p>
          <a:p>
            <a:r>
              <a:rPr lang="es-PA" dirty="0" smtClean="0"/>
              <a:t>Si f = 2fs se llama </a:t>
            </a:r>
            <a:r>
              <a:rPr lang="es-PA" dirty="0" err="1" smtClean="0"/>
              <a:t>folding</a:t>
            </a:r>
            <a:endParaRPr lang="es-PA" dirty="0" smtClean="0"/>
          </a:p>
          <a:p>
            <a:pPr lvl="1"/>
            <a:r>
              <a:rPr lang="es-PA" dirty="0" err="1" smtClean="0"/>
              <a:t>ws</a:t>
            </a:r>
            <a:r>
              <a:rPr lang="es-PA" dirty="0" smtClean="0"/>
              <a:t>/2 = frecuencia de </a:t>
            </a:r>
            <a:r>
              <a:rPr lang="es-PA" dirty="0" err="1" smtClean="0"/>
              <a:t>folding</a:t>
            </a:r>
            <a:endParaRPr lang="es-PA" dirty="0" smtClean="0"/>
          </a:p>
          <a:p>
            <a:pPr lvl="1"/>
            <a:r>
              <a:rPr lang="es-PA" dirty="0" err="1" smtClean="0"/>
              <a:t>wc</a:t>
            </a:r>
            <a:r>
              <a:rPr lang="es-PA" dirty="0" smtClean="0"/>
              <a:t> = frecuencia de </a:t>
            </a:r>
            <a:r>
              <a:rPr lang="es-PA" dirty="0" err="1" smtClean="0"/>
              <a:t>nyquist</a:t>
            </a:r>
            <a:endParaRPr lang="es-PA" dirty="0" smtClean="0"/>
          </a:p>
          <a:p>
            <a:endParaRPr lang="es-PA" dirty="0" smtClean="0"/>
          </a:p>
          <a:p>
            <a:r>
              <a:rPr lang="es-PA" dirty="0" err="1" smtClean="0"/>
              <a:t>Muestreso</a:t>
            </a:r>
            <a:r>
              <a:rPr lang="es-PA" dirty="0" smtClean="0"/>
              <a:t> bajo tienen efectos adversos en lazos cerrados y siempre se deben elegir frecuencia de muestreos más arriba de la teórica mínima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3106035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215689" cy="1400530"/>
          </a:xfrm>
        </p:spPr>
        <p:txBody>
          <a:bodyPr/>
          <a:lstStyle/>
          <a:p>
            <a:r>
              <a:rPr lang="es-PA" dirty="0" smtClean="0"/>
              <a:t>Modelado Matemático del Proceso de Muestreo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1853248"/>
            <a:ext cx="11544300" cy="4801552"/>
          </a:xfrm>
        </p:spPr>
        <p:txBody>
          <a:bodyPr>
            <a:normAutofit/>
          </a:bodyPr>
          <a:lstStyle/>
          <a:p>
            <a:r>
              <a:rPr lang="es-PA" dirty="0" smtClean="0"/>
              <a:t>Aproximación flat-top a </a:t>
            </a:r>
            <a:r>
              <a:rPr lang="es-PA" dirty="0" err="1" smtClean="0"/>
              <a:t>muestreador</a:t>
            </a:r>
            <a:r>
              <a:rPr lang="es-PA" dirty="0" smtClean="0"/>
              <a:t> de pulso finito</a:t>
            </a:r>
          </a:p>
          <a:p>
            <a:r>
              <a:rPr lang="es-PA" dirty="0" smtClean="0"/>
              <a:t>La función de Laplace se puede escribir como: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 smtClean="0"/>
          </a:p>
          <a:p>
            <a:r>
              <a:rPr lang="es-PA" dirty="0" smtClean="0"/>
              <a:t>Si la duración p es menor al período T la constante de la señal f(t) puede ser aproximada a una rectangular y la duración p es insignificante</a:t>
            </a:r>
            <a:endParaRPr lang="es-P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2556" y="2365829"/>
            <a:ext cx="5199244" cy="135787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5894" y="4804229"/>
            <a:ext cx="5346467" cy="1043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902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215689" cy="1400530"/>
          </a:xfrm>
        </p:spPr>
        <p:txBody>
          <a:bodyPr/>
          <a:lstStyle/>
          <a:p>
            <a:r>
              <a:rPr lang="es-PA" dirty="0" smtClean="0"/>
              <a:t>Modelado Matemático del Proceso de Muestreo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1853248"/>
            <a:ext cx="11544300" cy="4801552"/>
          </a:xfrm>
        </p:spPr>
        <p:txBody>
          <a:bodyPr>
            <a:normAutofit/>
          </a:bodyPr>
          <a:lstStyle/>
          <a:p>
            <a:r>
              <a:rPr lang="es-PA" dirty="0" smtClean="0"/>
              <a:t>Aproximación flat-top a </a:t>
            </a:r>
            <a:r>
              <a:rPr lang="es-PA" dirty="0" err="1" smtClean="0"/>
              <a:t>muestreador</a:t>
            </a:r>
            <a:r>
              <a:rPr lang="es-PA" dirty="0" smtClean="0"/>
              <a:t> de pulso finito</a:t>
            </a:r>
          </a:p>
          <a:p>
            <a:r>
              <a:rPr lang="es-PA" dirty="0" smtClean="0"/>
              <a:t>Podemos representar f*p(t) como serie infinita</a:t>
            </a:r>
          </a:p>
          <a:p>
            <a:endParaRPr lang="es-PA" dirty="0"/>
          </a:p>
          <a:p>
            <a:r>
              <a:rPr lang="es-PA" dirty="0" smtClean="0"/>
              <a:t>Tomar la transformada de Laplace como:</a:t>
            </a:r>
          </a:p>
          <a:p>
            <a:endParaRPr lang="es-PA" dirty="0"/>
          </a:p>
          <a:p>
            <a:endParaRPr lang="es-PA" dirty="0" smtClean="0"/>
          </a:p>
          <a:p>
            <a:r>
              <a:rPr lang="es-PA" dirty="0" smtClean="0"/>
              <a:t>Siendo p muy pequeño tenemos solo los dos primeros términos como: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1741" y="2176689"/>
            <a:ext cx="4513867" cy="9003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1741" y="3179275"/>
            <a:ext cx="4381727" cy="92571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2699" y="4980451"/>
            <a:ext cx="4581071" cy="1648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193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Reglas</a:t>
            </a:r>
            <a:r>
              <a:rPr lang="en-US" dirty="0" smtClean="0"/>
              <a:t> del </a:t>
            </a:r>
            <a:r>
              <a:rPr lang="en-US" dirty="0" err="1" smtClean="0"/>
              <a:t>Curso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301262"/>
            <a:ext cx="8946541" cy="4947138"/>
          </a:xfrm>
        </p:spPr>
        <p:txBody>
          <a:bodyPr>
            <a:normAutofit/>
          </a:bodyPr>
          <a:lstStyle/>
          <a:p>
            <a:r>
              <a:rPr lang="en-US" dirty="0"/>
              <a:t>No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necesario</a:t>
            </a:r>
            <a:r>
              <a:rPr lang="en-US" dirty="0"/>
              <a:t> </a:t>
            </a:r>
            <a:r>
              <a:rPr lang="en-US" dirty="0" err="1"/>
              <a:t>venir</a:t>
            </a:r>
            <a:r>
              <a:rPr lang="en-US" dirty="0"/>
              <a:t> a </a:t>
            </a:r>
            <a:r>
              <a:rPr lang="en-US" dirty="0" err="1"/>
              <a:t>clase</a:t>
            </a:r>
            <a:r>
              <a:rPr lang="en-US" dirty="0"/>
              <a:t>, sin embargo </a:t>
            </a:r>
            <a:r>
              <a:rPr lang="en-US" dirty="0" err="1"/>
              <a:t>en</a:t>
            </a:r>
            <a:r>
              <a:rPr lang="en-US" dirty="0"/>
              <a:t> la </a:t>
            </a:r>
            <a:r>
              <a:rPr lang="en-US" dirty="0" err="1"/>
              <a:t>entrega</a:t>
            </a:r>
            <a:r>
              <a:rPr lang="en-US" dirty="0"/>
              <a:t> </a:t>
            </a:r>
            <a:r>
              <a:rPr lang="en-US" dirty="0" err="1"/>
              <a:t>debe</a:t>
            </a:r>
            <a:r>
              <a:rPr lang="en-US" dirty="0"/>
              <a:t> </a:t>
            </a:r>
            <a:r>
              <a:rPr lang="en-US" dirty="0" err="1"/>
              <a:t>estar</a:t>
            </a:r>
            <a:r>
              <a:rPr lang="en-US" dirty="0"/>
              <a:t> al </a:t>
            </a:r>
            <a:r>
              <a:rPr lang="en-US" dirty="0" err="1"/>
              <a:t>menos</a:t>
            </a:r>
            <a:r>
              <a:rPr lang="en-US" dirty="0"/>
              <a:t> </a:t>
            </a:r>
            <a:r>
              <a:rPr lang="en-US" dirty="0" err="1" smtClean="0"/>
              <a:t>presente</a:t>
            </a:r>
            <a:r>
              <a:rPr lang="en-US" dirty="0"/>
              <a:t>, </a:t>
            </a:r>
            <a:r>
              <a:rPr lang="en-US" dirty="0" err="1"/>
              <a:t>luego</a:t>
            </a:r>
            <a:r>
              <a:rPr lang="en-US" dirty="0"/>
              <a:t> </a:t>
            </a:r>
            <a:r>
              <a:rPr lang="en-US" dirty="0" err="1"/>
              <a:t>puede</a:t>
            </a:r>
            <a:r>
              <a:rPr lang="en-US" dirty="0"/>
              <a:t> </a:t>
            </a:r>
            <a:r>
              <a:rPr lang="en-US" dirty="0" err="1"/>
              <a:t>retirarse</a:t>
            </a:r>
            <a:endParaRPr lang="en-US" dirty="0"/>
          </a:p>
          <a:p>
            <a:r>
              <a:rPr lang="en-US" dirty="0"/>
              <a:t>Los </a:t>
            </a:r>
            <a:r>
              <a:rPr lang="en-US" dirty="0" err="1"/>
              <a:t>laboratorios</a:t>
            </a:r>
            <a:r>
              <a:rPr lang="en-US" dirty="0"/>
              <a:t> </a:t>
            </a:r>
            <a:r>
              <a:rPr lang="en-US" dirty="0" err="1"/>
              <a:t>constan</a:t>
            </a:r>
            <a:r>
              <a:rPr lang="en-US" dirty="0"/>
              <a:t> de 100%</a:t>
            </a:r>
          </a:p>
          <a:p>
            <a:pPr lvl="1"/>
            <a:r>
              <a:rPr lang="en-US" dirty="0"/>
              <a:t>50% </a:t>
            </a:r>
            <a:r>
              <a:rPr lang="en-US" dirty="0" err="1"/>
              <a:t>es</a:t>
            </a:r>
            <a:r>
              <a:rPr lang="en-US" dirty="0"/>
              <a:t> completer lo </a:t>
            </a:r>
            <a:r>
              <a:rPr lang="en-US" dirty="0" err="1"/>
              <a:t>estipulado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la </a:t>
            </a:r>
            <a:r>
              <a:rPr lang="en-US" dirty="0" err="1"/>
              <a:t>guía</a:t>
            </a:r>
            <a:endParaRPr lang="en-US" dirty="0"/>
          </a:p>
          <a:p>
            <a:pPr lvl="1"/>
            <a:r>
              <a:rPr lang="en-US" dirty="0"/>
              <a:t>50%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parte, que se </a:t>
            </a:r>
            <a:r>
              <a:rPr lang="en-US" dirty="0" err="1"/>
              <a:t>detalla</a:t>
            </a:r>
            <a:r>
              <a:rPr lang="en-US" dirty="0"/>
              <a:t> un </a:t>
            </a:r>
            <a:r>
              <a:rPr lang="en-US" dirty="0" err="1"/>
              <a:t>reto</a:t>
            </a:r>
            <a:r>
              <a:rPr lang="en-US" dirty="0"/>
              <a:t> al final de </a:t>
            </a:r>
            <a:r>
              <a:rPr lang="en-US" dirty="0" err="1"/>
              <a:t>cada</a:t>
            </a:r>
            <a:r>
              <a:rPr lang="en-US" dirty="0"/>
              <a:t> </a:t>
            </a:r>
            <a:r>
              <a:rPr lang="en-US" dirty="0" err="1" smtClean="0"/>
              <a:t>guía</a:t>
            </a:r>
            <a:endParaRPr lang="en-US" dirty="0" smtClean="0"/>
          </a:p>
          <a:p>
            <a:r>
              <a:rPr lang="en-US" dirty="0" smtClean="0"/>
              <a:t>El </a:t>
            </a:r>
            <a:r>
              <a:rPr lang="en-US" dirty="0" err="1"/>
              <a:t>día</a:t>
            </a:r>
            <a:r>
              <a:rPr lang="en-US" dirty="0"/>
              <a:t> de </a:t>
            </a:r>
            <a:r>
              <a:rPr lang="en-US" dirty="0" err="1"/>
              <a:t>entrega</a:t>
            </a:r>
            <a:r>
              <a:rPr lang="en-US" dirty="0"/>
              <a:t> de </a:t>
            </a:r>
            <a:r>
              <a:rPr lang="en-US" dirty="0" err="1"/>
              <a:t>proyecto</a:t>
            </a:r>
            <a:r>
              <a:rPr lang="en-US" dirty="0"/>
              <a:t> final </a:t>
            </a:r>
            <a:r>
              <a:rPr lang="en-US" dirty="0" err="1"/>
              <a:t>es</a:t>
            </a:r>
            <a:r>
              <a:rPr lang="en-US" dirty="0"/>
              <a:t> el ultimo </a:t>
            </a:r>
            <a:r>
              <a:rPr lang="en-US" dirty="0" err="1"/>
              <a:t>día</a:t>
            </a:r>
            <a:r>
              <a:rPr lang="en-US" dirty="0"/>
              <a:t> de </a:t>
            </a:r>
            <a:r>
              <a:rPr lang="en-US" dirty="0" err="1" smtClean="0"/>
              <a:t>clases</a:t>
            </a:r>
            <a:endParaRPr lang="en-US" dirty="0" smtClean="0"/>
          </a:p>
          <a:p>
            <a:pPr lvl="1"/>
            <a:r>
              <a:rPr lang="en-US" dirty="0" err="1" smtClean="0"/>
              <a:t>Debe</a:t>
            </a:r>
            <a:r>
              <a:rPr lang="en-US" dirty="0" smtClean="0"/>
              <a:t> </a:t>
            </a:r>
            <a:r>
              <a:rPr lang="en-US" dirty="0" err="1" smtClean="0"/>
              <a:t>venir</a:t>
            </a:r>
            <a:r>
              <a:rPr lang="en-US" dirty="0" smtClean="0"/>
              <a:t> al </a:t>
            </a:r>
            <a:r>
              <a:rPr lang="en-US" dirty="0" err="1" smtClean="0"/>
              <a:t>menos</a:t>
            </a:r>
            <a:r>
              <a:rPr lang="en-US" dirty="0" smtClean="0"/>
              <a:t> a </a:t>
            </a:r>
            <a:r>
              <a:rPr lang="en-US" dirty="0" err="1" smtClean="0"/>
              <a:t>entregar</a:t>
            </a:r>
            <a:r>
              <a:rPr lang="en-US" dirty="0" smtClean="0"/>
              <a:t> el Proyecto</a:t>
            </a:r>
          </a:p>
          <a:p>
            <a:pPr lvl="1"/>
            <a:r>
              <a:rPr lang="en-US" dirty="0" smtClean="0"/>
              <a:t>Deben </a:t>
            </a:r>
            <a:r>
              <a:rPr lang="en-US" dirty="0" err="1" smtClean="0"/>
              <a:t>revisar</a:t>
            </a:r>
            <a:r>
              <a:rPr lang="en-US" dirty="0" smtClean="0"/>
              <a:t> </a:t>
            </a:r>
            <a:r>
              <a:rPr lang="en-US" dirty="0" err="1" smtClean="0"/>
              <a:t>todos</a:t>
            </a:r>
            <a:r>
              <a:rPr lang="en-US" dirty="0" smtClean="0"/>
              <a:t> ese </a:t>
            </a:r>
            <a:r>
              <a:rPr lang="en-US" dirty="0" err="1" smtClean="0"/>
              <a:t>dia</a:t>
            </a:r>
            <a:r>
              <a:rPr lang="en-US" dirty="0" smtClean="0"/>
              <a:t> </a:t>
            </a:r>
            <a:r>
              <a:rPr lang="en-US" dirty="0" err="1" smtClean="0"/>
              <a:t>sus</a:t>
            </a:r>
            <a:r>
              <a:rPr lang="en-US" dirty="0" smtClean="0"/>
              <a:t> </a:t>
            </a:r>
            <a:r>
              <a:rPr lang="en-US" dirty="0" err="1" smtClean="0"/>
              <a:t>notas</a:t>
            </a:r>
            <a:r>
              <a:rPr lang="en-US" dirty="0" smtClean="0"/>
              <a:t>, ese </a:t>
            </a:r>
            <a:r>
              <a:rPr lang="en-US" dirty="0" err="1" smtClean="0"/>
              <a:t>día</a:t>
            </a:r>
            <a:r>
              <a:rPr lang="en-US" dirty="0" smtClean="0"/>
              <a:t> se </a:t>
            </a:r>
            <a:r>
              <a:rPr lang="en-US" dirty="0" err="1" smtClean="0"/>
              <a:t>envían</a:t>
            </a:r>
            <a:r>
              <a:rPr lang="en-US" dirty="0" smtClean="0"/>
              <a:t> </a:t>
            </a:r>
            <a:r>
              <a:rPr lang="en-US" dirty="0" err="1" smtClean="0"/>
              <a:t>notas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6267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215689" cy="1400530"/>
          </a:xfrm>
        </p:spPr>
        <p:txBody>
          <a:bodyPr/>
          <a:lstStyle/>
          <a:p>
            <a:r>
              <a:rPr lang="es-PA" dirty="0" smtClean="0"/>
              <a:t>Modelado Matemático del Proceso de Muestreo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1853248"/>
            <a:ext cx="11544300" cy="4801552"/>
          </a:xfrm>
        </p:spPr>
        <p:txBody>
          <a:bodyPr>
            <a:normAutofit/>
          </a:bodyPr>
          <a:lstStyle/>
          <a:p>
            <a:r>
              <a:rPr lang="es-PA" dirty="0" smtClean="0"/>
              <a:t>Aproximación flat-top a </a:t>
            </a:r>
            <a:r>
              <a:rPr lang="es-PA" dirty="0" err="1" smtClean="0"/>
              <a:t>muestreador</a:t>
            </a:r>
            <a:r>
              <a:rPr lang="es-PA" dirty="0" smtClean="0"/>
              <a:t> de pulso finito</a:t>
            </a:r>
          </a:p>
          <a:p>
            <a:r>
              <a:rPr lang="es-PA" dirty="0" smtClean="0"/>
              <a:t>En el dominio del tiempo:</a:t>
            </a:r>
          </a:p>
          <a:p>
            <a:endParaRPr lang="es-PA" dirty="0"/>
          </a:p>
          <a:p>
            <a:endParaRPr lang="es-PA" dirty="0" smtClean="0"/>
          </a:p>
          <a:p>
            <a:r>
              <a:rPr lang="es-PA" dirty="0" smtClean="0">
                <a:sym typeface="Symbol" panose="05050102010706020507" pitchFamily="18" charset="2"/>
              </a:rPr>
              <a:t>(t) representa una función impulso, se puede ver como un modulador ideal en serie con un atenuador, lo que nos lleva al </a:t>
            </a:r>
            <a:r>
              <a:rPr lang="es-PA" dirty="0" err="1" smtClean="0">
                <a:sym typeface="Symbol" panose="05050102010706020507" pitchFamily="18" charset="2"/>
              </a:rPr>
              <a:t>muestreador</a:t>
            </a:r>
            <a:r>
              <a:rPr lang="es-PA" dirty="0" smtClean="0">
                <a:sym typeface="Symbol" panose="05050102010706020507" pitchFamily="18" charset="2"/>
              </a:rPr>
              <a:t> ideal</a:t>
            </a:r>
          </a:p>
          <a:p>
            <a:r>
              <a:rPr lang="es-PA" dirty="0" smtClean="0"/>
              <a:t>Recordar que la salida siempre viene acompañada del circuito de retención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9683" y="2229159"/>
            <a:ext cx="3748137" cy="116718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3057" y="4760813"/>
            <a:ext cx="2076626" cy="209718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8228" y="4671574"/>
            <a:ext cx="4634730" cy="2084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744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215689" cy="1400530"/>
          </a:xfrm>
        </p:spPr>
        <p:txBody>
          <a:bodyPr/>
          <a:lstStyle/>
          <a:p>
            <a:r>
              <a:rPr lang="es-PA" dirty="0" smtClean="0"/>
              <a:t>Reconstrucción de Datos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1853248"/>
            <a:ext cx="11544300" cy="4801552"/>
          </a:xfrm>
        </p:spPr>
        <p:txBody>
          <a:bodyPr>
            <a:normAutofit/>
          </a:bodyPr>
          <a:lstStyle/>
          <a:p>
            <a:r>
              <a:rPr lang="es-PA" dirty="0" smtClean="0"/>
              <a:t>La mayoría de los sistemas analógicos tienen procesos controlados por entradas analógicas</a:t>
            </a:r>
          </a:p>
          <a:p>
            <a:r>
              <a:rPr lang="es-PA" dirty="0" smtClean="0"/>
              <a:t>Las salidas del controlador digital deben convertirse en analógicas antes de aplicarse al sistema</a:t>
            </a:r>
          </a:p>
          <a:p>
            <a:r>
              <a:rPr lang="es-PA" dirty="0" smtClean="0"/>
              <a:t>Otra manera de verlo es que necesitamos remover componentes de alta frecuencia antes de aplicar a los dispositivos analógicos.  </a:t>
            </a:r>
          </a:p>
          <a:p>
            <a:pPr lvl="1"/>
            <a:r>
              <a:rPr lang="es-PA" dirty="0" smtClean="0"/>
              <a:t>Normalmente se usa un filtro paso bajo</a:t>
            </a:r>
          </a:p>
          <a:p>
            <a:r>
              <a:rPr lang="es-PA" dirty="0" smtClean="0"/>
              <a:t>La retención es el proceso más común de reconstrucción, simple y de bajo costo.  Puede ser formulada:</a:t>
            </a:r>
          </a:p>
          <a:p>
            <a:pPr lvl="1"/>
            <a:r>
              <a:rPr lang="es-PA" dirty="0" smtClean="0"/>
              <a:t>Dada un </a:t>
            </a:r>
            <a:r>
              <a:rPr lang="es-PA" dirty="0" err="1" smtClean="0"/>
              <a:t>sinumero</a:t>
            </a:r>
            <a:r>
              <a:rPr lang="es-PA" dirty="0" smtClean="0"/>
              <a:t> de señales                                                                                    y siendo f(t), t &gt; 0</a:t>
            </a:r>
          </a:p>
          <a:p>
            <a:pPr lvl="1"/>
            <a:r>
              <a:rPr lang="es-PA" dirty="0" smtClean="0"/>
              <a:t>Debe ser reconstruida en esta misma secuencia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9492" y="5123542"/>
            <a:ext cx="5146223" cy="548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545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215689" cy="1400530"/>
          </a:xfrm>
        </p:spPr>
        <p:txBody>
          <a:bodyPr/>
          <a:lstStyle/>
          <a:p>
            <a:r>
              <a:rPr lang="es-PA" dirty="0" smtClean="0"/>
              <a:t>Reconstrucción de Datos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1853248"/>
            <a:ext cx="11544300" cy="4801552"/>
          </a:xfrm>
        </p:spPr>
        <p:txBody>
          <a:bodyPr>
            <a:normAutofit/>
          </a:bodyPr>
          <a:lstStyle/>
          <a:p>
            <a:r>
              <a:rPr lang="es-PA" dirty="0" smtClean="0"/>
              <a:t>Se forma por interpolación debido a la información disponible</a:t>
            </a:r>
          </a:p>
          <a:p>
            <a:r>
              <a:rPr lang="es-PA" dirty="0" err="1" smtClean="0"/>
              <a:t>Supongase</a:t>
            </a:r>
            <a:r>
              <a:rPr lang="es-PA" dirty="0" smtClean="0"/>
              <a:t> f(t) y los instantes </a:t>
            </a:r>
            <a:r>
              <a:rPr lang="es-PA" dirty="0" err="1" smtClean="0"/>
              <a:t>kT</a:t>
            </a:r>
            <a:r>
              <a:rPr lang="es-PA" dirty="0"/>
              <a:t> </a:t>
            </a:r>
            <a:r>
              <a:rPr lang="es-PA" dirty="0" smtClean="0"/>
              <a:t>y (k + 1)T van a estimarse</a:t>
            </a:r>
          </a:p>
          <a:p>
            <a:r>
              <a:rPr lang="es-PA" dirty="0" smtClean="0"/>
              <a:t>Y que poseemos los instantes (k - 1)T, (k – 2)T… por expansión de potencias tenemos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9688" y="3253778"/>
            <a:ext cx="7007227" cy="1644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842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215689" cy="1400530"/>
          </a:xfrm>
        </p:spPr>
        <p:txBody>
          <a:bodyPr/>
          <a:lstStyle/>
          <a:p>
            <a:r>
              <a:rPr lang="es-PA" dirty="0" smtClean="0"/>
              <a:t>Reconstrucción de Datos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1853248"/>
            <a:ext cx="11544300" cy="4801552"/>
          </a:xfrm>
        </p:spPr>
        <p:txBody>
          <a:bodyPr>
            <a:normAutofit/>
          </a:bodyPr>
          <a:lstStyle/>
          <a:p>
            <a:r>
              <a:rPr lang="es-PA" dirty="0" smtClean="0"/>
              <a:t>Como la única información disponible es la magnitud e instantes, la derivada de f(t) se debe interpretar por valores de f(</a:t>
            </a:r>
            <a:r>
              <a:rPr lang="es-PA" dirty="0" err="1" smtClean="0"/>
              <a:t>kT</a:t>
            </a:r>
            <a:r>
              <a:rPr lang="es-PA" dirty="0" smtClean="0"/>
              <a:t>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0301" y="3059231"/>
            <a:ext cx="7709127" cy="2343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246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215689" cy="1400530"/>
          </a:xfrm>
        </p:spPr>
        <p:txBody>
          <a:bodyPr/>
          <a:lstStyle/>
          <a:p>
            <a:r>
              <a:rPr lang="es-PA" dirty="0" smtClean="0"/>
              <a:t>Reconstrucción de Datos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1853248"/>
            <a:ext cx="11544300" cy="4801552"/>
          </a:xfrm>
        </p:spPr>
        <p:txBody>
          <a:bodyPr>
            <a:normAutofit/>
          </a:bodyPr>
          <a:lstStyle/>
          <a:p>
            <a:r>
              <a:rPr lang="es-PA" dirty="0" smtClean="0"/>
              <a:t>Retenedor de orden Cero</a:t>
            </a:r>
          </a:p>
          <a:p>
            <a:pPr lvl="1"/>
            <a:r>
              <a:rPr lang="es-PA" dirty="0" smtClean="0"/>
              <a:t>A mayor orden de las derivadas mayor es el número de impulsos requeridos</a:t>
            </a:r>
          </a:p>
          <a:p>
            <a:pPr lvl="1"/>
            <a:r>
              <a:rPr lang="es-PA" dirty="0" smtClean="0"/>
              <a:t>Como el tiempo de retardo degrada la estabilidad de control (problemas de estabilidad serios)</a:t>
            </a:r>
          </a:p>
          <a:p>
            <a:pPr lvl="1"/>
            <a:r>
              <a:rPr lang="es-PA" dirty="0" smtClean="0"/>
              <a:t>El circuito de muestreo requiere circuitería mas costosa</a:t>
            </a:r>
          </a:p>
          <a:p>
            <a:pPr lvl="1"/>
            <a:r>
              <a:rPr lang="es-PA" dirty="0" smtClean="0"/>
              <a:t>Se debe solo considerar el primer término de la serie de potencias</a:t>
            </a:r>
          </a:p>
          <a:p>
            <a:pPr lvl="2"/>
            <a:r>
              <a:rPr lang="es-PA" dirty="0" smtClean="0"/>
              <a:t>Se le conoce como Z.O.H. o Zero </a:t>
            </a:r>
            <a:r>
              <a:rPr lang="es-PA" dirty="0" err="1" smtClean="0"/>
              <a:t>Order</a:t>
            </a:r>
            <a:r>
              <a:rPr lang="es-PA" dirty="0" smtClean="0"/>
              <a:t> </a:t>
            </a:r>
            <a:r>
              <a:rPr lang="es-PA" dirty="0" err="1" smtClean="0"/>
              <a:t>Hold</a:t>
            </a:r>
            <a:endParaRPr lang="es-PA" dirty="0" smtClean="0"/>
          </a:p>
          <a:p>
            <a:pPr lvl="1"/>
            <a:r>
              <a:rPr lang="es-PA" dirty="0" smtClean="0"/>
              <a:t>En resumen, mantiene el valor actual hasta que actualiza a nuevo valor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9799" y="3672114"/>
            <a:ext cx="2464560" cy="58191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2800" y="4829402"/>
            <a:ext cx="2333246" cy="1929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392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215689" cy="1400530"/>
          </a:xfrm>
        </p:spPr>
        <p:txBody>
          <a:bodyPr/>
          <a:lstStyle/>
          <a:p>
            <a:r>
              <a:rPr lang="es-PA" dirty="0" smtClean="0"/>
              <a:t>Reconstrucción de Datos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1853248"/>
            <a:ext cx="11544300" cy="4801552"/>
          </a:xfrm>
        </p:spPr>
        <p:txBody>
          <a:bodyPr>
            <a:normAutofit/>
          </a:bodyPr>
          <a:lstStyle/>
          <a:p>
            <a:r>
              <a:rPr lang="es-PA" dirty="0" smtClean="0"/>
              <a:t>Retenedor de orden Cero</a:t>
            </a:r>
          </a:p>
          <a:p>
            <a:pPr lvl="1"/>
            <a:r>
              <a:rPr lang="es-PA" dirty="0" smtClean="0"/>
              <a:t>La precisión del ZOH depende de la frecuencia de muestreo.  A T -&gt; 0 se comporta casi como señal continua</a:t>
            </a:r>
          </a:p>
          <a:p>
            <a:pPr lvl="1"/>
            <a:endParaRPr lang="es-PA" dirty="0"/>
          </a:p>
          <a:p>
            <a:pPr lvl="1"/>
            <a:endParaRPr lang="es-PA" dirty="0" smtClean="0"/>
          </a:p>
          <a:p>
            <a:pPr lvl="1"/>
            <a:endParaRPr lang="es-PA" dirty="0"/>
          </a:p>
          <a:p>
            <a:pPr lvl="1"/>
            <a:endParaRPr lang="es-PA" dirty="0" smtClean="0"/>
          </a:p>
          <a:p>
            <a:pPr lvl="1"/>
            <a:endParaRPr lang="es-PA" dirty="0"/>
          </a:p>
          <a:p>
            <a:pPr lvl="1"/>
            <a:r>
              <a:rPr lang="es-PA" dirty="0" smtClean="0"/>
              <a:t>La respuesta impulso del ZOH 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5187" y="2692324"/>
            <a:ext cx="2618242" cy="20994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6346" y="5151772"/>
            <a:ext cx="4734538" cy="1503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874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215689" cy="1400530"/>
          </a:xfrm>
        </p:spPr>
        <p:txBody>
          <a:bodyPr/>
          <a:lstStyle/>
          <a:p>
            <a:r>
              <a:rPr lang="es-PA" dirty="0" smtClean="0"/>
              <a:t>Reconstrucción de Datos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1853248"/>
            <a:ext cx="11544300" cy="4801552"/>
          </a:xfrm>
        </p:spPr>
        <p:txBody>
          <a:bodyPr>
            <a:normAutofit/>
          </a:bodyPr>
          <a:lstStyle/>
          <a:p>
            <a:r>
              <a:rPr lang="es-PA" dirty="0" smtClean="0"/>
              <a:t>Retenedor de orden Cero</a:t>
            </a:r>
          </a:p>
          <a:p>
            <a:pPr lvl="1"/>
            <a:r>
              <a:rPr lang="es-PA" dirty="0" smtClean="0"/>
              <a:t>Como el </a:t>
            </a:r>
            <a:r>
              <a:rPr lang="es-PA" dirty="0" err="1" smtClean="0"/>
              <a:t>perído</a:t>
            </a:r>
            <a:r>
              <a:rPr lang="es-PA" dirty="0" smtClean="0"/>
              <a:t> es una sección de 2pi </a:t>
            </a:r>
            <a:r>
              <a:rPr lang="es-PA" dirty="0" err="1" smtClean="0"/>
              <a:t>ó</a:t>
            </a:r>
            <a:r>
              <a:rPr lang="es-PA" dirty="0" smtClean="0"/>
              <a:t> T = 2*</a:t>
            </a:r>
            <a:r>
              <a:rPr lang="es-PA" dirty="0" smtClean="0">
                <a:sym typeface="Symbol" panose="05050102010706020507" pitchFamily="18" charset="2"/>
              </a:rPr>
              <a:t>/</a:t>
            </a:r>
            <a:r>
              <a:rPr lang="es-PA" dirty="0" err="1" smtClean="0">
                <a:sym typeface="Symbol" panose="05050102010706020507" pitchFamily="18" charset="2"/>
              </a:rPr>
              <a:t>ws</a:t>
            </a:r>
            <a:endParaRPr lang="es-PA" dirty="0" smtClean="0">
              <a:sym typeface="Symbol" panose="05050102010706020507" pitchFamily="18" charset="2"/>
            </a:endParaRPr>
          </a:p>
          <a:p>
            <a:pPr lvl="1"/>
            <a:endParaRPr lang="es-PA" dirty="0">
              <a:sym typeface="Symbol" panose="05050102010706020507" pitchFamily="18" charset="2"/>
            </a:endParaRPr>
          </a:p>
          <a:p>
            <a:pPr lvl="1"/>
            <a:endParaRPr lang="es-PA" dirty="0" smtClean="0">
              <a:sym typeface="Symbol" panose="05050102010706020507" pitchFamily="18" charset="2"/>
            </a:endParaRPr>
          </a:p>
          <a:p>
            <a:pPr lvl="1"/>
            <a:endParaRPr lang="es-PA" dirty="0">
              <a:sym typeface="Symbol" panose="05050102010706020507" pitchFamily="18" charset="2"/>
            </a:endParaRPr>
          </a:p>
          <a:p>
            <a:pPr lvl="1"/>
            <a:endParaRPr lang="es-PA" dirty="0" smtClean="0">
              <a:sym typeface="Symbol" panose="05050102010706020507" pitchFamily="18" charset="2"/>
            </a:endParaRPr>
          </a:p>
          <a:p>
            <a:pPr lvl="1"/>
            <a:endParaRPr lang="es-PA" dirty="0">
              <a:sym typeface="Symbol" panose="05050102010706020507" pitchFamily="18" charset="2"/>
            </a:endParaRP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Magnitud										Fase</a:t>
            </a:r>
          </a:p>
          <a:p>
            <a:pPr lvl="1"/>
            <a:endParaRPr lang="es-PA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7542" y="2761343"/>
            <a:ext cx="5682343" cy="189411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500" y="5254171"/>
            <a:ext cx="4115428" cy="140062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7072" y="5155047"/>
            <a:ext cx="5238071" cy="1437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55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215689" cy="1400530"/>
          </a:xfrm>
        </p:spPr>
        <p:txBody>
          <a:bodyPr/>
          <a:lstStyle/>
          <a:p>
            <a:r>
              <a:rPr lang="es-PA" dirty="0" smtClean="0"/>
              <a:t>Reconstrucción de Datos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1853248"/>
            <a:ext cx="11544300" cy="4801552"/>
          </a:xfrm>
        </p:spPr>
        <p:txBody>
          <a:bodyPr>
            <a:normAutofit/>
          </a:bodyPr>
          <a:lstStyle/>
          <a:p>
            <a:r>
              <a:rPr lang="es-PA" dirty="0" smtClean="0"/>
              <a:t>Retenedor de orden Cero</a:t>
            </a:r>
          </a:p>
          <a:p>
            <a:pPr lvl="1"/>
            <a:r>
              <a:rPr lang="es-PA" dirty="0" smtClean="0"/>
              <a:t>El signo de                             cambia cada -pi/2 de signo y es discontinua a –pi/2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8054" y="2227488"/>
            <a:ext cx="1710678" cy="70439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4485" y="2992655"/>
            <a:ext cx="4568371" cy="3662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654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215689" cy="1400530"/>
          </a:xfrm>
        </p:spPr>
        <p:txBody>
          <a:bodyPr/>
          <a:lstStyle/>
          <a:p>
            <a:r>
              <a:rPr lang="es-PA" dirty="0" smtClean="0"/>
              <a:t>Reconstrucción de Datos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1853248"/>
            <a:ext cx="11544300" cy="4801552"/>
          </a:xfrm>
        </p:spPr>
        <p:txBody>
          <a:bodyPr>
            <a:normAutofit fontScale="92500" lnSpcReduction="20000"/>
          </a:bodyPr>
          <a:lstStyle/>
          <a:p>
            <a:r>
              <a:rPr lang="es-PA" dirty="0" smtClean="0"/>
              <a:t>Retenedor de orden Cero</a:t>
            </a:r>
          </a:p>
          <a:p>
            <a:pPr lvl="1"/>
            <a:r>
              <a:rPr lang="es-PA" dirty="0" smtClean="0"/>
              <a:t>Posee frecuencia de corte </a:t>
            </a:r>
            <a:r>
              <a:rPr lang="es-PA" dirty="0" err="1" smtClean="0"/>
              <a:t>wc</a:t>
            </a:r>
            <a:r>
              <a:rPr lang="es-PA" dirty="0" smtClean="0"/>
              <a:t> = </a:t>
            </a:r>
            <a:r>
              <a:rPr lang="es-PA" dirty="0" err="1" smtClean="0"/>
              <a:t>ws</a:t>
            </a:r>
            <a:r>
              <a:rPr lang="es-PA" dirty="0" smtClean="0"/>
              <a:t>/2, magnitud de 0.636 </a:t>
            </a:r>
          </a:p>
          <a:p>
            <a:r>
              <a:rPr lang="es-PA" dirty="0" smtClean="0"/>
              <a:t>Retenedor de Primer Orden</a:t>
            </a:r>
          </a:p>
          <a:p>
            <a:pPr lvl="1"/>
            <a:r>
              <a:rPr lang="es-PA" dirty="0" smtClean="0"/>
              <a:t>Cuando los dos primeros términos de la serie de potencia se extrapolan el dispositivo es un FOH</a:t>
            </a:r>
          </a:p>
          <a:p>
            <a:pPr lvl="1"/>
            <a:endParaRPr lang="es-PA" dirty="0"/>
          </a:p>
          <a:p>
            <a:pPr lvl="1"/>
            <a:endParaRPr lang="es-PA" dirty="0" smtClean="0"/>
          </a:p>
          <a:p>
            <a:pPr lvl="1"/>
            <a:endParaRPr lang="es-PA" dirty="0"/>
          </a:p>
          <a:p>
            <a:pPr lvl="1"/>
            <a:endParaRPr lang="es-PA" dirty="0" smtClean="0"/>
          </a:p>
          <a:p>
            <a:pPr lvl="1"/>
            <a:endParaRPr lang="es-PA" dirty="0"/>
          </a:p>
          <a:p>
            <a:pPr lvl="1"/>
            <a:r>
              <a:rPr lang="es-PA" dirty="0" smtClean="0"/>
              <a:t>La respuesta impulso se da aplicándole un pulso unitario a t = 0</a:t>
            </a:r>
          </a:p>
          <a:p>
            <a:pPr lvl="1"/>
            <a:endParaRPr lang="es-PA" dirty="0"/>
          </a:p>
          <a:p>
            <a:pPr lvl="1"/>
            <a:endParaRPr lang="es-PA" dirty="0" smtClean="0"/>
          </a:p>
          <a:p>
            <a:pPr lvl="1"/>
            <a:endParaRPr lang="es-PA" dirty="0"/>
          </a:p>
          <a:p>
            <a:pPr lvl="1"/>
            <a:r>
              <a:rPr lang="es-PA" dirty="0" smtClean="0"/>
              <a:t>Como f(T) = 0 y f(0) = 1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9943" y="3132195"/>
            <a:ext cx="5355771" cy="15780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5226" y="5180719"/>
            <a:ext cx="6180976" cy="147408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0039" y="5989182"/>
            <a:ext cx="1559073" cy="668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144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215689" cy="1400530"/>
          </a:xfrm>
        </p:spPr>
        <p:txBody>
          <a:bodyPr/>
          <a:lstStyle/>
          <a:p>
            <a:r>
              <a:rPr lang="es-PA" dirty="0" smtClean="0"/>
              <a:t>Reconstrucción de Datos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1853248"/>
            <a:ext cx="11544300" cy="4801552"/>
          </a:xfrm>
        </p:spPr>
        <p:txBody>
          <a:bodyPr>
            <a:normAutofit/>
          </a:bodyPr>
          <a:lstStyle/>
          <a:p>
            <a:r>
              <a:rPr lang="es-PA" dirty="0" smtClean="0"/>
              <a:t>Retenedor de Primer Orden</a:t>
            </a:r>
          </a:p>
          <a:p>
            <a:pPr lvl="1"/>
            <a:r>
              <a:rPr lang="es-PA" dirty="0" smtClean="0"/>
              <a:t>f(t) = 0 para t &gt;= 2T</a:t>
            </a:r>
          </a:p>
          <a:p>
            <a:pPr lvl="1"/>
            <a:endParaRPr lang="es-PA" dirty="0"/>
          </a:p>
          <a:p>
            <a:pPr lvl="1"/>
            <a:endParaRPr lang="es-PA" dirty="0" smtClean="0"/>
          </a:p>
          <a:p>
            <a:pPr lvl="1"/>
            <a:endParaRPr lang="es-PA" dirty="0"/>
          </a:p>
          <a:p>
            <a:pPr lvl="1"/>
            <a:endParaRPr lang="es-PA" dirty="0" smtClean="0"/>
          </a:p>
          <a:p>
            <a:pPr lvl="1"/>
            <a:r>
              <a:rPr lang="es-PA" dirty="0" smtClean="0"/>
              <a:t>Si combinamos las 3 regiones tenemos que el FOH será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5182" y="1159760"/>
            <a:ext cx="3408935" cy="309426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8162" y="4772382"/>
            <a:ext cx="8622713" cy="1311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670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Reglas</a:t>
            </a:r>
            <a:r>
              <a:rPr lang="en-US" dirty="0" smtClean="0"/>
              <a:t> del </a:t>
            </a:r>
            <a:r>
              <a:rPr lang="en-US" dirty="0" err="1" smtClean="0"/>
              <a:t>Curso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301262"/>
            <a:ext cx="8946541" cy="4947138"/>
          </a:xfrm>
        </p:spPr>
        <p:txBody>
          <a:bodyPr>
            <a:normAutofit/>
          </a:bodyPr>
          <a:lstStyle/>
          <a:p>
            <a:r>
              <a:rPr lang="en-US" dirty="0"/>
              <a:t>No hay </a:t>
            </a:r>
            <a:r>
              <a:rPr lang="en-US" dirty="0" err="1"/>
              <a:t>medianas</a:t>
            </a:r>
            <a:endParaRPr lang="en-US" dirty="0"/>
          </a:p>
          <a:p>
            <a:r>
              <a:rPr lang="en-US" dirty="0"/>
              <a:t>No hay </a:t>
            </a:r>
            <a:r>
              <a:rPr lang="en-US" dirty="0" err="1"/>
              <a:t>trabajos</a:t>
            </a:r>
            <a:r>
              <a:rPr lang="en-US" dirty="0"/>
              <a:t> extra para </a:t>
            </a:r>
            <a:r>
              <a:rPr lang="en-US" dirty="0" err="1"/>
              <a:t>mejora</a:t>
            </a:r>
            <a:r>
              <a:rPr lang="en-US" dirty="0"/>
              <a:t> de nota</a:t>
            </a:r>
          </a:p>
          <a:p>
            <a:r>
              <a:rPr lang="en-US" dirty="0"/>
              <a:t>No </a:t>
            </a:r>
            <a:r>
              <a:rPr lang="en-US" dirty="0" smtClean="0"/>
              <a:t>se </a:t>
            </a:r>
            <a:r>
              <a:rPr lang="en-US" dirty="0" err="1" smtClean="0"/>
              <a:t>pueden</a:t>
            </a:r>
            <a:r>
              <a:rPr lang="en-US" dirty="0" smtClean="0"/>
              <a:t> </a:t>
            </a:r>
            <a:r>
              <a:rPr lang="en-US" dirty="0" err="1" smtClean="0"/>
              <a:t>pedir</a:t>
            </a:r>
            <a:r>
              <a:rPr lang="en-US" dirty="0" smtClean="0"/>
              <a:t> </a:t>
            </a:r>
            <a:r>
              <a:rPr lang="en-US" dirty="0" err="1" smtClean="0"/>
              <a:t>puntos</a:t>
            </a:r>
            <a:r>
              <a:rPr lang="en-US" dirty="0" smtClean="0"/>
              <a:t> </a:t>
            </a:r>
            <a:r>
              <a:rPr lang="en-US" dirty="0" err="1" smtClean="0"/>
              <a:t>adicionales</a:t>
            </a:r>
            <a:r>
              <a:rPr lang="en-US" dirty="0" smtClean="0"/>
              <a:t> al final de la </a:t>
            </a:r>
            <a:r>
              <a:rPr lang="en-US" dirty="0" err="1" smtClean="0"/>
              <a:t>materia</a:t>
            </a:r>
            <a:endParaRPr lang="en-US" dirty="0" smtClean="0"/>
          </a:p>
          <a:p>
            <a:r>
              <a:rPr lang="en-US" dirty="0" smtClean="0"/>
              <a:t>El que </a:t>
            </a:r>
            <a:r>
              <a:rPr lang="en-US" dirty="0" err="1" smtClean="0"/>
              <a:t>quiera</a:t>
            </a:r>
            <a:r>
              <a:rPr lang="en-US" dirty="0" smtClean="0"/>
              <a:t> </a:t>
            </a:r>
            <a:r>
              <a:rPr lang="en-US" dirty="0" err="1" smtClean="0"/>
              <a:t>retirar</a:t>
            </a:r>
            <a:r>
              <a:rPr lang="en-US" dirty="0" smtClean="0"/>
              <a:t> </a:t>
            </a:r>
            <a:r>
              <a:rPr lang="en-US" dirty="0" err="1" smtClean="0"/>
              <a:t>materias</a:t>
            </a:r>
            <a:r>
              <a:rPr lang="en-US" dirty="0" smtClean="0"/>
              <a:t> </a:t>
            </a:r>
            <a:r>
              <a:rPr lang="en-US" dirty="0" err="1" smtClean="0"/>
              <a:t>debe</a:t>
            </a:r>
            <a:r>
              <a:rPr lang="en-US" dirty="0" smtClean="0"/>
              <a:t> </a:t>
            </a:r>
            <a:r>
              <a:rPr lang="en-US" dirty="0" err="1" smtClean="0"/>
              <a:t>decirmelo</a:t>
            </a:r>
            <a:r>
              <a:rPr lang="en-US" dirty="0" smtClean="0"/>
              <a:t> </a:t>
            </a:r>
            <a:r>
              <a:rPr lang="en-US" dirty="0" err="1" smtClean="0"/>
              <a:t>personalmente</a:t>
            </a:r>
            <a:r>
              <a:rPr lang="en-US" dirty="0" smtClean="0"/>
              <a:t>, no </a:t>
            </a:r>
            <a:r>
              <a:rPr lang="en-US" dirty="0" err="1" smtClean="0"/>
              <a:t>por</a:t>
            </a:r>
            <a:r>
              <a:rPr lang="en-US" dirty="0" smtClean="0"/>
              <a:t> un amigo</a:t>
            </a:r>
          </a:p>
          <a:p>
            <a:pPr lvl="1"/>
            <a:r>
              <a:rPr lang="en-US" dirty="0" err="1" smtClean="0"/>
              <a:t>Debe</a:t>
            </a:r>
            <a:r>
              <a:rPr lang="en-US" dirty="0" smtClean="0"/>
              <a:t> </a:t>
            </a:r>
            <a:r>
              <a:rPr lang="en-US" dirty="0" err="1" smtClean="0"/>
              <a:t>venir</a:t>
            </a:r>
            <a:r>
              <a:rPr lang="en-US" dirty="0" smtClean="0"/>
              <a:t> el ultimo </a:t>
            </a:r>
            <a:r>
              <a:rPr lang="en-US" dirty="0" err="1" smtClean="0"/>
              <a:t>dia</a:t>
            </a:r>
            <a:r>
              <a:rPr lang="en-US" dirty="0" smtClean="0"/>
              <a:t> de </a:t>
            </a:r>
            <a:r>
              <a:rPr lang="en-US" dirty="0" err="1" smtClean="0"/>
              <a:t>clases</a:t>
            </a:r>
            <a:r>
              <a:rPr lang="en-US" dirty="0" smtClean="0"/>
              <a:t> a </a:t>
            </a:r>
            <a:r>
              <a:rPr lang="en-US" dirty="0" err="1" smtClean="0"/>
              <a:t>verificar</a:t>
            </a:r>
            <a:r>
              <a:rPr lang="en-US" dirty="0" smtClean="0"/>
              <a:t> antes de </a:t>
            </a:r>
            <a:r>
              <a:rPr lang="en-US" dirty="0" err="1" smtClean="0"/>
              <a:t>enviarse</a:t>
            </a:r>
            <a:r>
              <a:rPr lang="en-US" dirty="0" smtClean="0"/>
              <a:t> las </a:t>
            </a:r>
            <a:r>
              <a:rPr lang="en-US" dirty="0" err="1" smtClean="0"/>
              <a:t>notas</a:t>
            </a:r>
            <a:r>
              <a:rPr lang="en-US" dirty="0" smtClean="0"/>
              <a:t> que se </a:t>
            </a:r>
            <a:r>
              <a:rPr lang="en-US" dirty="0" err="1" smtClean="0"/>
              <a:t>efectuará</a:t>
            </a:r>
            <a:r>
              <a:rPr lang="en-US" dirty="0" smtClean="0"/>
              <a:t> </a:t>
            </a:r>
            <a:r>
              <a:rPr lang="en-US" dirty="0" err="1" smtClean="0"/>
              <a:t>su</a:t>
            </a:r>
            <a:r>
              <a:rPr lang="en-US" dirty="0" smtClean="0"/>
              <a:t> “Sin Nota”</a:t>
            </a:r>
          </a:p>
          <a:p>
            <a:r>
              <a:rPr lang="en-US" dirty="0" err="1" smtClean="0"/>
              <a:t>Puede</a:t>
            </a:r>
            <a:r>
              <a:rPr lang="en-US" dirty="0" smtClean="0"/>
              <a:t> </a:t>
            </a:r>
            <a:r>
              <a:rPr lang="en-US" dirty="0" err="1" smtClean="0"/>
              <a:t>realizar</a:t>
            </a:r>
            <a:r>
              <a:rPr lang="en-US" dirty="0" smtClean="0"/>
              <a:t> </a:t>
            </a:r>
            <a:r>
              <a:rPr lang="en-US" dirty="0" err="1" smtClean="0"/>
              <a:t>reclamos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cualquier</a:t>
            </a:r>
            <a:r>
              <a:rPr lang="en-US" dirty="0" smtClean="0"/>
              <a:t> </a:t>
            </a:r>
            <a:r>
              <a:rPr lang="en-US" dirty="0" err="1" smtClean="0"/>
              <a:t>momento</a:t>
            </a:r>
            <a:r>
              <a:rPr lang="en-US" dirty="0" smtClean="0"/>
              <a:t> </a:t>
            </a:r>
            <a:r>
              <a:rPr lang="en-US" dirty="0" err="1" smtClean="0"/>
              <a:t>si</a:t>
            </a:r>
            <a:r>
              <a:rPr lang="en-US" dirty="0" smtClean="0"/>
              <a:t> hay </a:t>
            </a:r>
            <a:r>
              <a:rPr lang="en-US" dirty="0" err="1" smtClean="0"/>
              <a:t>alguna</a:t>
            </a:r>
            <a:r>
              <a:rPr lang="en-US" dirty="0" smtClean="0"/>
              <a:t> </a:t>
            </a:r>
            <a:r>
              <a:rPr lang="en-US" dirty="0" err="1" smtClean="0"/>
              <a:t>tarea</a:t>
            </a:r>
            <a:r>
              <a:rPr lang="en-US" dirty="0" smtClean="0"/>
              <a:t> o </a:t>
            </a:r>
            <a:r>
              <a:rPr lang="en-US" dirty="0" err="1" smtClean="0"/>
              <a:t>asignación</a:t>
            </a:r>
            <a:r>
              <a:rPr lang="en-US" dirty="0" smtClean="0"/>
              <a:t> que </a:t>
            </a:r>
            <a:r>
              <a:rPr lang="en-US" dirty="0" err="1" smtClean="0"/>
              <a:t>considera</a:t>
            </a:r>
            <a:r>
              <a:rPr lang="en-US" dirty="0" smtClean="0"/>
              <a:t> </a:t>
            </a:r>
            <a:r>
              <a:rPr lang="en-US" dirty="0" err="1" smtClean="0"/>
              <a:t>hubo</a:t>
            </a:r>
            <a:r>
              <a:rPr lang="en-US" dirty="0" smtClean="0"/>
              <a:t> un error</a:t>
            </a:r>
          </a:p>
          <a:p>
            <a:r>
              <a:rPr lang="en-US" dirty="0" smtClean="0"/>
              <a:t>Si </a:t>
            </a:r>
            <a:r>
              <a:rPr lang="en-US" dirty="0" err="1" smtClean="0"/>
              <a:t>observa</a:t>
            </a:r>
            <a:r>
              <a:rPr lang="en-US" dirty="0" smtClean="0"/>
              <a:t> que el </a:t>
            </a:r>
            <a:r>
              <a:rPr lang="en-US" dirty="0" err="1" smtClean="0"/>
              <a:t>reclamo</a:t>
            </a:r>
            <a:r>
              <a:rPr lang="en-US" dirty="0" smtClean="0"/>
              <a:t> </a:t>
            </a:r>
            <a:r>
              <a:rPr lang="en-US" dirty="0" err="1" smtClean="0"/>
              <a:t>debe</a:t>
            </a:r>
            <a:r>
              <a:rPr lang="en-US" dirty="0" smtClean="0"/>
              <a:t> </a:t>
            </a:r>
            <a:r>
              <a:rPr lang="en-US" dirty="0" err="1" smtClean="0"/>
              <a:t>ir</a:t>
            </a:r>
            <a:r>
              <a:rPr lang="en-US" dirty="0" smtClean="0"/>
              <a:t> </a:t>
            </a:r>
            <a:r>
              <a:rPr lang="en-US" dirty="0" err="1" smtClean="0"/>
              <a:t>más</a:t>
            </a:r>
            <a:r>
              <a:rPr lang="en-US" dirty="0" smtClean="0"/>
              <a:t> </a:t>
            </a:r>
            <a:r>
              <a:rPr lang="en-US" dirty="0" err="1" smtClean="0"/>
              <a:t>arriba</a:t>
            </a:r>
            <a:r>
              <a:rPr lang="en-US" dirty="0" smtClean="0"/>
              <a:t>, </a:t>
            </a:r>
            <a:r>
              <a:rPr lang="en-US" dirty="0" err="1" smtClean="0"/>
              <a:t>hable</a:t>
            </a:r>
            <a:r>
              <a:rPr lang="en-US" dirty="0" smtClean="0"/>
              <a:t> con el </a:t>
            </a:r>
            <a:r>
              <a:rPr lang="en-US" dirty="0" err="1" smtClean="0"/>
              <a:t>coordinador</a:t>
            </a:r>
            <a:r>
              <a:rPr lang="en-US" dirty="0" smtClean="0"/>
              <a:t> de Carrera</a:t>
            </a:r>
          </a:p>
          <a:p>
            <a:r>
              <a:rPr lang="en-US" dirty="0" smtClean="0"/>
              <a:t>Al final de la </a:t>
            </a:r>
            <a:r>
              <a:rPr lang="en-US" dirty="0" err="1" smtClean="0"/>
              <a:t>materia</a:t>
            </a:r>
            <a:r>
              <a:rPr lang="en-US" dirty="0" smtClean="0"/>
              <a:t> </a:t>
            </a:r>
            <a:r>
              <a:rPr lang="en-US" dirty="0" err="1" smtClean="0"/>
              <a:t>si</a:t>
            </a:r>
            <a:r>
              <a:rPr lang="en-US" dirty="0" smtClean="0"/>
              <a:t> </a:t>
            </a:r>
            <a:r>
              <a:rPr lang="en-US" dirty="0" err="1" smtClean="0"/>
              <a:t>observa</a:t>
            </a:r>
            <a:r>
              <a:rPr lang="en-US" dirty="0" smtClean="0"/>
              <a:t> </a:t>
            </a:r>
            <a:r>
              <a:rPr lang="en-US" dirty="0" err="1" smtClean="0"/>
              <a:t>alguna</a:t>
            </a:r>
            <a:r>
              <a:rPr lang="en-US" dirty="0" smtClean="0"/>
              <a:t> </a:t>
            </a:r>
            <a:r>
              <a:rPr lang="en-US" dirty="0" err="1" smtClean="0"/>
              <a:t>anormalidad</a:t>
            </a:r>
            <a:r>
              <a:rPr lang="en-US" dirty="0" smtClean="0"/>
              <a:t> </a:t>
            </a:r>
            <a:r>
              <a:rPr lang="en-US" dirty="0" err="1" smtClean="0"/>
              <a:t>puede</a:t>
            </a:r>
            <a:r>
              <a:rPr lang="en-US" dirty="0" smtClean="0"/>
              <a:t> solicitor </a:t>
            </a:r>
            <a:r>
              <a:rPr lang="en-US" dirty="0" err="1" smtClean="0"/>
              <a:t>su</a:t>
            </a:r>
            <a:r>
              <a:rPr lang="en-US" dirty="0" smtClean="0"/>
              <a:t> </a:t>
            </a:r>
            <a:r>
              <a:rPr lang="en-US" dirty="0" err="1" smtClean="0"/>
              <a:t>reclamo</a:t>
            </a:r>
            <a:r>
              <a:rPr lang="en-US" dirty="0" smtClean="0"/>
              <a:t> de nota (</a:t>
            </a:r>
            <a:r>
              <a:rPr lang="en-US" dirty="0" err="1" smtClean="0"/>
              <a:t>ventanilla</a:t>
            </a:r>
            <a:r>
              <a:rPr lang="en-US" smtClean="0"/>
              <a:t>)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847538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215689" cy="1400530"/>
          </a:xfrm>
        </p:spPr>
        <p:txBody>
          <a:bodyPr/>
          <a:lstStyle/>
          <a:p>
            <a:r>
              <a:rPr lang="es-PA" dirty="0" smtClean="0"/>
              <a:t>Reconstrucción de Datos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1853248"/>
            <a:ext cx="11544300" cy="4801552"/>
          </a:xfrm>
        </p:spPr>
        <p:txBody>
          <a:bodyPr>
            <a:normAutofit/>
          </a:bodyPr>
          <a:lstStyle/>
          <a:p>
            <a:r>
              <a:rPr lang="es-PA" dirty="0" smtClean="0"/>
              <a:t>Retenedor de Primer Orden</a:t>
            </a:r>
          </a:p>
          <a:p>
            <a:pPr lvl="1"/>
            <a:r>
              <a:rPr lang="es-PA" dirty="0" smtClean="0"/>
              <a:t>0 &lt;= t &lt; T, solo el primer término produce valores que no son 0</a:t>
            </a:r>
          </a:p>
          <a:p>
            <a:pPr lvl="1"/>
            <a:r>
              <a:rPr lang="es-PA" dirty="0" smtClean="0"/>
              <a:t>T &lt;= t &lt; 2T, los primeros dos términos producen un resultado</a:t>
            </a:r>
            <a:endParaRPr lang="es-PA" dirty="0"/>
          </a:p>
          <a:p>
            <a:pPr lvl="1"/>
            <a:r>
              <a:rPr lang="es-PA" dirty="0" smtClean="0"/>
              <a:t>Todos los otros términos dan valores 0</a:t>
            </a:r>
          </a:p>
          <a:p>
            <a:pPr lvl="1"/>
            <a:r>
              <a:rPr lang="es-PA" dirty="0" smtClean="0"/>
              <a:t>Función de transferencia</a:t>
            </a:r>
          </a:p>
          <a:p>
            <a:pPr lvl="1"/>
            <a:endParaRPr lang="es-PA" dirty="0"/>
          </a:p>
          <a:p>
            <a:pPr lvl="1"/>
            <a:endParaRPr lang="es-PA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2988" y="2298121"/>
            <a:ext cx="981983" cy="43736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5111" y="2735490"/>
            <a:ext cx="1197735" cy="44487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3843" y="4240394"/>
            <a:ext cx="5855207" cy="1724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245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215689" cy="1400530"/>
          </a:xfrm>
        </p:spPr>
        <p:txBody>
          <a:bodyPr/>
          <a:lstStyle/>
          <a:p>
            <a:r>
              <a:rPr lang="es-PA" dirty="0" smtClean="0"/>
              <a:t>Reconstrucción de Datos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1853248"/>
            <a:ext cx="11544300" cy="4801552"/>
          </a:xfrm>
        </p:spPr>
        <p:txBody>
          <a:bodyPr>
            <a:normAutofit/>
          </a:bodyPr>
          <a:lstStyle/>
          <a:p>
            <a:r>
              <a:rPr lang="es-PA" dirty="0" smtClean="0"/>
              <a:t>Retenedor de Primer Orden</a:t>
            </a:r>
          </a:p>
          <a:p>
            <a:pPr lvl="1"/>
            <a:r>
              <a:rPr lang="es-PA" dirty="0" smtClean="0"/>
              <a:t>Respuesta en frecuencia</a:t>
            </a:r>
          </a:p>
          <a:p>
            <a:pPr lvl="1"/>
            <a:endParaRPr lang="es-PA" dirty="0"/>
          </a:p>
          <a:p>
            <a:pPr lvl="1"/>
            <a:r>
              <a:rPr lang="es-PA" dirty="0" smtClean="0"/>
              <a:t>Magnitud										Fase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7158" y="1451429"/>
            <a:ext cx="5713692" cy="162603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111" y="3573462"/>
            <a:ext cx="4997889" cy="179682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2610" y="4325257"/>
            <a:ext cx="5457365" cy="698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452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215689" cy="1400530"/>
          </a:xfrm>
        </p:spPr>
        <p:txBody>
          <a:bodyPr/>
          <a:lstStyle/>
          <a:p>
            <a:r>
              <a:rPr lang="es-PA" dirty="0" smtClean="0"/>
              <a:t>Reconstrucción de Datos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1853248"/>
            <a:ext cx="11544300" cy="4801552"/>
          </a:xfrm>
        </p:spPr>
        <p:txBody>
          <a:bodyPr>
            <a:normAutofit/>
          </a:bodyPr>
          <a:lstStyle/>
          <a:p>
            <a:r>
              <a:rPr lang="es-PA" dirty="0" smtClean="0"/>
              <a:t>Retenedor de Primer Orden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7927" y="1256567"/>
            <a:ext cx="5143501" cy="399442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9597" y="2679732"/>
            <a:ext cx="4753203" cy="3684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810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r>
              <a:rPr lang="es-PA" sz="10000" smtClean="0"/>
              <a:t>FINAL </a:t>
            </a:r>
            <a:r>
              <a:rPr lang="es-PA" sz="10000" dirty="0" smtClean="0"/>
              <a:t>DÍA 1</a:t>
            </a:r>
            <a:endParaRPr lang="es-PA" sz="10000" dirty="0"/>
          </a:p>
        </p:txBody>
      </p:sp>
    </p:spTree>
    <p:extLst>
      <p:ext uri="{BB962C8B-B14F-4D97-AF65-F5344CB8AC3E}">
        <p14:creationId xmlns:p14="http://schemas.microsoft.com/office/powerpoint/2010/main" val="3955806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Transformada Z - Introducción	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103312" y="2052918"/>
            <a:ext cx="10423280" cy="4195481"/>
          </a:xfrm>
        </p:spPr>
        <p:txBody>
          <a:bodyPr/>
          <a:lstStyle/>
          <a:p>
            <a:r>
              <a:rPr lang="es-PA" dirty="0" smtClean="0"/>
              <a:t>La transformada z es una herramienta para:</a:t>
            </a:r>
          </a:p>
          <a:p>
            <a:pPr lvl="1"/>
            <a:r>
              <a:rPr lang="es-PA" dirty="0" smtClean="0"/>
              <a:t>Análisis y síntesis de sistemas discretos de control</a:t>
            </a:r>
          </a:p>
          <a:p>
            <a:pPr lvl="1"/>
            <a:r>
              <a:rPr lang="es-PA" dirty="0" smtClean="0"/>
              <a:t>Similar a la transformada de Laplace para sistemas de tiempo continuo</a:t>
            </a:r>
          </a:p>
          <a:p>
            <a:r>
              <a:rPr lang="es-PA" dirty="0" smtClean="0"/>
              <a:t>En sistemas lineales discretos, la salida a una entrada dada es un sistema de ecuaciones diferenciales</a:t>
            </a:r>
          </a:p>
          <a:p>
            <a:pPr lvl="1"/>
            <a:r>
              <a:rPr lang="es-PA" dirty="0" smtClean="0"/>
              <a:t>Con la transformada z esta se vuelve </a:t>
            </a:r>
            <a:r>
              <a:rPr lang="es-PA" dirty="0" err="1" smtClean="0"/>
              <a:t>algebráica</a:t>
            </a:r>
            <a:r>
              <a:rPr lang="es-PA" dirty="0" smtClean="0"/>
              <a:t> (como en </a:t>
            </a:r>
            <a:r>
              <a:rPr lang="es-PA" dirty="0" err="1" smtClean="0"/>
              <a:t>t.c</a:t>
            </a:r>
            <a:r>
              <a:rPr lang="es-PA" dirty="0" smtClean="0"/>
              <a:t>. con Laplace)</a:t>
            </a:r>
          </a:p>
          <a:p>
            <a:pPr lvl="1"/>
            <a:r>
              <a:rPr lang="es-PA" dirty="0" smtClean="0"/>
              <a:t>El objetivo es:</a:t>
            </a:r>
          </a:p>
          <a:p>
            <a:pPr lvl="2"/>
            <a:r>
              <a:rPr lang="es-PA" dirty="0" smtClean="0"/>
              <a:t>Definir la transformada z</a:t>
            </a:r>
          </a:p>
          <a:p>
            <a:pPr lvl="2"/>
            <a:r>
              <a:rPr lang="es-PA" dirty="0" smtClean="0"/>
              <a:t>Teoremas básicos</a:t>
            </a:r>
          </a:p>
          <a:p>
            <a:pPr lvl="2"/>
            <a:r>
              <a:rPr lang="es-PA" dirty="0" smtClean="0"/>
              <a:t>Resolver ecuaciones diferenciales con la transformada z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968470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Transformada Z	- Señales de Tiempo Discreto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103312" y="2052918"/>
            <a:ext cx="10423280" cy="4195481"/>
          </a:xfrm>
        </p:spPr>
        <p:txBody>
          <a:bodyPr/>
          <a:lstStyle/>
          <a:p>
            <a:r>
              <a:rPr lang="es-PA" dirty="0" smtClean="0"/>
              <a:t>Se dan en base al muestreo de señales continuas</a:t>
            </a:r>
          </a:p>
          <a:p>
            <a:pPr lvl="1"/>
            <a:r>
              <a:rPr lang="es-PA" dirty="0" smtClean="0"/>
              <a:t>La señal muestreada es x(0), x(T), x(2T), …</a:t>
            </a:r>
          </a:p>
          <a:p>
            <a:pPr lvl="1"/>
            <a:r>
              <a:rPr lang="es-PA" dirty="0" smtClean="0"/>
              <a:t>T = tiempo de muestreo</a:t>
            </a:r>
          </a:p>
          <a:p>
            <a:pPr lvl="1"/>
            <a:r>
              <a:rPr lang="es-PA" dirty="0" err="1" smtClean="0"/>
              <a:t>kT</a:t>
            </a:r>
            <a:r>
              <a:rPr lang="es-PA" dirty="0" smtClean="0"/>
              <a:t> = tiempo de muestreo a k períodos (la secuencia)</a:t>
            </a:r>
          </a:p>
          <a:p>
            <a:pPr lvl="1"/>
            <a:endParaRPr lang="es-PA" dirty="0"/>
          </a:p>
          <a:p>
            <a:r>
              <a:rPr lang="es-PA" dirty="0" smtClean="0"/>
              <a:t>x(0), x(1), x(2), x(3), … para T = 1s</a:t>
            </a:r>
          </a:p>
          <a:p>
            <a:pPr lvl="1"/>
            <a:endParaRPr lang="es-PA" dirty="0"/>
          </a:p>
          <a:p>
            <a:pPr lvl="1"/>
            <a:endParaRPr lang="es-P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1609" y="3801980"/>
            <a:ext cx="4454983" cy="2871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518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Transformada Z	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646111" y="1459832"/>
                <a:ext cx="11209005" cy="524576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s-PA" dirty="0" smtClean="0"/>
                  <a:t>Método para trabajo de sistemas discretos</a:t>
                </a:r>
              </a:p>
              <a:p>
                <a:endParaRPr lang="es-PA" dirty="0" smtClean="0"/>
              </a:p>
              <a:p>
                <a:r>
                  <a:rPr lang="es-PA" dirty="0" smtClean="0"/>
                  <a:t>Considerar z como función del tiempo x(t)</a:t>
                </a:r>
              </a:p>
              <a:p>
                <a:r>
                  <a:rPr lang="es-PA" dirty="0" smtClean="0"/>
                  <a:t>Considerar x(t) pero solo los valores muestreados x(0), x(T), x(2T), …</a:t>
                </a:r>
              </a:p>
              <a:p>
                <a:pPr lvl="1"/>
                <a:r>
                  <a:rPr lang="es-PA" dirty="0" smtClean="0"/>
                  <a:t>La transformada z es aquella donde t &gt;= 0 para secuencias x(</a:t>
                </a:r>
                <a:r>
                  <a:rPr lang="es-PA" dirty="0" err="1" smtClean="0"/>
                  <a:t>kT</a:t>
                </a:r>
                <a:r>
                  <a:rPr lang="es-PA" dirty="0" smtClean="0"/>
                  <a:t>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begChr m:val="["/>
                        <m:endChr m:val="]"/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begChr m:val="["/>
                        <m:endChr m:val="]"/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𝑘𝑇</m:t>
                            </m:r>
                          </m:e>
                        </m:d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∑"/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s-PA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𝑘𝑇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e>
                    </m:nary>
                  </m:oMath>
                </a14:m>
                <a:r>
                  <a:rPr lang="es-PA" dirty="0" smtClean="0"/>
                  <a:t>		(2.1)</a:t>
                </a:r>
              </a:p>
              <a:p>
                <a:pPr lvl="2"/>
                <a:r>
                  <a:rPr lang="es-PA" dirty="0" smtClean="0"/>
                  <a:t>Asumimos x(t) = 0 para t &lt; 0</a:t>
                </a:r>
              </a:p>
              <a:p>
                <a:pPr lvl="2"/>
                <a:r>
                  <a:rPr lang="es-PA" dirty="0" smtClean="0"/>
                  <a:t>O lo mismo x(k) = 0 para k &lt; 0</a:t>
                </a:r>
              </a:p>
              <a:p>
                <a:r>
                  <a:rPr lang="es-PA" dirty="0" smtClean="0"/>
                  <a:t>La </a:t>
                </a:r>
                <a:r>
                  <a:rPr lang="es-PA" dirty="0"/>
                  <a:t>transformada z, X(z)</a:t>
                </a:r>
                <a:endParaRPr lang="es-PA" dirty="0" smtClean="0"/>
              </a:p>
              <a:p>
                <a:pPr lvl="1"/>
                <a:r>
                  <a:rPr lang="es-PA" dirty="0" smtClean="0"/>
                  <a:t>para x(t), se da con T implícitamente</a:t>
                </a:r>
              </a:p>
              <a:p>
                <a:pPr lvl="1"/>
                <a:r>
                  <a:rPr lang="es-PA" dirty="0" smtClean="0"/>
                  <a:t>Para secuencias x(k), no se vuelve con T </a:t>
                </a:r>
                <a:r>
                  <a:rPr lang="es-PA" dirty="0" err="1" smtClean="0"/>
                  <a:t>explicitamente</a:t>
                </a:r>
                <a:r>
                  <a:rPr lang="es-PA" dirty="0" smtClean="0"/>
                  <a:t> </a:t>
                </a:r>
                <a:endParaRPr lang="es-PA" dirty="0"/>
              </a:p>
              <a:p>
                <a:r>
                  <a:rPr lang="es-PA" dirty="0" smtClean="0"/>
                  <a:t>La transformada z para x(t) en donde </a:t>
                </a:r>
                <a:r>
                  <a:rPr lang="es-PA" dirty="0" smtClean="0">
                    <a:sym typeface="Symbol" panose="05050102010706020507" pitchFamily="18" charset="2"/>
                  </a:rPr>
                  <a:t> </a:t>
                </a:r>
                <a:r>
                  <a:rPr lang="es-PA" dirty="0" smtClean="0"/>
                  <a:t>&gt; t &gt; -</a:t>
                </a:r>
                <a:r>
                  <a:rPr lang="es-PA" dirty="0" smtClean="0">
                    <a:sym typeface="Symbol" panose="05050102010706020507" pitchFamily="18" charset="2"/>
                  </a:rPr>
                  <a:t> o x(k) donde k = 0,</a:t>
                </a:r>
                <a:r>
                  <a:rPr lang="es-PA" dirty="0">
                    <a:sym typeface="Symbol" panose="05050102010706020507" pitchFamily="18" charset="2"/>
                  </a:rPr>
                  <a:t>1,  2</a:t>
                </a:r>
                <a:r>
                  <a:rPr lang="es-PA" dirty="0" smtClean="0">
                    <a:sym typeface="Symbol" panose="05050102010706020507" pitchFamily="18" charset="2"/>
                  </a:rPr>
                  <a:t>,… </a:t>
                </a:r>
                <a:r>
                  <a:rPr lang="es-PA" dirty="0">
                    <a:sym typeface="Symbol" panose="05050102010706020507" pitchFamily="18" charset="2"/>
                  </a:rPr>
                  <a:t> </a:t>
                </a:r>
                <a:r>
                  <a:rPr lang="es-PA" dirty="0" smtClean="0">
                    <a:sym typeface="Symbol" panose="05050102010706020507" pitchFamily="18" charset="2"/>
                  </a:rPr>
                  <a:t> es: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begChr m:val="["/>
                        <m:endChr m:val="]"/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begChr m:val="["/>
                        <m:endChr m:val="]"/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𝑘𝑇</m:t>
                            </m:r>
                          </m:e>
                        </m:d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∑"/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nor/>
                          </m:rPr>
                          <a:rPr lang="es-PA" b="0" i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  <m:sup>
                        <m:r>
                          <a:rPr lang="es-P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𝑘𝑇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)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e>
                    </m:nary>
                  </m:oMath>
                </a14:m>
                <a:r>
                  <a:rPr lang="es-PA" dirty="0" smtClean="0"/>
                  <a:t>		</a:t>
                </a:r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begChr m:val="["/>
                        <m:endChr m:val="]"/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s-PA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nor/>
                          </m:rPr>
                          <a:rPr lang="es-PA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  <m:sup>
                        <m:r>
                          <a:rPr lang="es-P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)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e>
                    </m:nary>
                  </m:oMath>
                </a14:m>
                <a:r>
                  <a:rPr lang="es-PA" dirty="0" smtClean="0"/>
                  <a:t>		(2.2)</a:t>
                </a:r>
                <a:endParaRPr lang="es-PA" dirty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6111" y="1459832"/>
                <a:ext cx="11209005" cy="5245768"/>
              </a:xfrm>
              <a:blipFill>
                <a:blip r:embed="rId2"/>
                <a:stretch>
                  <a:fillRect l="-272" t="-1161" b="-7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35635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Transformada Z	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646111" y="1459832"/>
                <a:ext cx="11209005" cy="5245768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s-PA" dirty="0" smtClean="0"/>
                  <a:t>A la ecuación 2.1 -&gt; Transformada z de un solo lado</a:t>
                </a:r>
              </a:p>
              <a:p>
                <a:r>
                  <a:rPr lang="es-PA" dirty="0" smtClean="0"/>
                  <a:t>A la ecuación 2.2 -&gt; Transformada z de doble lado</a:t>
                </a:r>
              </a:p>
              <a:p>
                <a:r>
                  <a:rPr lang="es-PA" dirty="0" smtClean="0"/>
                  <a:t>AMBAS son series de potencia de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s-PA" dirty="0" smtClean="0"/>
                  <a:t>.</a:t>
                </a:r>
              </a:p>
              <a:p>
                <a:r>
                  <a:rPr lang="es-PA" dirty="0" smtClean="0"/>
                  <a:t>Para todos los casos, consideraremos la transformada z de un solo lado</a:t>
                </a:r>
              </a:p>
              <a:p>
                <a:r>
                  <a:rPr lang="es-PA" dirty="0" smtClean="0"/>
                  <a:t>La serie infinita de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s-PA" dirty="0" smtClean="0"/>
                  <a:t> converge fuera del círculo |z| = R</a:t>
                </a:r>
              </a:p>
              <a:p>
                <a:pPr lvl="1"/>
                <a:r>
                  <a:rPr lang="es-PA" dirty="0" smtClean="0"/>
                  <a:t>R = radio de convergencia absoluto</a:t>
                </a:r>
              </a:p>
              <a:p>
                <a:r>
                  <a:rPr lang="es-PA" dirty="0" smtClean="0"/>
                  <a:t>La expansión de la ecuación 2.1 nos da</a:t>
                </a:r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  <m:sSup>
                      <m:sSup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+…+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𝑘𝑇</m:t>
                        </m:r>
                      </m:e>
                    </m:d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+…</m:t>
                    </m:r>
                  </m:oMath>
                </a14:m>
                <a:r>
                  <a:rPr lang="es-PA" b="0" dirty="0" smtClean="0"/>
                  <a:t>		(2.3)</a:t>
                </a:r>
              </a:p>
              <a:p>
                <a:pPr lvl="1"/>
                <a:r>
                  <a:rPr lang="es-PA" dirty="0" smtClean="0"/>
                  <a:t>Ecuación de una función x(t) en dominio z</a:t>
                </a:r>
              </a:p>
              <a:p>
                <a:pPr lvl="1"/>
                <a:r>
                  <a:rPr lang="es-PA" b="0" dirty="0" smtClean="0"/>
                  <a:t>x(</a:t>
                </a:r>
                <a:r>
                  <a:rPr lang="es-PA" b="0" dirty="0" err="1" smtClean="0"/>
                  <a:t>kT</a:t>
                </a:r>
                <a:r>
                  <a:rPr lang="es-PA" b="0" dirty="0" smtClean="0"/>
                  <a:t>) = cuando ocurren las amplitudes a instantes de x(t)</a:t>
                </a:r>
              </a:p>
              <a:p>
                <a:r>
                  <a:rPr lang="es-PA" dirty="0" smtClean="0"/>
                  <a:t>La inversa se puede conseguir</a:t>
                </a:r>
              </a:p>
              <a:p>
                <a:pPr lvl="1"/>
                <a:r>
                  <a:rPr lang="es-PA" b="0" dirty="0" err="1" smtClean="0"/>
                  <a:t>Division</a:t>
                </a:r>
                <a:r>
                  <a:rPr lang="es-PA" b="0" dirty="0" smtClean="0"/>
                  <a:t> directa</a:t>
                </a:r>
              </a:p>
              <a:p>
                <a:pPr lvl="1"/>
                <a:r>
                  <a:rPr lang="es-PA" dirty="0" smtClean="0"/>
                  <a:t>Métodos computacionales</a:t>
                </a:r>
              </a:p>
              <a:p>
                <a:pPr lvl="1"/>
                <a:r>
                  <a:rPr lang="es-PA" b="0" dirty="0" smtClean="0"/>
                  <a:t>Fracciones parciales</a:t>
                </a:r>
              </a:p>
              <a:p>
                <a:pPr lvl="1"/>
                <a:r>
                  <a:rPr lang="es-PA" dirty="0" smtClean="0"/>
                  <a:t>Método de integral inversa</a:t>
                </a:r>
                <a:endParaRPr lang="es-PA" b="0" dirty="0" smtClean="0"/>
              </a:p>
              <a:p>
                <a:endParaRPr lang="es-PA" dirty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6111" y="1459832"/>
                <a:ext cx="11209005" cy="5245768"/>
              </a:xfrm>
              <a:blipFill>
                <a:blip r:embed="rId2"/>
                <a:stretch>
                  <a:fillRect l="-218" t="-1742" b="-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49239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Transformada Z	 - … de funciones elementales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272716" y="1853248"/>
                <a:ext cx="11756151" cy="4868394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s-PA" dirty="0" smtClean="0"/>
                  <a:t>Hablamos de que la transformada z ofrece discontinuidad a t = 0</a:t>
                </a:r>
              </a:p>
              <a:p>
                <a:pPr lvl="1"/>
                <a:r>
                  <a:rPr lang="es-PA" dirty="0" smtClean="0"/>
                  <a:t>Asumir x(0) = x(0+) y Discontinuidad entre [x(0-) + x(0+]/2</a:t>
                </a:r>
              </a:p>
              <a:p>
                <a:r>
                  <a:rPr lang="es-PA" dirty="0" smtClean="0"/>
                  <a:t>Función </a:t>
                </a:r>
                <a:r>
                  <a:rPr lang="es-PA" dirty="0" err="1" smtClean="0"/>
                  <a:t>escalon</a:t>
                </a:r>
                <a:r>
                  <a:rPr lang="es-PA" dirty="0" smtClean="0"/>
                  <a:t> unitario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{"/>
                        <m:endChr m:val=""/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d>
                              <m:dPr>
                                <m:ctrlP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,    0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0,         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&lt;0</m:t>
                            </m:r>
                          </m:e>
                        </m:eqArr>
                      </m:e>
                    </m:d>
                  </m:oMath>
                </a14:m>
                <a:r>
                  <a:rPr lang="es-PA" b="0" dirty="0" smtClean="0"/>
                  <a:t>		</a:t>
                </a:r>
              </a:p>
              <a:p>
                <a:r>
                  <a:rPr lang="es-PA" dirty="0" smtClean="0"/>
                  <a:t>Entonces aplicando lo aprendido de transformada z para x(t)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begChr m:val="["/>
                        <m:endChr m:val="]"/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 smtClean="0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begChr m:val="["/>
                        <m:endChr m:val="]"/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𝑘𝑇</m:t>
                            </m:r>
                          </m:e>
                        </m:d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∑"/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s-PA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s-P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𝑘𝑇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)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e>
                    </m:nary>
                  </m:oMath>
                </a14:m>
                <a:endParaRPr lang="es-PA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begChr m:val="["/>
                        <m:endChr m:val="]"/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d>
                          <m:d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begChr m:val="["/>
                        <m:endChr m:val="]"/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d>
                          <m:d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𝑘𝑇</m:t>
                            </m:r>
                          </m:e>
                        </m:d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∑"/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s-PA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s-P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𝑘𝑇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)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e>
                    </m:nary>
                  </m:oMath>
                </a14:m>
                <a:endParaRPr lang="es-PA" dirty="0" smtClean="0"/>
              </a:p>
              <a:p>
                <a:pPr lvl="1"/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s-PA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s-P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1</m:t>
                        </m:r>
                        <m:d>
                          <m:d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𝑘𝑇</m:t>
                            </m:r>
                          </m:e>
                        </m:d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=</m:t>
                        </m:r>
                      </m:e>
                    </m:nary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1+ 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+…</m:t>
                    </m:r>
                  </m:oMath>
                </a14:m>
                <a:endParaRPr lang="es-PA" b="0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den>
                    </m:f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den>
                    </m:f>
                  </m:oMath>
                </a14:m>
                <a:endParaRPr lang="es-PA" dirty="0" smtClean="0"/>
              </a:p>
              <a:p>
                <a:r>
                  <a:rPr lang="es-PA" dirty="0" smtClean="0"/>
                  <a:t>La serie converge en |z| &gt; 1.  Escrita en notación k será </a:t>
                </a:r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1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1, 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=0,1,2,…</m:t>
                            </m:r>
                          </m:e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0, 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&lt;0            </m:t>
                            </m:r>
                          </m:e>
                        </m:eqArr>
                      </m:e>
                    </m:d>
                  </m:oMath>
                </a14:m>
                <a:endParaRPr lang="es-PA" dirty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2716" y="1853248"/>
                <a:ext cx="11756151" cy="4868394"/>
              </a:xfrm>
              <a:blipFill rotWithShape="0">
                <a:blip r:embed="rId2"/>
                <a:stretch>
                  <a:fillRect l="-259" t="-1252"/>
                </a:stretch>
              </a:blipFill>
            </p:spPr>
            <p:txBody>
              <a:bodyPr/>
              <a:lstStyle/>
              <a:p>
                <a:r>
                  <a:rPr lang="es-P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8" name="Picture 4" descr="Image result for funcion escalon unitario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90" t="42540"/>
          <a:stretch/>
        </p:blipFill>
        <p:spPr bwMode="auto">
          <a:xfrm>
            <a:off x="8513214" y="2470484"/>
            <a:ext cx="3613661" cy="1816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6591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Transformada Z	 - … de funciones elementales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272717" y="1853248"/>
                <a:ext cx="11566358" cy="4868394"/>
              </a:xfrm>
            </p:spPr>
            <p:txBody>
              <a:bodyPr>
                <a:normAutofit/>
              </a:bodyPr>
              <a:lstStyle/>
              <a:p>
                <a:r>
                  <a:rPr lang="es-PA" dirty="0" smtClean="0"/>
                  <a:t>Función rampa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 ≥0</m:t>
                            </m:r>
                          </m:e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0, 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&lt;0</m:t>
                            </m:r>
                          </m:e>
                        </m:eqArr>
                      </m:e>
                    </m:d>
                  </m:oMath>
                </a14:m>
                <a:endParaRPr lang="es-PA" b="0" dirty="0" smtClean="0"/>
              </a:p>
              <a:p>
                <a:r>
                  <a:rPr lang="es-PA" dirty="0" smtClean="0"/>
                  <a:t>Notar que x(</a:t>
                </a:r>
                <a:r>
                  <a:rPr lang="es-PA" dirty="0" err="1" smtClean="0"/>
                  <a:t>kT</a:t>
                </a:r>
                <a:r>
                  <a:rPr lang="es-PA" dirty="0" smtClean="0"/>
                  <a:t>) = </a:t>
                </a:r>
                <a:r>
                  <a:rPr lang="es-PA" dirty="0" err="1" smtClean="0"/>
                  <a:t>kT</a:t>
                </a:r>
                <a:r>
                  <a:rPr lang="es-PA" dirty="0" smtClean="0"/>
                  <a:t> para k = 0,1,2,… y aplicando </a:t>
                </a:r>
                <a:r>
                  <a:rPr lang="es-PA" dirty="0" err="1" smtClean="0"/>
                  <a:t>Transf</a:t>
                </a:r>
                <a:r>
                  <a:rPr lang="es-PA" dirty="0" smtClean="0"/>
                  <a:t>. z</a:t>
                </a:r>
              </a:p>
              <a:p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begChr m:val="["/>
                        <m:endChr m:val="]"/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 smtClean="0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begChr m:val="["/>
                        <m:endChr m:val="]"/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𝑘𝑇</m:t>
                            </m:r>
                          </m:e>
                        </m:d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∑"/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s-PA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s-P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𝑘𝑇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)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e>
                    </m:nary>
                  </m:oMath>
                </a14:m>
                <a:endParaRPr lang="es-PA" dirty="0" smtClean="0"/>
              </a:p>
              <a:p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begChr m:val="["/>
                        <m:endChr m:val="]"/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∑"/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s-PA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s-P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s-PA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𝑘𝑇</m:t>
                            </m:r>
                          </m:e>
                        </m:d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=0</m:t>
                            </m:r>
                          </m:sub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∞</m:t>
                            </m:r>
                          </m:sup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𝑘𝑇</m:t>
                            </m:r>
                            <m:sSup>
                              <m:sSup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p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p>
                            </m:s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  <m:nary>
                              <m:naryPr>
                                <m:chr m:val="∑"/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sub>
                              <m:sup>
                                <m:r>
                                  <a:rPr lang="es-PA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sup>
                              <m:e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  <m:sSup>
                                  <m:sSupPr>
                                    <m:ctrlP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p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p>
                                </m:sSup>
                              </m:e>
                            </m:nary>
                          </m:e>
                        </m:nary>
                      </m:e>
                    </m:nary>
                  </m:oMath>
                </a14:m>
                <a:endParaRPr lang="es-PA" dirty="0" smtClean="0"/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(0+1×</m:t>
                    </m:r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+2</m:t>
                    </m:r>
                    <m:r>
                      <a:rPr lang="es-P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+3</m:t>
                    </m:r>
                    <m:r>
                      <a:rPr lang="es-P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+…)</m:t>
                    </m:r>
                  </m:oMath>
                </a14:m>
                <a:endParaRPr lang="es-PA" dirty="0" smtClean="0"/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  <m:sSup>
                          <m:sSupPr>
                            <m:ctrlPr>
                              <a:rPr lang="es-PA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s-P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𝑇𝑧</m:t>
                        </m:r>
                      </m:num>
                      <m:den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−1)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s-PA" dirty="0" smtClean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2717" y="1853248"/>
                <a:ext cx="11566358" cy="4868394"/>
              </a:xfrm>
              <a:blipFill>
                <a:blip r:embed="rId2"/>
                <a:stretch>
                  <a:fillRect l="-264" t="-6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079" y="3609222"/>
            <a:ext cx="3819525" cy="284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512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Reglas</a:t>
            </a:r>
            <a:r>
              <a:rPr lang="en-US" dirty="0" smtClean="0"/>
              <a:t> del </a:t>
            </a:r>
            <a:r>
              <a:rPr lang="en-US" dirty="0" err="1" smtClean="0"/>
              <a:t>Curso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396538"/>
            <a:ext cx="8946541" cy="4851861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No </a:t>
            </a:r>
            <a:r>
              <a:rPr lang="en-US" dirty="0" err="1"/>
              <a:t>acepto</a:t>
            </a:r>
            <a:r>
              <a:rPr lang="en-US" dirty="0"/>
              <a:t> </a:t>
            </a:r>
            <a:r>
              <a:rPr lang="en-US" dirty="0" err="1"/>
              <a:t>excusas</a:t>
            </a:r>
            <a:r>
              <a:rPr lang="en-US" dirty="0"/>
              <a:t> e </a:t>
            </a:r>
            <a:r>
              <a:rPr lang="en-US" dirty="0" err="1"/>
              <a:t>inconvenientes</a:t>
            </a:r>
            <a:endParaRPr lang="en-US" dirty="0"/>
          </a:p>
          <a:p>
            <a:pPr lvl="1"/>
            <a:r>
              <a:rPr lang="en-US" dirty="0" err="1"/>
              <a:t>acepto</a:t>
            </a:r>
            <a:r>
              <a:rPr lang="en-US" dirty="0"/>
              <a:t> </a:t>
            </a:r>
            <a:r>
              <a:rPr lang="en-US" dirty="0" err="1"/>
              <a:t>soluciones</a:t>
            </a:r>
            <a:endParaRPr lang="en-US" dirty="0"/>
          </a:p>
          <a:p>
            <a:r>
              <a:rPr lang="en-US" dirty="0" smtClean="0"/>
              <a:t>Si no </a:t>
            </a:r>
            <a:r>
              <a:rPr lang="en-US" dirty="0" err="1" smtClean="0"/>
              <a:t>consigue</a:t>
            </a:r>
            <a:r>
              <a:rPr lang="en-US" dirty="0" smtClean="0"/>
              <a:t> resolver un </a:t>
            </a:r>
            <a:r>
              <a:rPr lang="en-US" dirty="0" err="1" smtClean="0"/>
              <a:t>problema</a:t>
            </a:r>
            <a:r>
              <a:rPr lang="en-US" dirty="0" smtClean="0"/>
              <a:t>, </a:t>
            </a:r>
            <a:r>
              <a:rPr lang="en-US" dirty="0" err="1" smtClean="0"/>
              <a:t>ayudense</a:t>
            </a:r>
            <a:r>
              <a:rPr lang="en-US" dirty="0" smtClean="0"/>
              <a:t> entre </a:t>
            </a:r>
            <a:r>
              <a:rPr lang="en-US" dirty="0" err="1" smtClean="0"/>
              <a:t>uds</a:t>
            </a:r>
            <a:r>
              <a:rPr lang="en-US" dirty="0" smtClean="0"/>
              <a:t> o me </a:t>
            </a:r>
            <a:r>
              <a:rPr lang="en-US" dirty="0" err="1" smtClean="0"/>
              <a:t>puede</a:t>
            </a:r>
            <a:r>
              <a:rPr lang="en-US" dirty="0" smtClean="0"/>
              <a:t> </a:t>
            </a:r>
            <a:r>
              <a:rPr lang="en-US" dirty="0" err="1" smtClean="0"/>
              <a:t>consultar</a:t>
            </a:r>
            <a:r>
              <a:rPr lang="en-US" dirty="0" smtClean="0"/>
              <a:t> para </a:t>
            </a:r>
            <a:r>
              <a:rPr lang="en-US" dirty="0" err="1" smtClean="0"/>
              <a:t>guía</a:t>
            </a:r>
            <a:r>
              <a:rPr lang="en-US" dirty="0" smtClean="0"/>
              <a:t> no para </a:t>
            </a:r>
            <a:r>
              <a:rPr lang="en-US" dirty="0" err="1" smtClean="0"/>
              <a:t>resolverle</a:t>
            </a:r>
            <a:r>
              <a:rPr lang="en-US" dirty="0" smtClean="0"/>
              <a:t> el </a:t>
            </a:r>
            <a:r>
              <a:rPr lang="en-US" dirty="0" err="1" smtClean="0"/>
              <a:t>problema</a:t>
            </a:r>
            <a:endParaRPr lang="en-US" dirty="0" smtClean="0"/>
          </a:p>
          <a:p>
            <a:r>
              <a:rPr lang="en-US" dirty="0" err="1" smtClean="0"/>
              <a:t>Todos</a:t>
            </a:r>
            <a:r>
              <a:rPr lang="en-US" dirty="0" smtClean="0"/>
              <a:t> </a:t>
            </a:r>
            <a:r>
              <a:rPr lang="en-US" dirty="0" err="1"/>
              <a:t>laboramos</a:t>
            </a:r>
            <a:endParaRPr lang="en-US" dirty="0"/>
          </a:p>
          <a:p>
            <a:pPr lvl="1"/>
            <a:r>
              <a:rPr lang="en-US" dirty="0"/>
              <a:t>Si se le </a:t>
            </a:r>
            <a:r>
              <a:rPr lang="en-US" dirty="0" err="1"/>
              <a:t>dificulta</a:t>
            </a:r>
            <a:r>
              <a:rPr lang="en-US" dirty="0"/>
              <a:t> la material </a:t>
            </a:r>
            <a:r>
              <a:rPr lang="en-US" dirty="0" err="1"/>
              <a:t>retírela</a:t>
            </a:r>
            <a:endParaRPr lang="en-US" dirty="0"/>
          </a:p>
          <a:p>
            <a:r>
              <a:rPr lang="en-US" dirty="0" err="1"/>
              <a:t>Todos</a:t>
            </a:r>
            <a:r>
              <a:rPr lang="en-US" dirty="0"/>
              <a:t> </a:t>
            </a:r>
            <a:r>
              <a:rPr lang="en-US" dirty="0" err="1"/>
              <a:t>tenemos</a:t>
            </a:r>
            <a:r>
              <a:rPr lang="en-US" dirty="0"/>
              <a:t> </a:t>
            </a:r>
            <a:r>
              <a:rPr lang="en-US" dirty="0" err="1"/>
              <a:t>gastos</a:t>
            </a:r>
            <a:endParaRPr lang="en-US" dirty="0"/>
          </a:p>
          <a:p>
            <a:pPr lvl="1"/>
            <a:r>
              <a:rPr lang="en-US" dirty="0"/>
              <a:t>Si la material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muy</a:t>
            </a:r>
            <a:r>
              <a:rPr lang="en-US" dirty="0"/>
              <a:t> </a:t>
            </a:r>
            <a:r>
              <a:rPr lang="en-US" dirty="0" err="1"/>
              <a:t>cara</a:t>
            </a:r>
            <a:r>
              <a:rPr lang="en-US" dirty="0"/>
              <a:t> </a:t>
            </a:r>
            <a:r>
              <a:rPr lang="en-US" dirty="0" err="1" smtClean="0"/>
              <a:t>retírela</a:t>
            </a:r>
            <a:endParaRPr lang="en-US" dirty="0" smtClean="0"/>
          </a:p>
          <a:p>
            <a:r>
              <a:rPr lang="en-US" dirty="0" err="1" smtClean="0"/>
              <a:t>Tiene</a:t>
            </a:r>
            <a:r>
              <a:rPr lang="en-US" dirty="0" smtClean="0"/>
              <a:t> derecho a “Sin Nota”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cualquier</a:t>
            </a:r>
            <a:r>
              <a:rPr lang="en-US" dirty="0" smtClean="0"/>
              <a:t> </a:t>
            </a:r>
            <a:r>
              <a:rPr lang="en-US" dirty="0" err="1" smtClean="0"/>
              <a:t>momento</a:t>
            </a:r>
            <a:r>
              <a:rPr lang="en-US" dirty="0" smtClean="0"/>
              <a:t> del </a:t>
            </a:r>
            <a:r>
              <a:rPr lang="en-US" dirty="0" err="1" smtClean="0"/>
              <a:t>curso</a:t>
            </a:r>
            <a:r>
              <a:rPr lang="en-US" dirty="0" smtClean="0"/>
              <a:t> </a:t>
            </a:r>
            <a:r>
              <a:rPr lang="en-US" dirty="0" err="1" smtClean="0"/>
              <a:t>si</a:t>
            </a:r>
            <a:r>
              <a:rPr lang="en-US" dirty="0" smtClean="0"/>
              <a:t> </a:t>
            </a:r>
            <a:r>
              <a:rPr lang="en-US" dirty="0" err="1" smtClean="0"/>
              <a:t>ud</a:t>
            </a:r>
            <a:r>
              <a:rPr lang="en-US" dirty="0" smtClean="0"/>
              <a:t> lo </a:t>
            </a:r>
            <a:r>
              <a:rPr lang="en-US" dirty="0" err="1" smtClean="0"/>
              <a:t>solicita</a:t>
            </a:r>
            <a:endParaRPr lang="en-US" dirty="0" smtClean="0"/>
          </a:p>
          <a:p>
            <a:r>
              <a:rPr lang="es-PA" dirty="0"/>
              <a:t>Si la siguiente materia es pre-requisito de esta y necesita su nota que está SN, entonces termine el proyecto final y preséntelo.</a:t>
            </a:r>
          </a:p>
          <a:p>
            <a:pPr lvl="1"/>
            <a:r>
              <a:rPr lang="es-PA" dirty="0"/>
              <a:t>No se puede pedir parcialmente una nota para matricular la siguiente</a:t>
            </a:r>
            <a:r>
              <a:rPr lang="es-PA" dirty="0" smtClean="0"/>
              <a:t>.</a:t>
            </a:r>
            <a:endParaRPr lang="en-US" dirty="0" smtClean="0"/>
          </a:p>
          <a:p>
            <a:r>
              <a:rPr lang="en-US" dirty="0" smtClean="0"/>
              <a:t>No presto </a:t>
            </a:r>
            <a:r>
              <a:rPr lang="en-US" dirty="0" err="1" smtClean="0"/>
              <a:t>componentes</a:t>
            </a:r>
            <a:r>
              <a:rPr lang="en-US" dirty="0" smtClean="0"/>
              <a:t> </a:t>
            </a:r>
            <a:r>
              <a:rPr lang="en-US" dirty="0" err="1" smtClean="0"/>
              <a:t>ni</a:t>
            </a:r>
            <a:r>
              <a:rPr lang="en-US" dirty="0" smtClean="0"/>
              <a:t> </a:t>
            </a:r>
            <a:r>
              <a:rPr lang="en-US" dirty="0" err="1" smtClean="0"/>
              <a:t>tarjetas</a:t>
            </a:r>
            <a:r>
              <a:rPr lang="en-US" dirty="0" smtClean="0"/>
              <a:t>, no soy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tienda</a:t>
            </a:r>
            <a:endParaRPr lang="en-US" dirty="0" smtClean="0"/>
          </a:p>
          <a:p>
            <a:r>
              <a:rPr lang="en-US" dirty="0" smtClean="0"/>
              <a:t>Deben </a:t>
            </a:r>
            <a:r>
              <a:rPr lang="en-US" dirty="0" err="1" smtClean="0"/>
              <a:t>conseguir</a:t>
            </a:r>
            <a:r>
              <a:rPr lang="en-US" dirty="0" smtClean="0"/>
              <a:t> </a:t>
            </a:r>
            <a:r>
              <a:rPr lang="en-US" dirty="0" err="1" smtClean="0"/>
              <a:t>todos</a:t>
            </a:r>
            <a:r>
              <a:rPr lang="en-US" dirty="0" smtClean="0"/>
              <a:t> </a:t>
            </a:r>
            <a:r>
              <a:rPr lang="en-US" dirty="0" err="1" smtClean="0"/>
              <a:t>sus</a:t>
            </a:r>
            <a:r>
              <a:rPr lang="en-US" dirty="0" smtClean="0"/>
              <a:t> </a:t>
            </a:r>
            <a:r>
              <a:rPr lang="en-US" dirty="0" err="1" smtClean="0"/>
              <a:t>insumos</a:t>
            </a:r>
            <a:r>
              <a:rPr lang="en-US" dirty="0" smtClean="0"/>
              <a:t> para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laboratorios</a:t>
            </a:r>
            <a:r>
              <a:rPr lang="en-US" dirty="0" smtClean="0"/>
              <a:t> </a:t>
            </a:r>
            <a:r>
              <a:rPr lang="en-US" dirty="0" err="1" smtClean="0"/>
              <a:t>desde</a:t>
            </a:r>
            <a:r>
              <a:rPr lang="en-US" dirty="0" smtClean="0"/>
              <a:t> el </a:t>
            </a:r>
            <a:r>
              <a:rPr lang="en-US" dirty="0" err="1" smtClean="0"/>
              <a:t>día</a:t>
            </a:r>
            <a:r>
              <a:rPr lang="en-US" dirty="0" smtClean="0"/>
              <a:t> 1.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9434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Transformada Z	 - … de funciones elementales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272717" y="1853248"/>
                <a:ext cx="11566358" cy="4868394"/>
              </a:xfrm>
            </p:spPr>
            <p:txBody>
              <a:bodyPr>
                <a:normAutofit/>
              </a:bodyPr>
              <a:lstStyle/>
              <a:p>
                <a:r>
                  <a:rPr lang="es-PA" dirty="0" smtClean="0"/>
                  <a:t>Función </a:t>
                </a:r>
                <a:r>
                  <a:rPr lang="es-PA" dirty="0" err="1" smtClean="0"/>
                  <a:t>polinomial</a:t>
                </a:r>
                <a:endParaRPr lang="es-PA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p>
                              <m:sSupPr>
                                <m:ctrlP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p>
                            </m:s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 =0,1,2,…</m:t>
                            </m:r>
                          </m:e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0, 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&lt;0</m:t>
                            </m:r>
                          </m:e>
                        </m:eqArr>
                      </m:e>
                    </m:d>
                  </m:oMath>
                </a14:m>
                <a:endParaRPr lang="es-PA" b="0" dirty="0" smtClean="0"/>
              </a:p>
              <a:p>
                <a:r>
                  <a:rPr lang="es-PA" dirty="0" err="1" smtClean="0"/>
                  <a:t>Aaplicando</a:t>
                </a:r>
                <a:r>
                  <a:rPr lang="es-PA" dirty="0" smtClean="0"/>
                  <a:t> </a:t>
                </a:r>
                <a:r>
                  <a:rPr lang="es-PA" dirty="0" err="1" smtClean="0"/>
                  <a:t>Transf</a:t>
                </a:r>
                <a:r>
                  <a:rPr lang="es-PA" dirty="0" smtClean="0"/>
                  <a:t>. z</a:t>
                </a:r>
              </a:p>
              <a:p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begChr m:val="["/>
                        <m:endChr m:val="]"/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begChr m:val="["/>
                        <m:endChr m:val="]"/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∑"/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s-PA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s-P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e>
                    </m:nary>
                  </m:oMath>
                </a14:m>
                <a:endParaRPr lang="es-PA" dirty="0" smtClean="0"/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=1+</m:t>
                    </m:r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+…)</m:t>
                    </m:r>
                  </m:oMath>
                </a14:m>
                <a:endParaRPr lang="es-PA" dirty="0" smtClean="0"/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(1 −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s-PA" i="1" dirty="0" smtClean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den>
                    </m:f>
                  </m:oMath>
                </a14:m>
                <a:endParaRPr lang="es-PA" dirty="0" smtClean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2717" y="1853248"/>
                <a:ext cx="11566358" cy="4868394"/>
              </a:xfrm>
              <a:blipFill>
                <a:blip r:embed="rId2"/>
                <a:stretch>
                  <a:fillRect l="-264" t="-6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 descr="Image result for funcion polinomial control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52"/>
          <a:stretch/>
        </p:blipFill>
        <p:spPr bwMode="auto">
          <a:xfrm>
            <a:off x="5861820" y="3096126"/>
            <a:ext cx="5267325" cy="2618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5766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Transformada Z	 - … de funciones elementales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272717" y="1853248"/>
                <a:ext cx="11566358" cy="4868394"/>
              </a:xfrm>
            </p:spPr>
            <p:txBody>
              <a:bodyPr>
                <a:normAutofit/>
              </a:bodyPr>
              <a:lstStyle/>
              <a:p>
                <a:r>
                  <a:rPr lang="es-PA" dirty="0" smtClean="0"/>
                  <a:t>Función exponencial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p>
                              <m:sSupPr>
                                <m:ctrlP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𝑎𝑡</m:t>
                                </m:r>
                              </m:sup>
                            </m:s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≥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0, 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&lt;0</m:t>
                            </m:r>
                          </m:e>
                        </m:eqArr>
                      </m:e>
                    </m:d>
                  </m:oMath>
                </a14:m>
                <a:endParaRPr lang="es-PA" b="0" dirty="0" smtClean="0"/>
              </a:p>
              <a:p>
                <a:r>
                  <a:rPr lang="es-PA" dirty="0" smtClean="0"/>
                  <a:t>Como </a:t>
                </a:r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𝑘𝑇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𝑎𝑘𝑇</m:t>
                        </m:r>
                      </m:sup>
                    </m:sSup>
                  </m:oMath>
                </a14:m>
                <a:endParaRPr lang="es-PA" dirty="0" smtClean="0"/>
              </a:p>
              <a:p>
                <a:r>
                  <a:rPr lang="es-PA" dirty="0" err="1" smtClean="0"/>
                  <a:t>Aaplicando</a:t>
                </a:r>
                <a:r>
                  <a:rPr lang="es-PA" dirty="0" smtClean="0"/>
                  <a:t> </a:t>
                </a:r>
                <a:r>
                  <a:rPr lang="es-PA" dirty="0" err="1" smtClean="0"/>
                  <a:t>Transf</a:t>
                </a:r>
                <a:r>
                  <a:rPr lang="es-PA" dirty="0" smtClean="0"/>
                  <a:t>. z</a:t>
                </a:r>
              </a:p>
              <a:p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begChr m:val="["/>
                        <m:endChr m:val="]"/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begChr m:val="["/>
                        <m:endChr m:val="]"/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𝑎𝑘𝑇</m:t>
                            </m:r>
                          </m:sup>
                        </m:sSup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∑"/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s-PA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s-P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𝑎𝑘𝑇</m:t>
                            </m:r>
                          </m:sup>
                        </m:sSup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e>
                    </m:nary>
                  </m:oMath>
                </a14:m>
                <a:endParaRPr lang="es-PA" dirty="0" smtClean="0"/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=1+</m:t>
                    </m:r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𝑎𝑇</m:t>
                        </m:r>
                      </m:sup>
                    </m:sSup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𝑎𝑇</m:t>
                        </m:r>
                      </m:sup>
                    </m:sSup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𝑎𝑇</m:t>
                        </m:r>
                      </m:sup>
                    </m:sSup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+…</m:t>
                    </m:r>
                  </m:oMath>
                </a14:m>
                <a:endParaRPr lang="es-PA" dirty="0" smtClean="0"/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(1 −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𝑎𝑇</m:t>
                            </m:r>
                          </m:sup>
                        </m:sSup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s-PA" i="1" dirty="0" smtClean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−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𝑎𝑇</m:t>
                            </m:r>
                          </m:sup>
                        </m:sSup>
                      </m:den>
                    </m:f>
                  </m:oMath>
                </a14:m>
                <a:endParaRPr lang="es-PA" dirty="0" smtClean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2717" y="1853248"/>
                <a:ext cx="11566358" cy="4868394"/>
              </a:xfrm>
              <a:blipFill>
                <a:blip r:embed="rId2"/>
                <a:stretch>
                  <a:fillRect l="-264" t="-6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0175" y="2386971"/>
            <a:ext cx="3952625" cy="2803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935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Transformada Z	 - … de funciones elementales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272717" y="1853248"/>
                <a:ext cx="11566358" cy="4868394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s-PA" dirty="0" smtClean="0"/>
                  <a:t>Función Sinusoidal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func>
                              <m:funcPr>
                                <m:ctrlP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s-PA" b="0" i="0" smtClean="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𝑤𝑡</m:t>
                                </m:r>
                              </m:e>
                            </m:func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≥0</m:t>
                            </m:r>
                          </m:e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0, 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&lt;0</m:t>
                            </m:r>
                          </m:e>
                        </m:eqArr>
                      </m:e>
                    </m:d>
                  </m:oMath>
                </a14:m>
                <a:endParaRPr lang="es-PA" b="0" dirty="0" smtClean="0"/>
              </a:p>
              <a:p>
                <a:r>
                  <a:rPr lang="es-PA" dirty="0" smtClean="0"/>
                  <a:t>Como:</a:t>
                </a:r>
                <a:endParaRPr lang="es-PA" b="0" i="1" dirty="0" smtClean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s-PA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dirty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s-PA" b="0" i="1" dirty="0" smtClean="0">
                            <a:latin typeface="Cambria Math" panose="02040503050406030204" pitchFamily="18" charset="0"/>
                          </a:rPr>
                          <m:t>𝑤𝑗𝑡</m:t>
                        </m:r>
                      </m:sup>
                    </m:sSup>
                    <m:r>
                      <a:rPr lang="es-PA" b="0" i="1" dirty="0" smtClean="0">
                        <a:latin typeface="Cambria Math" panose="02040503050406030204" pitchFamily="18" charset="0"/>
                      </a:rPr>
                      <m:t>  =</m:t>
                    </m:r>
                    <m:func>
                      <m:funcPr>
                        <m:ctrlPr>
                          <a:rPr lang="es-PA" b="0" i="1" dirty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s-PA" b="0" i="0" dirty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s-PA" b="0" i="1" dirty="0" smtClean="0">
                            <a:latin typeface="Cambria Math" panose="02040503050406030204" pitchFamily="18" charset="0"/>
                          </a:rPr>
                          <m:t>𝑤𝑡</m:t>
                        </m:r>
                      </m:e>
                    </m:func>
                    <m:r>
                      <a:rPr lang="es-PA" b="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s-PA" b="0" i="1" dirty="0" smtClean="0">
                        <a:latin typeface="Cambria Math" panose="02040503050406030204" pitchFamily="18" charset="0"/>
                      </a:rPr>
                      <m:t>𝑗</m:t>
                    </m:r>
                    <m:func>
                      <m:funcPr>
                        <m:ctrlPr>
                          <a:rPr lang="es-PA" b="0" i="1" dirty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s-PA" b="0" i="0" dirty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s-PA" b="0" i="1" dirty="0" smtClean="0">
                            <a:latin typeface="Cambria Math" panose="02040503050406030204" pitchFamily="18" charset="0"/>
                          </a:rPr>
                          <m:t>𝑤𝑡</m:t>
                        </m:r>
                      </m:e>
                    </m:func>
                  </m:oMath>
                </a14:m>
                <a:endParaRPr lang="es-PA" b="0" dirty="0" smtClean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s-PA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 dirty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s-PA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i="1" dirty="0">
                            <a:latin typeface="Cambria Math" panose="02040503050406030204" pitchFamily="18" charset="0"/>
                          </a:rPr>
                          <m:t>𝑤𝑗𝑡</m:t>
                        </m:r>
                      </m:sup>
                    </m:sSup>
                    <m:r>
                      <a:rPr lang="es-PA" i="1" dirty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s-PA" i="1" dirty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s-PA" dirty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s-PA" i="1" dirty="0">
                            <a:latin typeface="Cambria Math" panose="02040503050406030204" pitchFamily="18" charset="0"/>
                          </a:rPr>
                          <m:t>𝑤𝑡</m:t>
                        </m:r>
                      </m:e>
                    </m:func>
                    <m:r>
                      <a:rPr lang="es-PA" b="0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s-PA" i="1" dirty="0">
                        <a:latin typeface="Cambria Math" panose="02040503050406030204" pitchFamily="18" charset="0"/>
                      </a:rPr>
                      <m:t>𝑗</m:t>
                    </m:r>
                    <m:func>
                      <m:funcPr>
                        <m:ctrlPr>
                          <a:rPr lang="es-PA" i="1" dirty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s-PA" dirty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s-PA" i="1" dirty="0">
                            <a:latin typeface="Cambria Math" panose="02040503050406030204" pitchFamily="18" charset="0"/>
                          </a:rPr>
                          <m:t>𝑤𝑡</m:t>
                        </m:r>
                      </m:e>
                    </m:func>
                  </m:oMath>
                </a14:m>
                <a:endParaRPr lang="es-PA" dirty="0" smtClean="0"/>
              </a:p>
              <a:p>
                <a:r>
                  <a:rPr lang="es-PA" dirty="0" smtClean="0"/>
                  <a:t>Tenemos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s-PA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𝑤𝑡</m:t>
                        </m:r>
                      </m:e>
                    </m:func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den>
                    </m:f>
                    <m:r>
                      <a:rPr lang="es-PA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𝑗𝑤𝑡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𝑗𝑤𝑡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s-PA" dirty="0" smtClean="0"/>
              </a:p>
              <a:p>
                <a:r>
                  <a:rPr lang="es-PA" dirty="0" err="1" smtClean="0"/>
                  <a:t>Aaplicando</a:t>
                </a:r>
                <a:r>
                  <a:rPr lang="es-PA" dirty="0" smtClean="0"/>
                  <a:t> </a:t>
                </a:r>
                <a:r>
                  <a:rPr lang="es-PA" dirty="0" err="1" smtClean="0"/>
                  <a:t>Transf</a:t>
                </a:r>
                <a:r>
                  <a:rPr lang="es-PA" dirty="0" smtClean="0"/>
                  <a:t>. z</a:t>
                </a:r>
              </a:p>
              <a:p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begChr m:val="["/>
                        <m:endChr m:val="]"/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begChr m:val="["/>
                        <m:endChr m:val="]"/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den>
                        </m:f>
                        <m:r>
                          <a:rPr lang="es-PA" i="1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𝑗𝑤𝑡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𝑗𝑤𝑡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∑"/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s-PA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s-P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f>
                          <m:f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den>
                        </m:f>
                        <m:d>
                          <m:d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𝑗𝑤</m:t>
                                </m:r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𝑗𝑤𝑇</m:t>
                                </m:r>
                              </m:sup>
                            </m:sSup>
                          </m:e>
                        </m:d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e>
                    </m:nary>
                  </m:oMath>
                </a14:m>
                <a:endParaRPr lang="es-PA" dirty="0" smtClean="0"/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PA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𝑗</m:t>
                        </m:r>
                      </m:den>
                    </m:f>
                    <m:f>
                      <m:f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i="1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𝑗𝑤𝑡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𝑗𝑤𝑡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)</m:t>
                        </m:r>
                        <m:sSup>
                          <m:sSupPr>
                            <m:ctrlPr>
                              <a:rPr lang="es-PA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1 −</m:t>
                        </m:r>
                        <m:d>
                          <m:d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𝑗𝑤𝑡</m:t>
                                </m:r>
                              </m:sup>
                            </m:s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𝑗𝑤𝑡</m:t>
                                </m:r>
                              </m:sup>
                            </m:sSup>
                          </m:e>
                        </m:d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 +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s-PA" dirty="0" smtClean="0"/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𝑍𝑠𝑖𝑛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𝑤𝑇</m:t>
                        </m:r>
                      </m:num>
                      <m:den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func>
                          <m:func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s-PA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𝑤𝑇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e>
                        </m:func>
                      </m:den>
                    </m:f>
                  </m:oMath>
                </a14:m>
                <a:endParaRPr lang="es-PA" dirty="0" smtClean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2717" y="1853248"/>
                <a:ext cx="11566358" cy="4868394"/>
              </a:xfrm>
              <a:blipFill>
                <a:blip r:embed="rId2"/>
                <a:stretch>
                  <a:fillRect l="-211" t="-18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90015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Transformada Z	 - … de funciones elementales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272717" y="1853248"/>
                <a:ext cx="11566358" cy="4868394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s-PA" dirty="0" smtClean="0"/>
                  <a:t>Ejemplo - Obtenga la transformada z de: </a:t>
                </a:r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+1)</m:t>
                        </m:r>
                      </m:den>
                    </m:f>
                  </m:oMath>
                </a14:m>
                <a:endParaRPr lang="es-PA" b="0" dirty="0" smtClean="0"/>
              </a:p>
              <a:p>
                <a:r>
                  <a:rPr lang="es-PA" dirty="0" smtClean="0"/>
                  <a:t>Convertimos X(s) a x(t) por medio de fracciones parciales: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PA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+1)</m:t>
                        </m:r>
                      </m:den>
                    </m:f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den>
                    </m:f>
                    <m:r>
                      <a:rPr lang="es-PA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den>
                    </m:f>
                  </m:oMath>
                </a14:m>
                <a:endParaRPr lang="es-PA" dirty="0" smtClean="0"/>
              </a:p>
              <a:p>
                <a:pPr lvl="1"/>
                <a:r>
                  <a:rPr lang="es-PA" dirty="0" smtClean="0"/>
                  <a:t>Multiplicamos la ecuación en ambos extremos por s y nos queda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PA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+1)</m:t>
                        </m:r>
                      </m:den>
                    </m:f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i="1">
                            <a:latin typeface="Cambria Math" panose="02040503050406030204" pitchFamily="18" charset="0"/>
                          </a:rPr>
                          <m:t>𝐴</m:t>
                        </m:r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den>
                    </m:f>
                    <m:r>
                      <a:rPr lang="es-PA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i="1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num>
                      <m:den>
                        <m:r>
                          <a:rPr lang="es-PA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+1</m:t>
                        </m:r>
                      </m:den>
                    </m:f>
                  </m:oMath>
                </a14:m>
                <a:endParaRPr lang="es-PA" dirty="0" smtClean="0"/>
              </a:p>
              <a:p>
                <a:pPr lvl="1"/>
                <a:r>
                  <a:rPr lang="es-PA" dirty="0" smtClean="0"/>
                  <a:t>Evaluamos para s = 0 y tenemos A = 1</a:t>
                </a:r>
              </a:p>
              <a:p>
                <a:pPr lvl="1"/>
                <a:r>
                  <a:rPr lang="es-PA" dirty="0" smtClean="0"/>
                  <a:t>Tomamos nuevamente la ecuación y multiplicamos ambos extremos por s+1,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PA" i="1">
                            <a:latin typeface="Cambria Math" panose="02040503050406030204" pitchFamily="18" charset="0"/>
                          </a:rPr>
                          <m:t>𝑠</m:t>
                        </m:r>
                      </m:den>
                    </m:f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+1)</m:t>
                        </m:r>
                      </m:num>
                      <m:den>
                        <m:r>
                          <a:rPr lang="es-PA" i="1">
                            <a:latin typeface="Cambria Math" panose="02040503050406030204" pitchFamily="18" charset="0"/>
                          </a:rPr>
                          <m:t>𝑠</m:t>
                        </m:r>
                      </m:den>
                    </m:f>
                    <m:r>
                      <a:rPr lang="es-PA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i="1">
                            <a:latin typeface="Cambria Math" panose="02040503050406030204" pitchFamily="18" charset="0"/>
                          </a:rPr>
                          <m:t>𝐵</m:t>
                        </m:r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den>
                    </m:f>
                  </m:oMath>
                </a14:m>
                <a:endParaRPr lang="es-PA" dirty="0" smtClean="0"/>
              </a:p>
              <a:p>
                <a:pPr lvl="1"/>
                <a:r>
                  <a:rPr lang="es-PA" dirty="0" smtClean="0"/>
                  <a:t>Evaluamos para s = -1 y tenemos B = -1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PA" i="1">
                            <a:latin typeface="Cambria Math" panose="02040503050406030204" pitchFamily="18" charset="0"/>
                          </a:rPr>
                          <m:t>𝑠</m:t>
                        </m:r>
                      </m:den>
                    </m:f>
                    <m:r>
                      <a:rPr lang="es-PA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PA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+1</m:t>
                        </m:r>
                      </m:den>
                    </m:f>
                  </m:oMath>
                </a14:m>
                <a:endParaRPr lang="es-PA" dirty="0" smtClean="0"/>
              </a:p>
              <a:p>
                <a:pPr lvl="1"/>
                <a:r>
                  <a:rPr lang="es-PA" dirty="0" smtClean="0"/>
                  <a:t>Aplicamos transformada inversa de Laplace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=1 − </m:t>
                    </m:r>
                    <m:sSup>
                      <m:sSup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es-PA" dirty="0" smtClean="0"/>
                  <a:t> = x(t)</a:t>
                </a:r>
              </a:p>
              <a:p>
                <a:pPr lvl="1"/>
                <a:r>
                  <a:rPr lang="es-PA" dirty="0" smtClean="0"/>
                  <a:t>Aplicamos transformada z para x(t) y tenemos </a:t>
                </a:r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den>
                    </m:f>
                    <m:r>
                      <a:rPr lang="es-PA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den>
                    </m:f>
                  </m:oMath>
                </a14:m>
                <a:endParaRPr lang="es-PA" dirty="0" smtClean="0"/>
              </a:p>
              <a:p>
                <a:pPr lvl="1"/>
                <a:r>
                  <a:rPr lang="es-PA" dirty="0" smtClean="0"/>
                  <a:t>Finalmente multiplicando todo tenemos </a:t>
                </a:r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1 − </m:t>
                            </m:r>
                            <m:sSup>
                              <m:sSupPr>
                                <m:ctrlP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</m:e>
                        </m:d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 − 1)(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 − </m:t>
                        </m:r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s-PA" dirty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2717" y="1853248"/>
                <a:ext cx="11566358" cy="4868394"/>
              </a:xfrm>
              <a:blipFill rotWithShape="0">
                <a:blip r:embed="rId2"/>
                <a:stretch>
                  <a:fillRect l="-211" t="-1001"/>
                </a:stretch>
              </a:blipFill>
            </p:spPr>
            <p:txBody>
              <a:bodyPr/>
              <a:lstStyle/>
              <a:p>
                <a:r>
                  <a:rPr lang="es-P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03238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Transformadas Z</a:t>
            </a:r>
            <a:br>
              <a:rPr lang="es-PA" dirty="0" smtClean="0"/>
            </a:br>
            <a:r>
              <a:rPr lang="es-PA" dirty="0" smtClean="0"/>
              <a:t>X(s)-&gt;x(t)-&gt;x(</a:t>
            </a:r>
            <a:r>
              <a:rPr lang="es-PA" dirty="0" err="1" smtClean="0"/>
              <a:t>kT</a:t>
            </a:r>
            <a:r>
              <a:rPr lang="es-PA" dirty="0" smtClean="0"/>
              <a:t>)-&gt;X(z)</a:t>
            </a:r>
            <a:endParaRPr lang="es-PA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846384"/>
            <a:ext cx="5334000" cy="501161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0992" y="4388"/>
            <a:ext cx="5363308" cy="6853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084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Transformada Z – Propiedades Importantes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42900" y="2052918"/>
                <a:ext cx="11493500" cy="4576482"/>
              </a:xfrm>
            </p:spPr>
            <p:txBody>
              <a:bodyPr/>
              <a:lstStyle/>
              <a:p>
                <a:r>
                  <a:rPr lang="es-PA" dirty="0" smtClean="0"/>
                  <a:t>Multiplicación por una constante.  Si X(z) es la transformada z de x(t), entonces: </a:t>
                </a:r>
              </a:p>
              <a:p>
                <a:pPr lvl="1"/>
                <a:r>
                  <a:rPr lang="es-PA" dirty="0" smtClean="0"/>
                  <a:t>Z[</a:t>
                </a:r>
                <a:r>
                  <a:rPr lang="es-PA" dirty="0" err="1" smtClean="0"/>
                  <a:t>ax</a:t>
                </a:r>
                <a:r>
                  <a:rPr lang="es-PA" dirty="0" smtClean="0"/>
                  <a:t>(t)] = </a:t>
                </a:r>
                <a:r>
                  <a:rPr lang="es-PA" dirty="0" err="1" smtClean="0"/>
                  <a:t>aZ</a:t>
                </a:r>
                <a:r>
                  <a:rPr lang="es-PA" dirty="0" smtClean="0"/>
                  <a:t>[x(t)]</a:t>
                </a:r>
              </a:p>
              <a:p>
                <a:r>
                  <a:rPr lang="es-PA" dirty="0" err="1" smtClean="0"/>
                  <a:t>Linearidad</a:t>
                </a:r>
                <a:r>
                  <a:rPr lang="es-PA" dirty="0" smtClean="0"/>
                  <a:t> de la Transformada z.  Si f(k) y g(k) son transformables y </a:t>
                </a:r>
                <a:r>
                  <a:rPr lang="es-PA" dirty="0" smtClean="0">
                    <a:sym typeface="Symbol" panose="05050102010706020507" pitchFamily="18" charset="2"/>
                  </a:rPr>
                  <a:t> y  escalares:</a:t>
                </a:r>
              </a:p>
              <a:p>
                <a:pPr lvl="1"/>
                <a:r>
                  <a:rPr lang="es-PA" dirty="0" smtClean="0">
                    <a:sym typeface="Symbol" panose="05050102010706020507" pitchFamily="18" charset="2"/>
                  </a:rPr>
                  <a:t>x(k) = f(k) + g(k) tiene transformada X(z) = F(z) </a:t>
                </a:r>
                <a:r>
                  <a:rPr lang="es-PA" dirty="0">
                    <a:sym typeface="Symbol" panose="05050102010706020507" pitchFamily="18" charset="2"/>
                  </a:rPr>
                  <a:t>+ </a:t>
                </a:r>
                <a:r>
                  <a:rPr lang="es-PA" dirty="0" smtClean="0">
                    <a:sym typeface="Symbol" panose="05050102010706020507" pitchFamily="18" charset="2"/>
                  </a:rPr>
                  <a:t>G(z)</a:t>
                </a:r>
              </a:p>
              <a:p>
                <a:r>
                  <a:rPr lang="es-PA" dirty="0" smtClean="0">
                    <a:sym typeface="Symbol" panose="05050102010706020507" pitchFamily="18" charset="2"/>
                  </a:rPr>
                  <a:t>Multiplicación por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dirty="0" smtClean="0"/>
                  <a:t>.  Si X(z) </a:t>
                </a:r>
                <a:r>
                  <a:rPr lang="en-US" dirty="0" err="1" smtClean="0"/>
                  <a:t>es</a:t>
                </a:r>
                <a:r>
                  <a:rPr lang="en-US" dirty="0" smtClean="0"/>
                  <a:t> la </a:t>
                </a:r>
                <a:r>
                  <a:rPr lang="en-US" dirty="0" err="1" smtClean="0"/>
                  <a:t>transformada</a:t>
                </a:r>
                <a:r>
                  <a:rPr lang="en-US" dirty="0" smtClean="0"/>
                  <a:t> de x(k). La </a:t>
                </a:r>
                <a:r>
                  <a:rPr lang="en-US" dirty="0" err="1" smtClean="0"/>
                  <a:t>transformada</a:t>
                </a:r>
                <a:r>
                  <a:rPr lang="en-US" dirty="0" smtClean="0"/>
                  <a:t> de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</m:oMath>
                </a14:m>
                <a:r>
                  <a:rPr lang="en-US" dirty="0" smtClean="0"/>
                  <a:t> </a:t>
                </a:r>
                <a:r>
                  <a:rPr lang="en-US" dirty="0" err="1" smtClean="0"/>
                  <a:t>es</a:t>
                </a:r>
                <a:r>
                  <a:rPr lang="en-US" dirty="0" smtClean="0"/>
                  <a:t>:</a:t>
                </a:r>
              </a:p>
              <a:p>
                <a:pPr lvl="1"/>
                <a:r>
                  <a:rPr lang="es-PA" dirty="0" smtClean="0"/>
                  <a:t>X(z) = X(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 smtClean="0"/>
                  <a:t>)</a:t>
                </a:r>
              </a:p>
              <a:p>
                <a:r>
                  <a:rPr lang="es-PA" dirty="0" smtClean="0"/>
                  <a:t>Teorema de traslación: Si x(t) = 0 para t &lt; 0 y x(t) tiene transformada X(z), entonces:</a:t>
                </a:r>
              </a:p>
              <a:p>
                <a:pPr lvl="1"/>
                <a:r>
                  <a:rPr lang="es-PA" dirty="0" smtClean="0"/>
                  <a:t>Traslación a izquierda -&gt; Z[x(t – </a:t>
                </a:r>
                <a:r>
                  <a:rPr lang="es-PA" dirty="0" err="1" smtClean="0"/>
                  <a:t>nT</a:t>
                </a:r>
                <a:r>
                  <a:rPr lang="es-PA" dirty="0" smtClean="0"/>
                  <a:t>)]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 smtClean="0"/>
                  <a:t> </a:t>
                </a:r>
              </a:p>
              <a:p>
                <a:pPr lvl="1"/>
                <a:r>
                  <a:rPr lang="es-PA" dirty="0" smtClean="0"/>
                  <a:t>Traslación a la derecha -&gt; </a:t>
                </a:r>
                <a:r>
                  <a:rPr lang="es-PA" dirty="0"/>
                  <a:t>Z[x(t </a:t>
                </a:r>
                <a:r>
                  <a:rPr lang="es-PA" dirty="0" smtClean="0"/>
                  <a:t>+ </a:t>
                </a:r>
                <a:r>
                  <a:rPr lang="es-PA" dirty="0" err="1"/>
                  <a:t>nT</a:t>
                </a:r>
                <a:r>
                  <a:rPr lang="es-PA" dirty="0"/>
                  <a:t>)]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−</m:t>
                    </m:r>
                    <m:nary>
                      <m:naryPr>
                        <m:chr m:val="∑"/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s-PA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s-PA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𝑘𝑇</m:t>
                            </m:r>
                          </m:e>
                        </m:d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e>
                    </m:nary>
                    <m:r>
                      <a:rPr lang="es-PA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 smtClean="0"/>
              </a:p>
              <a:p>
                <a:pPr lvl="1"/>
                <a:r>
                  <a:rPr lang="es-PA" dirty="0" smtClean="0"/>
                  <a:t>Similarmente -&gt; Z[x(k + n)] =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−2</m:t>
                        </m:r>
                      </m:sup>
                    </m:sSup>
                    <m:r>
                      <a:rPr lang="es-PA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−…−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42900" y="2052918"/>
                <a:ext cx="11493500" cy="4576482"/>
              </a:xfrm>
              <a:blipFill>
                <a:blip r:embed="rId2"/>
                <a:stretch>
                  <a:fillRect l="-212" t="-7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91375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Transformada Z – Propiedades Importantes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42900" y="1853248"/>
                <a:ext cx="11493500" cy="4776152"/>
              </a:xfrm>
            </p:spPr>
            <p:txBody>
              <a:bodyPr/>
              <a:lstStyle/>
              <a:p>
                <a:r>
                  <a:rPr lang="es-PA" dirty="0" smtClean="0"/>
                  <a:t>Ejemplo:  Encontrar la transformada z de la función escalón que está atrasada 1 período de tiempo y luego encontrar la misma </a:t>
                </a:r>
                <a:r>
                  <a:rPr lang="es-PA" dirty="0" err="1" smtClean="0"/>
                  <a:t>tranformada</a:t>
                </a:r>
                <a:r>
                  <a:rPr lang="es-PA" dirty="0" smtClean="0"/>
                  <a:t> a 4 períodos de tiempo</a:t>
                </a:r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begChr m:val="["/>
                        <m:endChr m:val="]"/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d>
                          <m:d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</m:d>
                      </m:e>
                    </m:d>
                  </m:oMath>
                </a14:m>
                <a:endParaRPr lang="en-US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begChr m:val="["/>
                        <m:endChr m:val="]"/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1</m:t>
                        </m:r>
                        <m:d>
                          <m:d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−1∗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</m:d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d>
                          <m:d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</m:d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f>
                      <m:f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den>
                    </m:f>
                  </m:oMath>
                </a14:m>
                <a:endParaRPr lang="es-PA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begChr m:val="["/>
                        <m:endChr m:val="]"/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1</m:t>
                        </m:r>
                        <m:d>
                          <m:d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−4∗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</m:d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s-PA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 smtClean="0"/>
                  <a:t>=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s-PA" i="1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1</m:t>
                        </m:r>
                        <m:d>
                          <m:d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</m:d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PA" i="1">
                            <a:latin typeface="Cambria Math" panose="02040503050406030204" pitchFamily="18" charset="0"/>
                          </a:rPr>
                          <m:t>1−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den>
                    </m:f>
                  </m:oMath>
                </a14:m>
                <a:endParaRPr lang="en-US" dirty="0" smtClean="0"/>
              </a:p>
              <a:p>
                <a:r>
                  <a:rPr lang="es-PA" dirty="0" smtClean="0"/>
                  <a:t>Ejemplo:  Obtener la transformada z de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p>
                              <m:sSup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=1,2,3</m:t>
                            </m:r>
                          </m:e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0, 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≤0</m:t>
                            </m:r>
                          </m:e>
                        </m:eqArr>
                      </m:e>
                    </m:d>
                  </m:oMath>
                </a14:m>
                <a:endParaRPr lang="es-PA" dirty="0"/>
              </a:p>
              <a:p>
                <a:pPr lvl="1"/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begChr m:val="["/>
                        <m:endChr m:val="]"/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PA" i="1">
                            <a:latin typeface="Cambria Math" panose="02040503050406030204" pitchFamily="18" charset="0"/>
                          </a:rPr>
                          <m:t>1−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den>
                    </m:f>
                  </m:oMath>
                </a14:m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42900" y="1853248"/>
                <a:ext cx="11493500" cy="4776152"/>
              </a:xfrm>
              <a:blipFill>
                <a:blip r:embed="rId2"/>
                <a:stretch>
                  <a:fillRect l="-212" t="-638" r="-9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5621" y="2886331"/>
            <a:ext cx="3545305" cy="2796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313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Transformada Z – Propiedades Importantes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42900" y="1853248"/>
                <a:ext cx="11493500" cy="4776152"/>
              </a:xfrm>
            </p:spPr>
            <p:txBody>
              <a:bodyPr/>
              <a:lstStyle/>
              <a:p>
                <a:r>
                  <a:rPr lang="es-PA" dirty="0" smtClean="0"/>
                  <a:t>Ejemplo:  Considerando la función y(k), en la cual es la suma de x(k), </a:t>
                </a:r>
                <a:r>
                  <a:rPr lang="es-PA" dirty="0"/>
                  <a:t>k</a:t>
                </a:r>
                <a:r>
                  <a:rPr lang="es-PA" dirty="0" smtClean="0"/>
                  <a:t> = 0,1,2,…k.</a:t>
                </a:r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s-PA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dirty="0" smtClean="0"/>
                  <a:t> </a:t>
                </a:r>
                <a:r>
                  <a:rPr lang="en-US" dirty="0" err="1" smtClean="0"/>
                  <a:t>En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donde</a:t>
                </a:r>
                <a:r>
                  <a:rPr lang="en-US" dirty="0" smtClean="0"/>
                  <a:t> y(k) = 0 para k &lt; 0.  </a:t>
                </a:r>
                <a:r>
                  <a:rPr lang="en-US" dirty="0" err="1" smtClean="0"/>
                  <a:t>Obtener</a:t>
                </a:r>
                <a:r>
                  <a:rPr lang="en-US" dirty="0" smtClean="0"/>
                  <a:t> Y(z)</a:t>
                </a:r>
              </a:p>
              <a:p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+…+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</m:oMath>
                </a14:m>
                <a:endParaRPr lang="es-PA" b="0" dirty="0" smtClean="0"/>
              </a:p>
              <a:p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+…+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</m:oMath>
                </a14:m>
                <a:endParaRPr lang="en-US" dirty="0" smtClean="0"/>
              </a:p>
              <a:p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−1)=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</m:oMath>
                </a14:m>
                <a:r>
                  <a:rPr lang="en-US" dirty="0" smtClean="0"/>
                  <a:t> para k = 0,1,2,…</a:t>
                </a:r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]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s-PA" dirty="0" smtClean="0"/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𝑌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 smtClean="0"/>
              </a:p>
              <a:p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𝑌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den>
                    </m:f>
                    <m:r>
                      <a:rPr lang="es-PA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 smtClean="0"/>
              </a:p>
              <a:p>
                <a:endParaRPr lang="en-US" dirty="0"/>
              </a:p>
              <a:p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42900" y="1853248"/>
                <a:ext cx="11493500" cy="4776152"/>
              </a:xfrm>
              <a:blipFill rotWithShape="0">
                <a:blip r:embed="rId2"/>
                <a:stretch>
                  <a:fillRect l="-212" t="-765"/>
                </a:stretch>
              </a:blipFill>
            </p:spPr>
            <p:txBody>
              <a:bodyPr/>
              <a:lstStyle/>
              <a:p>
                <a:r>
                  <a:rPr lang="es-P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76029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Transformada Z – Propiedades Importantes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30200" y="1840548"/>
                <a:ext cx="11493500" cy="4776152"/>
              </a:xfrm>
            </p:spPr>
            <p:txBody>
              <a:bodyPr/>
              <a:lstStyle/>
              <a:p>
                <a:r>
                  <a:rPr lang="es-PA" dirty="0" smtClean="0"/>
                  <a:t>Teorema de Traslación complejo:  Si x(t) tiene transformada X(z) entonces la transformada z de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𝑎𝑡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en-US" dirty="0" err="1" smtClean="0"/>
                  <a:t>puede</a:t>
                </a:r>
                <a:r>
                  <a:rPr lang="en-US" dirty="0" smtClean="0"/>
                  <a:t> dares </a:t>
                </a:r>
                <a:r>
                  <a:rPr lang="en-US" dirty="0" err="1" smtClean="0"/>
                  <a:t>como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𝑧</m:t>
                    </m:r>
                    <m:sSup>
                      <m:sSup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𝑎𝑇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 smtClean="0"/>
              </a:p>
              <a:p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begChr m:val="["/>
                        <m:endChr m:val="]"/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begChr m:val="["/>
                        <m:endChr m:val="]"/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𝑎𝑡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∑"/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s-PA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s-P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𝑘𝑇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)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𝑎𝑘𝑇</m:t>
                            </m:r>
                          </m:sup>
                        </m:sSup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e>
                    </m:nary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s-PA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s-P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𝑘𝑇</m:t>
                            </m:r>
                          </m:e>
                        </m:d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𝑧𝑒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𝑎𝑇</m:t>
                            </m:r>
                          </m:sup>
                        </m:sSup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𝑧𝑒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𝑎𝑇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 smtClean="0"/>
              </a:p>
              <a:p>
                <a:r>
                  <a:rPr lang="es-PA" dirty="0" smtClean="0"/>
                  <a:t>Ejemplo:  Encontrar la transformada z de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𝑎𝑡</m:t>
                        </m:r>
                      </m:sup>
                    </m:sSup>
                    <m:r>
                      <a:rPr lang="es-PA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en-US" dirty="0" err="1" smtClean="0"/>
                  <a:t>donde</a:t>
                </a:r>
                <a:r>
                  <a:rPr lang="en-US" dirty="0" smtClean="0"/>
                  <a:t> x(t) = sin(</a:t>
                </a:r>
                <a:r>
                  <a:rPr lang="en-US" dirty="0" err="1" smtClean="0"/>
                  <a:t>wt</a:t>
                </a:r>
                <a:r>
                  <a:rPr lang="en-US" dirty="0" smtClean="0"/>
                  <a:t>)</a:t>
                </a:r>
              </a:p>
              <a:p>
                <a:pPr lvl="1"/>
                <a:r>
                  <a:rPr lang="es-PA" dirty="0" smtClean="0"/>
                  <a:t>Primero encontramos X(z)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begChr m:val="["/>
                        <m:endChr m:val="]"/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𝑆𝑖𝑛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𝑤𝑡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𝑧𝑆𝑖𝑛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𝑤𝑡</m:t>
                        </m:r>
                      </m:num>
                      <m:den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𝑧𝐶𝑜𝑠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𝑤𝑡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den>
                    </m:f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s-PA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𝑆𝑖𝑛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𝑤𝑡</m:t>
                        </m:r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−2</m:t>
                        </m:r>
                        <m:sSup>
                          <m:sSupPr>
                            <m:ctrlPr>
                              <a:rPr lang="es-PA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𝐶𝑜𝑠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𝑤𝑡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dirty="0" smtClean="0"/>
              </a:p>
              <a:p>
                <a:pPr lvl="1"/>
                <a:r>
                  <a:rPr lang="es-PA" dirty="0" smtClean="0"/>
                  <a:t>Luego reemplazamos z por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𝑧𝑒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𝑎𝑇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begChr m:val="["/>
                        <m:endChr m:val="]"/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s-PA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𝑎𝑡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𝑆𝑖𝑛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𝑤𝑡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𝑧𝑒</m:t>
                                </m:r>
                              </m:e>
                              <m:sup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𝑎𝑇</m:t>
                                </m:r>
                              </m:sup>
                            </m:s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𝑆𝑖𝑛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𝑤𝑡</m:t>
                        </m:r>
                      </m:num>
                      <m:den>
                        <m:r>
                          <a:rPr lang="es-PA" i="1">
                            <a:latin typeface="Cambria Math" panose="02040503050406030204" pitchFamily="18" charset="0"/>
                          </a:rPr>
                          <m:t>1−2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p>
                              <m:sSup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𝑧𝑒</m:t>
                                </m:r>
                              </m:e>
                              <m:sup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𝑎𝑇</m:t>
                                </m:r>
                              </m:sup>
                            </m:s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𝐶𝑜𝑠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𝑤𝑡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p>
                              <m:sSup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𝑧𝑒</m:t>
                                </m:r>
                              </m:e>
                              <m:sup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𝑎𝑇</m:t>
                                </m:r>
                              </m:sup>
                            </m:s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−2</m:t>
                            </m:r>
                          </m:sup>
                        </m:sSup>
                      </m:den>
                    </m:f>
                  </m:oMath>
                </a14:m>
                <a:endParaRPr lang="en-US" dirty="0" smtClean="0"/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p>
                              <m:sSupPr>
                                <m:ctrlPr>
                                  <a:rPr lang="es-PA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𝑎𝑇</m:t>
                                </m:r>
                              </m:sup>
                            </m:s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𝑆𝑖𝑛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𝑤𝑡</m:t>
                        </m:r>
                      </m:num>
                      <m:den>
                        <m:r>
                          <a:rPr lang="es-PA" i="1">
                            <a:latin typeface="Cambria Math" panose="02040503050406030204" pitchFamily="18" charset="0"/>
                          </a:rPr>
                          <m:t>1−2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p>
                              <m:sSup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𝑎𝑇</m:t>
                                </m:r>
                              </m:sup>
                            </m:s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𝐶𝑜𝑠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𝑤𝑡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p>
                              <m:sSup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𝑎𝑡</m:t>
                                </m:r>
                              </m:sup>
                            </m:s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−2</m:t>
                            </m:r>
                          </m:sup>
                        </m:sSup>
                      </m:den>
                    </m:f>
                  </m:oMath>
                </a14:m>
                <a:endParaRPr lang="en-US" dirty="0" smtClean="0"/>
              </a:p>
              <a:p>
                <a:r>
                  <a:rPr lang="es-PA" dirty="0" smtClean="0"/>
                  <a:t>Funciona igual para coseno!!!</a:t>
                </a:r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0200" y="1840548"/>
                <a:ext cx="11493500" cy="4776152"/>
              </a:xfrm>
              <a:blipFill>
                <a:blip r:embed="rId2"/>
                <a:stretch>
                  <a:fillRect l="-212" t="-7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47809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Transformada Z – Propiedades Importantes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30200" y="1840548"/>
                <a:ext cx="11493500" cy="4776152"/>
              </a:xfrm>
            </p:spPr>
            <p:txBody>
              <a:bodyPr/>
              <a:lstStyle/>
              <a:p>
                <a:r>
                  <a:rPr lang="es-PA" dirty="0" smtClean="0"/>
                  <a:t>Ejemplo:  Obtener la transformada z de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𝑎𝑡</m:t>
                        </m:r>
                      </m:sup>
                    </m:sSup>
                  </m:oMath>
                </a14:m>
                <a:endParaRPr lang="en-US" dirty="0" smtClean="0"/>
              </a:p>
              <a:p>
                <a:r>
                  <a:rPr lang="es-PA" dirty="0" smtClean="0"/>
                  <a:t>Primero obtenemos la transformada z de t</a:t>
                </a:r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begChr m:val="["/>
                        <m:endChr m:val="]"/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𝑇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𝑇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s-PA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p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</m:e>
                            </m:d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dirty="0" smtClean="0"/>
              </a:p>
              <a:p>
                <a:r>
                  <a:rPr lang="es-PA" dirty="0" smtClean="0"/>
                  <a:t>Luego reemplazamos z por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dirty="0" smtClean="0"/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𝑇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𝑧𝑒</m:t>
                                </m:r>
                              </m:e>
                              <m:sup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𝑎𝑇</m:t>
                                </m:r>
                              </m:sup>
                            </m:s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sSup>
                                  <m:sSupPr>
                                    <m:ctrlP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p>
                                      <m:sSupPr>
                                        <m:ctrlPr>
                                          <a:rPr lang="es-PA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s-PA" b="0" i="1" smtClean="0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es-PA" i="1">
                                            <a:latin typeface="Cambria Math" panose="02040503050406030204" pitchFamily="18" charset="0"/>
                                          </a:rPr>
                                          <m:t>𝑧𝑒</m:t>
                                        </m:r>
                                      </m:e>
                                      <m:sup>
                                        <m:r>
                                          <a:rPr lang="es-PA" i="1">
                                            <a:latin typeface="Cambria Math" panose="02040503050406030204" pitchFamily="18" charset="0"/>
                                          </a:rPr>
                                          <m:t>𝑎𝑇</m:t>
                                        </m:r>
                                      </m:sup>
                                    </m:sSup>
                                    <m:r>
                                      <a:rPr lang="es-PA" b="0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  <m:sup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</m:e>
                            </m:d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s-PA" dirty="0" smtClean="0"/>
              </a:p>
              <a:p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𝑇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p>
                              <m:sSup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𝑎𝑇</m:t>
                                </m:r>
                              </m:sup>
                            </m:s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sSup>
                                  <m:sSupPr>
                                    <m:ctrlP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p>
                                      <m:sSupPr>
                                        <m:ctrlPr>
                                          <a:rPr lang="es-PA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s-PA" i="1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r>
                                          <a:rPr lang="es-PA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s-PA" i="1">
                                            <a:latin typeface="Cambria Math" panose="02040503050406030204" pitchFamily="18" charset="0"/>
                                          </a:rPr>
                                          <m:t>𝑎𝑇</m:t>
                                        </m:r>
                                      </m:sup>
                                    </m:sSup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p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</m:e>
                            </m:d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0200" y="1840548"/>
                <a:ext cx="11493500" cy="4776152"/>
              </a:xfrm>
              <a:blipFill>
                <a:blip r:embed="rId2"/>
                <a:stretch>
                  <a:fillRect l="-212" t="-7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88865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Temario</a:t>
            </a:r>
            <a:r>
              <a:rPr lang="en-US" dirty="0" smtClean="0"/>
              <a:t> a </a:t>
            </a:r>
            <a:r>
              <a:rPr lang="en-US" dirty="0" err="1" smtClean="0"/>
              <a:t>Desarrollar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3" y="2052918"/>
            <a:ext cx="5001274" cy="4195481"/>
          </a:xfrm>
        </p:spPr>
        <p:txBody>
          <a:bodyPr>
            <a:normAutofit lnSpcReduction="10000"/>
          </a:bodyPr>
          <a:lstStyle/>
          <a:p>
            <a:r>
              <a:rPr lang="en-US" b="1" dirty="0" err="1" smtClean="0"/>
              <a:t>Introducción</a:t>
            </a:r>
            <a:r>
              <a:rPr lang="en-US" b="1" dirty="0" smtClean="0"/>
              <a:t> a </a:t>
            </a:r>
            <a:r>
              <a:rPr lang="en-US" b="1" dirty="0" err="1" smtClean="0"/>
              <a:t>los</a:t>
            </a:r>
            <a:r>
              <a:rPr lang="en-US" b="1" dirty="0" smtClean="0"/>
              <a:t> </a:t>
            </a:r>
            <a:r>
              <a:rPr lang="en-US" b="1" dirty="0" err="1" smtClean="0"/>
              <a:t>sistemas</a:t>
            </a:r>
            <a:r>
              <a:rPr lang="en-US" b="1" dirty="0" smtClean="0"/>
              <a:t> de control digital</a:t>
            </a:r>
          </a:p>
          <a:p>
            <a:r>
              <a:rPr lang="en-US" b="1" dirty="0" err="1" smtClean="0"/>
              <a:t>Establecer</a:t>
            </a:r>
            <a:r>
              <a:rPr lang="en-US" b="1" dirty="0" smtClean="0"/>
              <a:t> </a:t>
            </a:r>
            <a:r>
              <a:rPr lang="en-US" b="1" dirty="0" err="1" smtClean="0"/>
              <a:t>diferencias</a:t>
            </a:r>
            <a:r>
              <a:rPr lang="en-US" b="1" dirty="0" smtClean="0"/>
              <a:t> de </a:t>
            </a:r>
            <a:r>
              <a:rPr lang="en-US" b="1" dirty="0" err="1" smtClean="0"/>
              <a:t>sistemas</a:t>
            </a:r>
            <a:r>
              <a:rPr lang="en-US" b="1" dirty="0" smtClean="0"/>
              <a:t> </a:t>
            </a:r>
            <a:r>
              <a:rPr lang="en-US" b="1" dirty="0" err="1" smtClean="0"/>
              <a:t>discretos</a:t>
            </a:r>
            <a:endParaRPr lang="en-US" b="1" dirty="0" smtClean="0"/>
          </a:p>
          <a:p>
            <a:r>
              <a:rPr lang="en-US" b="1" dirty="0" err="1" smtClean="0"/>
              <a:t>Muestreo</a:t>
            </a:r>
            <a:r>
              <a:rPr lang="en-US" b="1" dirty="0" smtClean="0"/>
              <a:t> y </a:t>
            </a:r>
            <a:r>
              <a:rPr lang="en-US" b="1" dirty="0" err="1" smtClean="0"/>
              <a:t>retención</a:t>
            </a:r>
            <a:endParaRPr lang="en-US" b="1" dirty="0" smtClean="0"/>
          </a:p>
          <a:p>
            <a:r>
              <a:rPr lang="en-US" b="1" dirty="0" err="1" smtClean="0"/>
              <a:t>Sistemas</a:t>
            </a:r>
            <a:r>
              <a:rPr lang="en-US" b="1" dirty="0" smtClean="0"/>
              <a:t> </a:t>
            </a:r>
            <a:r>
              <a:rPr lang="en-US" b="1" dirty="0" err="1" smtClean="0"/>
              <a:t>Discretos</a:t>
            </a:r>
            <a:r>
              <a:rPr lang="en-US" b="1" dirty="0" smtClean="0"/>
              <a:t> </a:t>
            </a:r>
            <a:r>
              <a:rPr lang="en-US" b="1" dirty="0" err="1" smtClean="0"/>
              <a:t>en</a:t>
            </a:r>
            <a:r>
              <a:rPr lang="en-US" b="1" dirty="0" smtClean="0"/>
              <a:t> el </a:t>
            </a:r>
            <a:r>
              <a:rPr lang="en-US" b="1" dirty="0" err="1" smtClean="0"/>
              <a:t>tiempo</a:t>
            </a:r>
            <a:r>
              <a:rPr lang="en-US" b="1" dirty="0" smtClean="0"/>
              <a:t> de </a:t>
            </a:r>
            <a:r>
              <a:rPr lang="en-US" b="1" dirty="0" err="1" smtClean="0"/>
              <a:t>lazo</a:t>
            </a:r>
            <a:r>
              <a:rPr lang="en-US" b="1" dirty="0" smtClean="0"/>
              <a:t> </a:t>
            </a:r>
            <a:r>
              <a:rPr lang="en-US" b="1" dirty="0" err="1" smtClean="0"/>
              <a:t>abierto</a:t>
            </a:r>
            <a:endParaRPr lang="en-US" b="1" dirty="0" smtClean="0"/>
          </a:p>
          <a:p>
            <a:r>
              <a:rPr lang="en-US" b="1" dirty="0" err="1" smtClean="0"/>
              <a:t>Sistemas</a:t>
            </a:r>
            <a:r>
              <a:rPr lang="en-US" b="1" dirty="0" smtClean="0"/>
              <a:t> de </a:t>
            </a:r>
            <a:r>
              <a:rPr lang="en-US" b="1" dirty="0" err="1" smtClean="0"/>
              <a:t>Lazo</a:t>
            </a:r>
            <a:r>
              <a:rPr lang="en-US" b="1" dirty="0" smtClean="0"/>
              <a:t> </a:t>
            </a:r>
            <a:r>
              <a:rPr lang="en-US" b="1" dirty="0" err="1" smtClean="0"/>
              <a:t>Cerrado</a:t>
            </a:r>
            <a:endParaRPr lang="en-US" b="1" dirty="0" smtClean="0"/>
          </a:p>
          <a:p>
            <a:r>
              <a:rPr lang="en-US" b="1" dirty="0" smtClean="0"/>
              <a:t>Sistema de </a:t>
            </a:r>
            <a:r>
              <a:rPr lang="en-US" b="1" dirty="0" err="1" smtClean="0"/>
              <a:t>respuesta</a:t>
            </a:r>
            <a:r>
              <a:rPr lang="en-US" b="1" dirty="0" smtClean="0"/>
              <a:t> </a:t>
            </a:r>
            <a:r>
              <a:rPr lang="en-US" b="1" dirty="0" err="1" smtClean="0"/>
              <a:t>característica</a:t>
            </a:r>
            <a:r>
              <a:rPr lang="en-US" b="1" dirty="0" smtClean="0"/>
              <a:t> </a:t>
            </a:r>
            <a:r>
              <a:rPr lang="en-US" b="1" dirty="0" err="1" smtClean="0"/>
              <a:t>en</a:t>
            </a:r>
            <a:r>
              <a:rPr lang="en-US" b="1" dirty="0" smtClean="0"/>
              <a:t> el </a:t>
            </a:r>
            <a:r>
              <a:rPr lang="en-US" b="1" dirty="0" err="1" smtClean="0"/>
              <a:t>tiempo</a:t>
            </a:r>
            <a:endParaRPr lang="en-US" b="1" dirty="0" smtClean="0"/>
          </a:p>
          <a:p>
            <a:r>
              <a:rPr lang="en-US" b="1" dirty="0" err="1" smtClean="0"/>
              <a:t>Analisis</a:t>
            </a:r>
            <a:r>
              <a:rPr lang="en-US" b="1" dirty="0" smtClean="0"/>
              <a:t> de </a:t>
            </a:r>
            <a:r>
              <a:rPr lang="en-US" b="1" dirty="0" err="1" smtClean="0"/>
              <a:t>estabilidad</a:t>
            </a:r>
            <a:endParaRPr lang="en-US" b="1" dirty="0" smtClean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460924" y="2052917"/>
            <a:ext cx="5001274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b="1" dirty="0" err="1"/>
              <a:t>Diseño</a:t>
            </a:r>
            <a:r>
              <a:rPr lang="en-US" b="1" dirty="0"/>
              <a:t> de </a:t>
            </a:r>
            <a:r>
              <a:rPr lang="en-US" b="1" dirty="0" err="1"/>
              <a:t>controladores</a:t>
            </a:r>
            <a:endParaRPr lang="en-US" b="1" dirty="0"/>
          </a:p>
          <a:p>
            <a:r>
              <a:rPr lang="en-US" b="1" dirty="0" err="1"/>
              <a:t>Estimación</a:t>
            </a:r>
            <a:r>
              <a:rPr lang="en-US" b="1" dirty="0"/>
              <a:t> de </a:t>
            </a:r>
            <a:r>
              <a:rPr lang="en-US" b="1" dirty="0" err="1"/>
              <a:t>estados</a:t>
            </a:r>
            <a:endParaRPr lang="en-US" b="1" dirty="0"/>
          </a:p>
          <a:p>
            <a:r>
              <a:rPr lang="en-US" b="1" dirty="0"/>
              <a:t>Control </a:t>
            </a:r>
            <a:r>
              <a:rPr lang="en-US" b="1" dirty="0" err="1"/>
              <a:t>Óptimo</a:t>
            </a:r>
            <a:r>
              <a:rPr lang="en-US" b="1" dirty="0"/>
              <a:t> Lineal </a:t>
            </a:r>
            <a:r>
              <a:rPr lang="en-US" b="1" dirty="0" err="1"/>
              <a:t>Cuadrático</a:t>
            </a:r>
            <a:endParaRPr lang="en-US" b="1" dirty="0"/>
          </a:p>
          <a:p>
            <a:r>
              <a:rPr lang="en-US" b="1" dirty="0" err="1"/>
              <a:t>Transformación</a:t>
            </a:r>
            <a:r>
              <a:rPr lang="en-US" b="1" dirty="0"/>
              <a:t> de </a:t>
            </a:r>
            <a:r>
              <a:rPr lang="en-US" b="1" dirty="0" err="1"/>
              <a:t>filtros</a:t>
            </a:r>
            <a:r>
              <a:rPr lang="en-US" b="1" dirty="0"/>
              <a:t> </a:t>
            </a:r>
            <a:r>
              <a:rPr lang="en-US" b="1" dirty="0" err="1"/>
              <a:t>analógicos</a:t>
            </a:r>
            <a:endParaRPr lang="en-US" b="1" dirty="0"/>
          </a:p>
          <a:p>
            <a:r>
              <a:rPr lang="en-US" b="1" dirty="0" err="1"/>
              <a:t>Estructura</a:t>
            </a:r>
            <a:r>
              <a:rPr lang="en-US" b="1" dirty="0"/>
              <a:t> de </a:t>
            </a:r>
            <a:r>
              <a:rPr lang="en-US" b="1" dirty="0" err="1"/>
              <a:t>Filtro</a:t>
            </a:r>
            <a:r>
              <a:rPr lang="en-US" b="1" dirty="0"/>
              <a:t> Digital</a:t>
            </a:r>
          </a:p>
          <a:p>
            <a:r>
              <a:rPr lang="en-US" b="1" dirty="0" err="1"/>
              <a:t>Implementación</a:t>
            </a:r>
            <a:r>
              <a:rPr lang="en-US" b="1" dirty="0"/>
              <a:t> de </a:t>
            </a:r>
            <a:r>
              <a:rPr lang="en-US" b="1" dirty="0" err="1"/>
              <a:t>Filtro</a:t>
            </a:r>
            <a:r>
              <a:rPr lang="en-US" b="1" dirty="0"/>
              <a:t> Digital</a:t>
            </a:r>
          </a:p>
          <a:p>
            <a:r>
              <a:rPr lang="en-US" b="1" dirty="0" err="1"/>
              <a:t>Efectos</a:t>
            </a:r>
            <a:r>
              <a:rPr lang="en-US" b="1" dirty="0"/>
              <a:t> </a:t>
            </a:r>
            <a:r>
              <a:rPr lang="en-US" b="1" dirty="0" err="1"/>
              <a:t>Finitos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820834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Transformada Z – Propiedades Importantes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30200" y="1840548"/>
                <a:ext cx="11493500" cy="4776152"/>
              </a:xfrm>
            </p:spPr>
            <p:txBody>
              <a:bodyPr/>
              <a:lstStyle/>
              <a:p>
                <a:r>
                  <a:rPr lang="es-PA" dirty="0" smtClean="0"/>
                  <a:t>Teorema del Valor Inicial:  Si x(t) tiene una transformada z como X(z) y existe, entonces el valor inicial x(0) de x(t) o x(k) esta dada por </a:t>
                </a:r>
                <a:endParaRPr lang="es-PA" i="1" dirty="0" smtClean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limLow>
                          <m:limLowPr>
                            <m:ctrlPr>
                              <a:rPr lang="es-PA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s-PA" i="0" smtClean="0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s-PA" i="1" smtClean="0">
                                <a:latin typeface="Cambria Math" panose="02040503050406030204" pitchFamily="18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dirty="0" smtClean="0"/>
              </a:p>
              <a:p>
                <a:r>
                  <a:rPr lang="es-PA" dirty="0" smtClean="0"/>
                  <a:t>Ejemplo:  Determinar el valor inicial de x(0) si la transformada z de x(t) es la siguiente:</a:t>
                </a:r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(1−</m:t>
                            </m:r>
                            <m:sSup>
                              <m:sSup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(1−</m:t>
                            </m:r>
                            <m:sSup>
                              <m:sSup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(1−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dirty="0" smtClean="0"/>
              </a:p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s-PA" i="1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r>
                          <a:rPr lang="es-PA" i="1">
                            <a:latin typeface="Cambria Math" panose="02040503050406030204" pitchFamily="18" charset="0"/>
                          </a:rPr>
                          <m:t>=</m:t>
                        </m:r>
                        <m:limLow>
                          <m:limLow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s-PA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dirty="0" smtClean="0"/>
                  <a:t>=0</a:t>
                </a:r>
              </a:p>
              <a:p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0200" y="1840548"/>
                <a:ext cx="11493500" cy="4776152"/>
              </a:xfrm>
              <a:blipFill>
                <a:blip r:embed="rId2"/>
                <a:stretch>
                  <a:fillRect l="-212" t="-766" r="-7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2057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Transformada Z – Propiedades Importantes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30200" y="1840548"/>
                <a:ext cx="11493500" cy="4776152"/>
              </a:xfrm>
            </p:spPr>
            <p:txBody>
              <a:bodyPr>
                <a:normAutofit/>
              </a:bodyPr>
              <a:lstStyle/>
              <a:p>
                <a:r>
                  <a:rPr lang="es-PA" sz="1800" dirty="0" smtClean="0"/>
                  <a:t>Teorema del Valor Final:  Suponga que x(k), donde x(k) = 0 para k &lt; 0, tiene la transformada z X(z) y polos en el circulo z con posibilidad a z = 1.  </a:t>
                </a:r>
                <a:r>
                  <a:rPr lang="es-PA" sz="1800" dirty="0"/>
                  <a:t>Entonces </a:t>
                </a:r>
                <a:r>
                  <a:rPr lang="es-PA" sz="1800" dirty="0" smtClean="0"/>
                  <a:t>tenemos:</a:t>
                </a:r>
                <a:endParaRPr lang="es-PA" sz="1800" dirty="0"/>
              </a:p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s-PA" sz="18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s-PA" sz="180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s-PA" sz="1800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s-PA" sz="18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s-PA" sz="1800" i="1">
                                <a:latin typeface="Cambria Math" panose="02040503050406030204" pitchFamily="18" charset="0"/>
                              </a:rPr>
                              <m:t>→</m:t>
                            </m:r>
                            <m:r>
                              <a:rPr lang="es-PA" sz="1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∞</m:t>
                            </m:r>
                          </m:lim>
                        </m:limLow>
                        <m:r>
                          <a:rPr lang="es-PA" sz="1800" b="0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s-PA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sz="18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  <m:r>
                          <a:rPr lang="es-PA" sz="1800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]</m:t>
                        </m:r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=</m:t>
                        </m:r>
                        <m:limLow>
                          <m:limLowPr>
                            <m:ctrlPr>
                              <a:rPr lang="es-PA" sz="180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s-PA" sz="1800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s-PA" sz="18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s-PA" sz="1800" i="1">
                                <a:latin typeface="Cambria Math" panose="02040503050406030204" pitchFamily="18" charset="0"/>
                              </a:rPr>
                              <m:t>→1</m:t>
                            </m:r>
                          </m:lim>
                        </m:limLow>
                      </m:fName>
                      <m:e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[</m:t>
                        </m:r>
                        <m:d>
                          <m:dPr>
                            <m:ctrlPr>
                              <a:rPr lang="es-PA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sz="1800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p>
                              <m:sSupPr>
                                <m:ctrlPr>
                                  <a:rPr lang="es-PA" sz="18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sz="1800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p>
                                <m:r>
                                  <a:rPr lang="es-PA" sz="18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</m:e>
                        </m:d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)]</m:t>
                        </m:r>
                      </m:e>
                    </m:func>
                  </m:oMath>
                </a14:m>
                <a:endParaRPr lang="en-US" sz="1800" dirty="0" smtClean="0"/>
              </a:p>
              <a:p>
                <a:r>
                  <a:rPr lang="es-PA" sz="1800" b="0" dirty="0" smtClean="0"/>
                  <a:t>Procedemos como sigue…</a:t>
                </a:r>
              </a:p>
              <a:p>
                <a14:m>
                  <m:oMath xmlns:m="http://schemas.openxmlformats.org/officeDocument/2006/math">
                    <m:r>
                      <a:rPr lang="es-PA" sz="1800" b="0" i="1" smtClean="0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begChr m:val="["/>
                        <m:endChr m:val="]"/>
                        <m:ctrlPr>
                          <a:rPr lang="es-PA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s-PA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sz="18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e>
                    </m:d>
                    <m:r>
                      <a:rPr lang="es-PA" sz="18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s-PA" sz="18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s-PA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) </m:t>
                        </m:r>
                        <m:sSup>
                          <m:sSupPr>
                            <m:ctrlPr>
                              <a:rPr lang="es-PA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sz="18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sz="18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sz="18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e>
                    </m:nary>
                    <m:r>
                      <a:rPr lang="es-PA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sz="18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s-PA" sz="1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s-PA" sz="18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PA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 dirty="0" smtClean="0"/>
              </a:p>
              <a:p>
                <a14:m>
                  <m:oMath xmlns:m="http://schemas.openxmlformats.org/officeDocument/2006/math">
                    <m:r>
                      <a:rPr lang="es-PA" sz="1800" i="1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begChr m:val="["/>
                        <m:endChr m:val="]"/>
                        <m:ctrlPr>
                          <a:rPr lang="es-PA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s-PA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sz="18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s-PA" sz="18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e>
                    </m:d>
                    <m:r>
                      <a:rPr lang="es-PA" sz="18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s-PA" sz="18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s-PA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s-PA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sz="18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s-PA" sz="18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  <m:sSup>
                          <m:sSupPr>
                            <m:ctrlPr>
                              <a:rPr lang="es-PA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sz="18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sz="18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sz="18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  <m:r>
                          <a:rPr lang="es-PA" sz="1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s-PA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sz="18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sz="18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lang="es-PA" sz="18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s-PA" sz="1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sz="18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nary>
                  </m:oMath>
                </a14:m>
                <a:r>
                  <a:rPr lang="en-US" sz="1800" dirty="0" smtClean="0"/>
                  <a:t>)</a:t>
                </a:r>
              </a:p>
              <a:p>
                <a14:m>
                  <m:oMath xmlns:m="http://schemas.openxmlformats.org/officeDocument/2006/math">
                    <m:r>
                      <a:rPr lang="es-PA" sz="1800" i="1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begChr m:val="["/>
                        <m:endChr m:val="]"/>
                        <m:ctrlPr>
                          <a:rPr lang="es-PA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s-PA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sz="18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1800" dirty="0" smtClean="0"/>
                  <a:t>-</a:t>
                </a:r>
                <a14:m>
                  <m:oMath xmlns:m="http://schemas.openxmlformats.org/officeDocument/2006/math">
                    <m:r>
                      <a:rPr lang="es-PA" sz="1800" i="1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begChr m:val="["/>
                        <m:endChr m:val="]"/>
                        <m:ctrlPr>
                          <a:rPr lang="es-PA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s-PA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sz="18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s-PA" sz="18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1800" dirty="0" smtClean="0"/>
                  <a:t>=</a:t>
                </a:r>
                <a:r>
                  <a:rPr lang="es-PA" sz="1800" dirty="0"/>
                  <a:t> </a:t>
                </a:r>
                <a14:m>
                  <m:oMath xmlns:m="http://schemas.openxmlformats.org/officeDocument/2006/math">
                    <m:r>
                      <a:rPr lang="es-PA" sz="1800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sz="1800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s-PA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sz="18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sz="18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s-PA" sz="1800" b="0" i="1" smtClean="0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sz="18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sz="18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s-PA" sz="1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s-PA" sz="18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PA" sz="1800" b="0" i="1" smtClean="0">
                        <a:latin typeface="Cambria Math" panose="02040503050406030204" pitchFamily="18" charset="0"/>
                      </a:rPr>
                      <m:t>)(1−</m:t>
                    </m:r>
                    <m:sSup>
                      <m:sSupPr>
                        <m:ctrlPr>
                          <a:rPr lang="es-PA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sz="18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sz="18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s-PA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 dirty="0" smtClean="0"/>
              </a:p>
              <a:p>
                <a:r>
                  <a:rPr lang="es-PA" sz="1800" dirty="0" smtClean="0"/>
                  <a:t>Debido a esto quedamos entonces</a:t>
                </a:r>
              </a:p>
              <a:p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s-PA" sz="18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s-PA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>
                          <a:rPr lang="es-PA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[</m:t>
                        </m:r>
                        <m:r>
                          <a:rPr lang="es-PA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s-PA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  <m:r>
                          <a:rPr lang="es-PA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s-PA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s-PA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s-PA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  <m:r>
                          <a:rPr lang="es-PA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]</m:t>
                        </m:r>
                      </m:e>
                    </m:nary>
                    <m:r>
                      <a:rPr lang="es-PA" sz="18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s-PA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s-PA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r>
                          <a:rPr lang="es-PA" sz="1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s-PA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</m:d>
                    <m:r>
                      <a:rPr lang="es-PA" sz="1800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begChr m:val="["/>
                        <m:endChr m:val="]"/>
                        <m:ctrlPr>
                          <a:rPr lang="es-PA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s-PA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r>
                          <a:rPr lang="es-PA" sz="1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s-PA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e>
                    </m:d>
                    <m:r>
                      <a:rPr lang="es-PA" sz="1800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begChr m:val="["/>
                        <m:endChr m:val="]"/>
                        <m:ctrlPr>
                          <a:rPr lang="es-PA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s-PA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  <m:r>
                          <a:rPr lang="es-PA" sz="1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s-PA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e>
                    </m:d>
                    <m:r>
                      <a:rPr lang="es-PA" sz="1800" b="0" i="1" smtClean="0">
                        <a:latin typeface="Cambria Math" panose="02040503050406030204" pitchFamily="18" charset="0"/>
                      </a:rPr>
                      <m:t>+…=</m:t>
                    </m:r>
                    <m:r>
                      <a:rPr lang="es-PA" sz="1800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sz="1800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</m:t>
                        </m:r>
                      </m:e>
                    </m:d>
                    <m:r>
                      <a:rPr lang="es-PA" sz="1800" b="0" i="1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=</m:t>
                    </m:r>
                    <m:func>
                      <m:funcPr>
                        <m:ctrlPr>
                          <a:rPr lang="es-PA" sz="1800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s-PA" sz="1800" b="0" i="1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s-PA" sz="1800" b="0" i="0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lim</m:t>
                            </m:r>
                          </m:e>
                          <m:lim>
                            <m:r>
                              <a:rPr lang="es-PA" sz="1800" b="0" i="1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𝑛</m:t>
                            </m:r>
                            <m:r>
                              <a:rPr lang="es-PA" sz="1800" b="0" i="1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r>
                          <a:rPr lang="es-PA" sz="1800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[</m:t>
                        </m:r>
                        <m:r>
                          <a:rPr lang="es-PA" sz="1800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𝑥</m:t>
                        </m:r>
                        <m:d>
                          <m:dPr>
                            <m:ctrlPr>
                              <a:rPr lang="es-PA" sz="1800" b="0" i="1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</m:ctrlPr>
                          </m:dPr>
                          <m:e>
                            <m:r>
                              <a:rPr lang="es-PA" sz="1800" b="0" i="1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𝑘</m:t>
                            </m:r>
                          </m:e>
                        </m:d>
                        <m:r>
                          <a:rPr lang="es-PA" sz="1800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]</m:t>
                        </m:r>
                      </m:e>
                    </m:func>
                  </m:oMath>
                </a14:m>
                <a:endParaRPr lang="en-US" sz="1800" dirty="0" smtClean="0"/>
              </a:p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s-PA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→∞</m:t>
                            </m:r>
                          </m:lim>
                        </m:limLow>
                        <m:r>
                          <a:rPr lang="es-PA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  <m:r>
                          <a:rPr lang="es-PA" i="1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]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=</m:t>
                        </m:r>
                        <m:limLow>
                          <m:limLow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s-PA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→1</m:t>
                            </m:r>
                          </m:lim>
                        </m:limLow>
                      </m:fName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[</m:t>
                        </m:r>
                        <m:d>
                          <m:d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p>
                              <m:sSup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p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</m:e>
                        </m:d>
                        <m:r>
                          <a:rPr lang="es-PA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)]</m:t>
                        </m:r>
                      </m:e>
                    </m:func>
                  </m:oMath>
                </a14:m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0200" y="1840548"/>
                <a:ext cx="11493500" cy="4776152"/>
              </a:xfrm>
              <a:blipFill>
                <a:blip r:embed="rId2"/>
                <a:stretch>
                  <a:fillRect l="-212" t="-7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28430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Transformada Z – Propiedades Importantes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30200" y="1840548"/>
                <a:ext cx="11493500" cy="4776152"/>
              </a:xfrm>
            </p:spPr>
            <p:txBody>
              <a:bodyPr>
                <a:normAutofit/>
              </a:bodyPr>
              <a:lstStyle/>
              <a:p>
                <a:r>
                  <a:rPr lang="es-PA" dirty="0" smtClean="0"/>
                  <a:t>Ejemplo:  Determinar el valor final de la función para x(</a:t>
                </a:r>
                <a:r>
                  <a:rPr lang="es-PA" dirty="0">
                    <a:sym typeface="Symbol" panose="05050102010706020507" pitchFamily="18" charset="2"/>
                  </a:rPr>
                  <a:t>) de:</a:t>
                </a:r>
              </a:p>
              <a:p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PA" i="1">
                            <a:latin typeface="Cambria Math" panose="02040503050406030204" pitchFamily="18" charset="0"/>
                          </a:rPr>
                          <m:t>1−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dirty="0"/>
                  <a:t> - -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PA" i="1">
                            <a:latin typeface="Cambria Math" panose="02040503050406030204" pitchFamily="18" charset="0"/>
                          </a:rPr>
                          <m:t>1−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p>
                              <m:sSup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𝑎𝑇</m:t>
                                </m:r>
                              </m:sup>
                            </m:s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dirty="0"/>
                  <a:t> </a:t>
                </a:r>
              </a:p>
              <a:p>
                <a:r>
                  <a:rPr lang="es-PA" dirty="0"/>
                  <a:t>Aplicando el teorema de valor final</a:t>
                </a:r>
              </a:p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s-PA" i="1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</m:t>
                            </m:r>
                          </m:e>
                        </m:d>
                        <m:r>
                          <a:rPr lang="es-PA" i="1">
                            <a:latin typeface="Cambria Math" panose="02040503050406030204" pitchFamily="18" charset="0"/>
                          </a:rPr>
                          <m:t>=</m:t>
                        </m:r>
                        <m:limLow>
                          <m:limLow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s-PA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→1</m:t>
                            </m:r>
                          </m:lim>
                        </m:limLow>
                      </m:fName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[</m:t>
                        </m:r>
                        <m:d>
                          <m:d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p>
                              <m:sSup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p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</m:e>
                        </m:d>
                        <m:r>
                          <a:rPr lang="es-PA" i="1">
                            <a:latin typeface="Cambria Math" panose="02040503050406030204" pitchFamily="18" charset="0"/>
                          </a:rPr>
                          <m:t>(</m:t>
                        </m:r>
                        <m:f>
                          <m:f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p>
                              <m:sSup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p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</m:den>
                        </m:f>
                        <m:r>
                          <m:rPr>
                            <m:nor/>
                          </m:rPr>
                          <a:rPr lang="en-US" dirty="0"/>
                          <m:t> − </m:t>
                        </m:r>
                        <m:f>
                          <m:f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p>
                              <m:sSup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sSup>
                                  <m:sSupPr>
                                    <m:ctrlP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𝑎𝑇</m:t>
                                    </m:r>
                                  </m:sup>
                                </m:sSup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p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</m:den>
                        </m:f>
                        <m:r>
                          <a:rPr lang="es-PA" i="1">
                            <a:latin typeface="Cambria Math" panose="02040503050406030204" pitchFamily="18" charset="0"/>
                          </a:rPr>
                          <m:t>)]</m:t>
                        </m:r>
                      </m:e>
                    </m:func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s-PA" i="1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</m:t>
                            </m:r>
                          </m:e>
                        </m:d>
                        <m:r>
                          <a:rPr lang="es-PA" i="1">
                            <a:latin typeface="Cambria Math" panose="02040503050406030204" pitchFamily="18" charset="0"/>
                          </a:rPr>
                          <m:t>=</m:t>
                        </m:r>
                        <m:limLow>
                          <m:limLow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s-PA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→1</m:t>
                            </m:r>
                          </m:lim>
                        </m:limLow>
                      </m:fName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[ (1</m:t>
                        </m:r>
                        <m:r>
                          <m:rPr>
                            <m:nor/>
                          </m:rPr>
                          <a:rPr lang="en-US" dirty="0"/>
                          <m:t>− </m:t>
                        </m:r>
                        <m:f>
                          <m:f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p>
                              <m:sSup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p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</m:num>
                          <m:den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p>
                              <m:sSup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sSup>
                                  <m:sSupPr>
                                    <m:ctrlP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𝑎𝑇</m:t>
                                    </m:r>
                                  </m:sup>
                                </m:sSup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p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</m:den>
                        </m:f>
                        <m:r>
                          <a:rPr lang="es-PA" i="1">
                            <a:latin typeface="Cambria Math" panose="02040503050406030204" pitchFamily="18" charset="0"/>
                          </a:rPr>
                          <m:t>)]</m:t>
                        </m:r>
                      </m:e>
                    </m:func>
                    <m:r>
                      <a:rPr lang="es-PA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dirty="0"/>
              </a:p>
              <a:p>
                <a:r>
                  <a:rPr lang="es-PA" dirty="0"/>
                  <a:t>Esto es lo mismo que tener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PA">
                        <a:latin typeface="Cambria Math" panose="02040503050406030204" pitchFamily="18" charset="0"/>
                      </a:rPr>
                      <m:t>x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s-PA">
                            <a:latin typeface="Cambria Math" panose="02040503050406030204" pitchFamily="18" charset="0"/>
                          </a:rPr>
                          <m:t>t</m:t>
                        </m:r>
                      </m:e>
                    </m:d>
                    <m:r>
                      <a:rPr lang="es-PA">
                        <a:latin typeface="Cambria Math" panose="02040503050406030204" pitchFamily="18" charset="0"/>
                      </a:rPr>
                      <m:t>= 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1−</m:t>
                    </m:r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𝑎𝑡</m:t>
                        </m:r>
                      </m:sup>
                    </m:sSup>
                  </m:oMath>
                </a14:m>
                <a:r>
                  <a:rPr lang="en-US" dirty="0"/>
                  <a:t> para </a:t>
                </a:r>
                <a:r>
                  <a:rPr lang="en-US" dirty="0" err="1"/>
                  <a:t>cuando</a:t>
                </a:r>
                <a:r>
                  <a:rPr lang="en-US" dirty="0"/>
                  <a:t> t </a:t>
                </a:r>
                <a:r>
                  <a:rPr lang="en-US" dirty="0" err="1"/>
                  <a:t>es</a:t>
                </a:r>
                <a:r>
                  <a:rPr lang="en-US" dirty="0"/>
                  <a:t> </a:t>
                </a:r>
                <a:r>
                  <a:rPr lang="en-US" dirty="0">
                    <a:sym typeface="Symbol" panose="05050102010706020507" pitchFamily="18" charset="2"/>
                  </a:rPr>
                  <a:t></a:t>
                </a:r>
              </a:p>
              <a:p>
                <a:r>
                  <a:rPr lang="es-PA" dirty="0">
                    <a:sym typeface="Symbol" panose="05050102010706020507" pitchFamily="18" charset="2"/>
                  </a:rPr>
                  <a:t>Conclusión:  Finalmente referirse a la tabla de transformadas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0200" y="1840548"/>
                <a:ext cx="11493500" cy="4776152"/>
              </a:xfrm>
              <a:blipFill>
                <a:blip r:embed="rId2"/>
                <a:stretch>
                  <a:fillRect l="-212" t="-7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89531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Transformada Inversa de Z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30200" y="1840548"/>
                <a:ext cx="11493500" cy="4776152"/>
              </a:xfrm>
            </p:spPr>
            <p:txBody>
              <a:bodyPr/>
              <a:lstStyle/>
              <a:p>
                <a:r>
                  <a:rPr lang="es-PA" dirty="0" smtClean="0"/>
                  <a:t>Sirve de la misma manera que la transformada inversa de Laplace en tiempo continuo pero para sistemas discretos</a:t>
                </a:r>
              </a:p>
              <a:p>
                <a:r>
                  <a:rPr lang="es-PA" dirty="0" smtClean="0"/>
                  <a:t>Notación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dirty="0" smtClean="0"/>
              </a:p>
              <a:p>
                <a:r>
                  <a:rPr lang="es-PA" dirty="0" smtClean="0"/>
                  <a:t>El resultado de la transformada inversa de Z es x(k)</a:t>
                </a:r>
              </a:p>
              <a:p>
                <a:pPr lvl="1"/>
                <a:r>
                  <a:rPr lang="es-PA" dirty="0" smtClean="0"/>
                  <a:t>Es un único resultado para x(k)</a:t>
                </a:r>
              </a:p>
              <a:p>
                <a:pPr lvl="1"/>
                <a:r>
                  <a:rPr lang="es-PA" dirty="0" smtClean="0"/>
                  <a:t>No es resultado único para x(t).  ¿Porqué?. Solo </a:t>
                </a:r>
                <a:r>
                  <a:rPr lang="es-PA" dirty="0" err="1" smtClean="0"/>
                  <a:t>evalua</a:t>
                </a:r>
                <a:r>
                  <a:rPr lang="es-PA" dirty="0" smtClean="0"/>
                  <a:t> a t=0,2T,3T,4T… y no las otras muestras</a:t>
                </a:r>
              </a:p>
              <a:p>
                <a:pPr lvl="2"/>
                <a:r>
                  <a:rPr lang="es-PA" dirty="0" smtClean="0"/>
                  <a:t>Puede haber múltiples funciones para los mismos casos de x(k)</a:t>
                </a:r>
              </a:p>
              <a:p>
                <a:r>
                  <a:rPr lang="es-PA" dirty="0" smtClean="0"/>
                  <a:t>Podemos usar la tabla de la siguiente página</a:t>
                </a:r>
              </a:p>
              <a:p>
                <a:r>
                  <a:rPr lang="es-PA" dirty="0" smtClean="0"/>
                  <a:t>Para funciones Z complejas debemos descomponer en funciones Z sencillas.</a:t>
                </a:r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0200" y="1840548"/>
                <a:ext cx="11493500" cy="4776152"/>
              </a:xfrm>
              <a:blipFill>
                <a:blip r:embed="rId2"/>
                <a:stretch>
                  <a:fillRect l="-212" t="-7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6464" y="2326277"/>
            <a:ext cx="2961772" cy="1487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409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Transformada Inversa de Z</a:t>
            </a:r>
            <a:endParaRPr lang="es-PA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5987" y="1940802"/>
            <a:ext cx="6002591" cy="394907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1881" y="1940802"/>
            <a:ext cx="5429250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402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Transformada Inversa de Z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716" y="2052918"/>
            <a:ext cx="11454063" cy="4524345"/>
          </a:xfrm>
        </p:spPr>
        <p:txBody>
          <a:bodyPr>
            <a:normAutofit/>
          </a:bodyPr>
          <a:lstStyle/>
          <a:p>
            <a:r>
              <a:rPr lang="es-PA" dirty="0" smtClean="0"/>
              <a:t>Métodos para encontrar la transformada Z</a:t>
            </a:r>
          </a:p>
          <a:p>
            <a:pPr lvl="1"/>
            <a:r>
              <a:rPr lang="es-PA" dirty="0" smtClean="0"/>
              <a:t>Método de división directa</a:t>
            </a:r>
          </a:p>
          <a:p>
            <a:pPr lvl="1"/>
            <a:r>
              <a:rPr lang="es-PA" dirty="0" smtClean="0"/>
              <a:t>Método computacional</a:t>
            </a:r>
          </a:p>
          <a:p>
            <a:pPr lvl="1"/>
            <a:r>
              <a:rPr lang="es-PA" dirty="0" smtClean="0"/>
              <a:t>Método de expansión por fracciones parciales</a:t>
            </a:r>
          </a:p>
          <a:p>
            <a:pPr lvl="1"/>
            <a:r>
              <a:rPr lang="es-PA" dirty="0" smtClean="0"/>
              <a:t>Método de integral de inversión</a:t>
            </a:r>
          </a:p>
          <a:p>
            <a:pPr lvl="1"/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2791014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Transformada Inversa de Z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72716" y="2052918"/>
                <a:ext cx="11454063" cy="4524345"/>
              </a:xfrm>
            </p:spPr>
            <p:txBody>
              <a:bodyPr>
                <a:normAutofit/>
              </a:bodyPr>
              <a:lstStyle/>
              <a:p>
                <a:r>
                  <a:rPr lang="es-PA" dirty="0" smtClean="0"/>
                  <a:t>Para obtener la transformada inversa se asume</a:t>
                </a:r>
              </a:p>
              <a:p>
                <a:pPr lvl="1"/>
                <a:r>
                  <a:rPr lang="es-PA" dirty="0" smtClean="0"/>
                  <a:t>x(</a:t>
                </a:r>
                <a:r>
                  <a:rPr lang="es-PA" dirty="0" err="1" smtClean="0"/>
                  <a:t>kT</a:t>
                </a:r>
                <a:r>
                  <a:rPr lang="es-PA" dirty="0" smtClean="0"/>
                  <a:t>) </a:t>
                </a:r>
                <a:r>
                  <a:rPr lang="es-PA" dirty="0"/>
                  <a:t>o x(k) es 0 para k &lt; 0</a:t>
                </a:r>
              </a:p>
              <a:p>
                <a:r>
                  <a:rPr lang="es-PA" dirty="0"/>
                  <a:t>Polos y Ceros en el plano z</a:t>
                </a:r>
              </a:p>
              <a:p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i="1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0</m:t>
                        </m:r>
                        <m:d>
                          <m:d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d>
                          <m:d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  <m:r>
                          <a:rPr lang="es-PA" i="1">
                            <a:latin typeface="Cambria Math" panose="02040503050406030204" pitchFamily="18" charset="0"/>
                          </a:rPr>
                          <m:t>…(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𝑧𝑚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d>
                          <m:d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d>
                          <m:d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  <m:r>
                          <a:rPr lang="es-PA" i="1">
                            <a:latin typeface="Cambria Math" panose="02040503050406030204" pitchFamily="18" charset="0"/>
                          </a:rPr>
                          <m:t>…(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𝑝𝑛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dirty="0"/>
              </a:p>
              <a:p>
                <a:r>
                  <a:rPr lang="es-PA" dirty="0"/>
                  <a:t>pi (i=1,2,…n) representan los polos y </a:t>
                </a:r>
                <a:r>
                  <a:rPr lang="es-PA" dirty="0" err="1"/>
                  <a:t>zj</a:t>
                </a:r>
                <a:r>
                  <a:rPr lang="es-PA" dirty="0"/>
                  <a:t> (j=1,2,…m) representan los ceros</a:t>
                </a:r>
              </a:p>
              <a:p>
                <a:r>
                  <a:rPr lang="es-PA" dirty="0"/>
                  <a:t>Normalmente se expresan en polinomios de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sSup>
                          <m:sSupPr>
                            <m:ctrlPr>
                              <a:rPr lang="es-PA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−(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−(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+1)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+…+</m:t>
                        </m:r>
                        <m:sSub>
                          <m:sSub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−(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+1)</m:t>
                            </m:r>
                          </m:sup>
                        </m:sSup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sSub>
                          <m:sSubPr>
                            <m:ctrlPr>
                              <a:rPr lang="es-PA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…+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den>
                    </m:f>
                  </m:oMath>
                </a14:m>
                <a:endParaRPr lang="en-US" dirty="0" smtClean="0"/>
              </a:p>
              <a:p>
                <a:endParaRPr lang="es-PA" dirty="0"/>
              </a:p>
              <a:p>
                <a:r>
                  <a:rPr lang="es-PA" dirty="0" smtClean="0"/>
                  <a:t>Estas dos representaciones (1) y (2) corresponden a lo más común de transformadas z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2716" y="2052918"/>
                <a:ext cx="11454063" cy="4524345"/>
              </a:xfrm>
              <a:blipFill>
                <a:blip r:embed="rId2"/>
                <a:stretch>
                  <a:fillRect l="-266" t="-8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90366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Transformada Inversa de Z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72716" y="2052918"/>
                <a:ext cx="11454063" cy="4524345"/>
              </a:xfrm>
            </p:spPr>
            <p:txBody>
              <a:bodyPr>
                <a:normAutofit/>
              </a:bodyPr>
              <a:lstStyle/>
              <a:p>
                <a:r>
                  <a:rPr lang="es-PA" dirty="0" smtClean="0"/>
                  <a:t>Verificar los polos y ceros para ambas representaciones de esta transformada</a:t>
                </a:r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+0.5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+3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+2</m:t>
                        </m:r>
                      </m:den>
                    </m:f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+0.5)</m:t>
                        </m:r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+1)(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+2)</m:t>
                        </m:r>
                      </m:den>
                    </m:f>
                  </m:oMath>
                </a14:m>
                <a:endParaRPr lang="en-US" dirty="0" smtClean="0"/>
              </a:p>
              <a:p>
                <a:r>
                  <a:rPr lang="es-PA" dirty="0" smtClean="0"/>
                  <a:t>Aquí se observa que poseemos polos en z = -1 y z = -2 y ceros en z=0 y z = -0.5</a:t>
                </a:r>
              </a:p>
              <a:p>
                <a:endParaRPr lang="es-PA" dirty="0"/>
              </a:p>
              <a:p>
                <a:r>
                  <a:rPr lang="es-PA" dirty="0" smtClean="0"/>
                  <a:t>Por el contrario si hacemos la representación por división</a:t>
                </a:r>
              </a:p>
              <a:p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+0.5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+3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+2</m:t>
                        </m:r>
                      </m:den>
                    </m:f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+0.5</m:t>
                        </m:r>
                        <m:sSup>
                          <m:sSupPr>
                            <m:ctrlPr>
                              <a:rPr lang="es-PA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num>
                      <m:den>
                        <m:r>
                          <a:rPr lang="es-PA" i="1">
                            <a:latin typeface="Cambria Math" panose="02040503050406030204" pitchFamily="18" charset="0"/>
                          </a:rPr>
                          <m:t>(1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)(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1+2</m:t>
                        </m:r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s-PA" dirty="0" smtClean="0"/>
              </a:p>
              <a:p>
                <a:r>
                  <a:rPr lang="es-PA" dirty="0" smtClean="0"/>
                  <a:t>Nuevamente observamos polos en z = -1 y z = -2 además de un cero en z = -0.5</a:t>
                </a:r>
              </a:p>
              <a:p>
                <a:r>
                  <a:rPr lang="es-PA" dirty="0" smtClean="0"/>
                  <a:t>No se observa fácilmente el cero de z = 0</a:t>
                </a:r>
              </a:p>
              <a:p>
                <a:r>
                  <a:rPr lang="es-PA" dirty="0" smtClean="0"/>
                  <a:t>Para encontrar polos y </a:t>
                </a:r>
                <a:r>
                  <a:rPr lang="es-PA" dirty="0" err="1" smtClean="0"/>
                  <a:t>zeros</a:t>
                </a:r>
                <a:r>
                  <a:rPr lang="es-PA" dirty="0" smtClean="0"/>
                  <a:t> es preferible la primera forma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2716" y="2052918"/>
                <a:ext cx="11454063" cy="4524345"/>
              </a:xfrm>
              <a:blipFill>
                <a:blip r:embed="rId2"/>
                <a:stretch>
                  <a:fillRect l="-266" t="-8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35949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Transformada Inversa de Z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72716" y="2052918"/>
                <a:ext cx="11454063" cy="4524345"/>
              </a:xfrm>
            </p:spPr>
            <p:txBody>
              <a:bodyPr>
                <a:normAutofit/>
              </a:bodyPr>
              <a:lstStyle/>
              <a:p>
                <a:r>
                  <a:rPr lang="es-PA" dirty="0" smtClean="0"/>
                  <a:t>Método de división directa:  Se obtiene la transformada inversa expandiendo la serie en potencias de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dirty="0" smtClean="0"/>
                  <a:t> para </a:t>
                </a:r>
                <a:r>
                  <a:rPr lang="en-US" dirty="0" err="1" smtClean="0"/>
                  <a:t>los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téminos</a:t>
                </a:r>
                <a:r>
                  <a:rPr lang="en-US" dirty="0" smtClean="0"/>
                  <a:t> de x(k)</a:t>
                </a:r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s-PA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𝑘𝑇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e>
                    </m:nary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  <m:sSup>
                      <m:sSup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+…+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𝑘𝑇</m:t>
                        </m:r>
                      </m:e>
                    </m:d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+…</m:t>
                    </m:r>
                  </m:oMath>
                </a14:m>
                <a:endParaRPr lang="en-US" dirty="0" smtClean="0"/>
              </a:p>
              <a:p>
                <a:r>
                  <a:rPr lang="es-PA" dirty="0" smtClean="0"/>
                  <a:t>O lo mismo</a:t>
                </a:r>
              </a:p>
              <a:p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s-PA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s-P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)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e>
                    </m:nary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s-PA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−2</m:t>
                        </m:r>
                      </m:sup>
                    </m:sSup>
                    <m:r>
                      <a:rPr lang="es-PA" i="1">
                        <a:latin typeface="Cambria Math" panose="02040503050406030204" pitchFamily="18" charset="0"/>
                      </a:rPr>
                      <m:t>+…+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+…</m:t>
                    </m:r>
                  </m:oMath>
                </a14:m>
                <a:endParaRPr lang="en-US" dirty="0" smtClean="0"/>
              </a:p>
              <a:p>
                <a:r>
                  <a:rPr lang="es-PA" dirty="0" smtClean="0"/>
                  <a:t>Si X(z) se da de forma racional se puede encontrar una serie de elementos infinita en potencias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dirty="0" smtClean="0"/>
                  <a:t> </a:t>
                </a:r>
                <a:r>
                  <a:rPr lang="en-US" dirty="0" err="1" smtClean="0"/>
                  <a:t>dividiendo</a:t>
                </a:r>
                <a:r>
                  <a:rPr lang="en-US" dirty="0" smtClean="0"/>
                  <a:t> el </a:t>
                </a:r>
                <a:r>
                  <a:rPr lang="en-US" dirty="0" err="1" smtClean="0"/>
                  <a:t>numerador</a:t>
                </a:r>
                <a:r>
                  <a:rPr lang="en-US" dirty="0" smtClean="0"/>
                  <a:t> entre el </a:t>
                </a:r>
                <a:r>
                  <a:rPr lang="en-US" dirty="0" err="1" smtClean="0"/>
                  <a:t>denominador</a:t>
                </a:r>
                <a:endParaRPr lang="en-US" dirty="0" smtClean="0"/>
              </a:p>
              <a:p>
                <a:r>
                  <a:rPr lang="es-PA" dirty="0" smtClean="0"/>
                  <a:t>Este método puede generar secuencias x(0), x(T), x(2T) o valores x(0),x(1), x(2).</a:t>
                </a:r>
              </a:p>
              <a:p>
                <a:r>
                  <a:rPr lang="es-PA" dirty="0" err="1" smtClean="0"/>
                  <a:t>Dificilmente</a:t>
                </a:r>
                <a:r>
                  <a:rPr lang="es-PA" dirty="0" smtClean="0"/>
                  <a:t> una expresión general para x(</a:t>
                </a:r>
                <a:r>
                  <a:rPr lang="es-PA" dirty="0" err="1" smtClean="0"/>
                  <a:t>Kt</a:t>
                </a:r>
                <a:r>
                  <a:rPr lang="es-PA" dirty="0" smtClean="0"/>
                  <a:t>) o x(k)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2716" y="2052918"/>
                <a:ext cx="11454063" cy="4524345"/>
              </a:xfrm>
              <a:blipFill>
                <a:blip r:embed="rId2"/>
                <a:stretch>
                  <a:fillRect l="-266" t="-809" r="-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75686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Transformada Inversa de Z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72717" y="1299412"/>
                <a:ext cx="6769768" cy="5277852"/>
              </a:xfrm>
            </p:spPr>
            <p:txBody>
              <a:bodyPr>
                <a:normAutofit/>
              </a:bodyPr>
              <a:lstStyle/>
              <a:p>
                <a:r>
                  <a:rPr lang="es-PA" dirty="0" smtClean="0"/>
                  <a:t>Ejemplo:  Encontrar la transformada inversa de Z por división de polinomios</a:t>
                </a:r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10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+5</m:t>
                        </m:r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 −1)(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 −0.2)</m:t>
                        </m:r>
                      </m:den>
                    </m:f>
                  </m:oMath>
                </a14:m>
                <a:endParaRPr lang="es-PA" dirty="0" smtClean="0"/>
              </a:p>
              <a:p>
                <a:r>
                  <a:rPr lang="es-PA" dirty="0" smtClean="0"/>
                  <a:t>Escribir como polinomios</a:t>
                </a:r>
              </a:p>
              <a:p>
                <a:r>
                  <a:rPr lang="es-PA" dirty="0" smtClean="0"/>
                  <a:t> </a:t>
                </a:r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i="1">
                            <a:latin typeface="Cambria Math" panose="02040503050406030204" pitchFamily="18" charset="0"/>
                          </a:rPr>
                          <m:t>10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+5</m:t>
                        </m:r>
                      </m:num>
                      <m:den>
                        <m:sSup>
                          <m:sSupPr>
                            <m:ctrlPr>
                              <a:rPr lang="es-PA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−1.2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+0.2 </m:t>
                        </m:r>
                      </m:den>
                    </m:f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i="1">
                            <a:latin typeface="Cambria Math" panose="02040503050406030204" pitchFamily="18" charset="0"/>
                          </a:rPr>
                          <m:t>10</m:t>
                        </m:r>
                        <m:sSup>
                          <m:sSupPr>
                            <m:ctrlPr>
                              <a:rPr lang="es-PA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+5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−1.2</m:t>
                        </m:r>
                        <m:sSup>
                          <m:sSupPr>
                            <m:ctrlPr>
                              <a:rPr lang="es-PA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+0.2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dirty="0" smtClean="0"/>
              </a:p>
              <a:p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1−1.2</m:t>
                    </m:r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s-PA" i="1">
                        <a:latin typeface="Cambria Math" panose="02040503050406030204" pitchFamily="18" charset="0"/>
                      </a:rPr>
                      <m:t>+0.2</m:t>
                    </m:r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−2</m:t>
                        </m:r>
                      </m:sup>
                    </m:sSup>
                  </m:oMath>
                </a14:m>
                <a:r>
                  <a:rPr lang="en-US" dirty="0" smtClean="0"/>
                  <a:t>  | </a:t>
                </a:r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10</m:t>
                    </m:r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s-PA" i="1">
                        <a:latin typeface="Cambria Math" panose="02040503050406030204" pitchFamily="18" charset="0"/>
                      </a:rPr>
                      <m:t>+5</m:t>
                    </m:r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−2</m:t>
                        </m:r>
                      </m:sup>
                    </m:sSup>
                  </m:oMath>
                </a14:m>
                <a:endParaRPr lang="es-PA" i="1" dirty="0" smtClean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s-PA" sz="1800" i="1">
                        <a:latin typeface="Cambria Math" panose="02040503050406030204" pitchFamily="18" charset="0"/>
                      </a:rPr>
                      <m:t>10</m:t>
                    </m:r>
                    <m:sSup>
                      <m:sSupPr>
                        <m:ctrlPr>
                          <a:rPr lang="es-PA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s-PA" sz="1800" i="1">
                        <a:latin typeface="Cambria Math" panose="02040503050406030204" pitchFamily="18" charset="0"/>
                      </a:rPr>
                      <m:t>+5</m:t>
                    </m:r>
                    <m:sSup>
                      <m:sSupPr>
                        <m:ctrlPr>
                          <a:rPr lang="es-PA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−2</m:t>
                        </m:r>
                      </m:sup>
                    </m:sSup>
                  </m:oMath>
                </a14:m>
                <a:endParaRPr lang="es-PA" sz="1800" i="1" dirty="0" smtClean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s-PA" sz="1800" i="1">
                        <a:latin typeface="Cambria Math" panose="02040503050406030204" pitchFamily="18" charset="0"/>
                      </a:rPr>
                      <m:t>10</m:t>
                    </m:r>
                    <m:sSup>
                      <m:sSupPr>
                        <m:ctrlPr>
                          <a:rPr lang="es-PA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s-PA" sz="1800" b="0" i="1" smtClean="0">
                        <a:latin typeface="Cambria Math" panose="02040503050406030204" pitchFamily="18" charset="0"/>
                      </a:rPr>
                      <m:t>−12</m:t>
                    </m:r>
                    <m:sSup>
                      <m:sSupPr>
                        <m:ctrlPr>
                          <a:rPr lang="es-PA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−2</m:t>
                        </m:r>
                      </m:sup>
                    </m:sSup>
                    <m:r>
                      <a:rPr lang="es-PA" sz="18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s-PA" sz="1800" i="1">
                        <a:latin typeface="Cambria Math" panose="02040503050406030204" pitchFamily="18" charset="0"/>
                      </a:rPr>
                      <m:t>2</m:t>
                    </m:r>
                    <m:sSup>
                      <m:sSupPr>
                        <m:ctrlPr>
                          <a:rPr lang="es-PA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sz="18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endParaRPr lang="es-PA" sz="1800" i="1" dirty="0" smtClean="0">
                  <a:latin typeface="Cambria Math" panose="02040503050406030204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es-PA" sz="1800" i="1">
                        <a:latin typeface="Cambria Math" panose="02040503050406030204" pitchFamily="18" charset="0"/>
                      </a:rPr>
                      <m:t>1</m:t>
                    </m:r>
                    <m:r>
                      <a:rPr lang="es-PA" sz="1800" b="0" i="1" smtClean="0">
                        <a:latin typeface="Cambria Math" panose="02040503050406030204" pitchFamily="18" charset="0"/>
                      </a:rPr>
                      <m:t>7</m:t>
                    </m:r>
                    <m:sSup>
                      <m:sSupPr>
                        <m:ctrlPr>
                          <a:rPr lang="es-PA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−2</m:t>
                        </m:r>
                      </m:sup>
                    </m:sSup>
                    <m:r>
                      <a:rPr lang="es-PA" sz="1800" b="0" i="1" smtClean="0">
                        <a:latin typeface="Cambria Math" panose="02040503050406030204" pitchFamily="18" charset="0"/>
                      </a:rPr>
                      <m:t>+20.4</m:t>
                    </m:r>
                    <m:sSup>
                      <m:sSupPr>
                        <m:ctrlPr>
                          <a:rPr lang="es-PA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sz="18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s-PA" sz="1800" b="0" i="1" smtClean="0">
                        <a:latin typeface="Cambria Math" panose="02040503050406030204" pitchFamily="18" charset="0"/>
                      </a:rPr>
                      <m:t>+3.4</m:t>
                    </m:r>
                    <m:sSup>
                      <m:sSupPr>
                        <m:ctrlPr>
                          <a:rPr lang="es-PA" sz="1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sz="18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endParaRPr lang="es-PA" sz="1800" i="1" dirty="0" smtClean="0">
                  <a:latin typeface="Cambria Math" panose="02040503050406030204" pitchFamily="18" charset="0"/>
                </a:endParaRPr>
              </a:p>
              <a:p>
                <a:pPr lvl="4"/>
                <a14:m>
                  <m:oMath xmlns:m="http://schemas.openxmlformats.org/officeDocument/2006/math">
                    <m:r>
                      <a:rPr lang="es-PA" sz="1800" i="1">
                        <a:latin typeface="Cambria Math" panose="02040503050406030204" pitchFamily="18" charset="0"/>
                      </a:rPr>
                      <m:t>1</m:t>
                    </m:r>
                    <m:r>
                      <a:rPr lang="es-PA" sz="1800" b="0" i="1" smtClean="0">
                        <a:latin typeface="Cambria Math" panose="02040503050406030204" pitchFamily="18" charset="0"/>
                      </a:rPr>
                      <m:t>8.4</m:t>
                    </m:r>
                    <m:sSup>
                      <m:sSupPr>
                        <m:ctrlPr>
                          <a:rPr lang="es-PA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sz="18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s-PA" sz="1800" b="0" i="1" smtClean="0">
                        <a:latin typeface="Cambria Math" panose="02040503050406030204" pitchFamily="18" charset="0"/>
                      </a:rPr>
                      <m:t> −22.08</m:t>
                    </m:r>
                    <m:sSup>
                      <m:sSupPr>
                        <m:ctrlPr>
                          <a:rPr lang="es-PA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sz="18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s-PA" sz="1800" b="0" i="1" smtClean="0">
                        <a:latin typeface="Cambria Math" panose="02040503050406030204" pitchFamily="18" charset="0"/>
                      </a:rPr>
                      <m:t>+3.68</m:t>
                    </m:r>
                    <m:sSup>
                      <m:sSupPr>
                        <m:ctrlPr>
                          <a:rPr lang="es-PA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sz="18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</m:oMath>
                </a14:m>
                <a:endParaRPr lang="en-US" sz="1800" dirty="0" smtClean="0"/>
              </a:p>
              <a:p>
                <a:pPr lvl="6"/>
                <a14:m>
                  <m:oMath xmlns:m="http://schemas.openxmlformats.org/officeDocument/2006/math">
                    <m:r>
                      <a:rPr lang="es-PA" sz="1800" b="0" i="1" smtClean="0">
                        <a:latin typeface="Cambria Math" panose="02040503050406030204" pitchFamily="18" charset="0"/>
                      </a:rPr>
                      <m:t>    </m:t>
                    </m:r>
                    <m:r>
                      <a:rPr lang="es-PA" sz="1800" i="1">
                        <a:latin typeface="Cambria Math" panose="02040503050406030204" pitchFamily="18" charset="0"/>
                      </a:rPr>
                      <m:t>1</m:t>
                    </m:r>
                    <m:r>
                      <a:rPr lang="es-PA" sz="1800" b="0" i="1" smtClean="0">
                        <a:latin typeface="Cambria Math" panose="02040503050406030204" pitchFamily="18" charset="0"/>
                      </a:rPr>
                      <m:t>8.68</m:t>
                    </m:r>
                    <m:sSup>
                      <m:sSupPr>
                        <m:ctrlPr>
                          <a:rPr lang="es-PA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sz="18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s-PA" sz="1800" b="0" i="1" smtClean="0">
                        <a:latin typeface="Cambria Math" panose="02040503050406030204" pitchFamily="18" charset="0"/>
                      </a:rPr>
                      <m:t>−3.68</m:t>
                    </m:r>
                    <m:sSup>
                      <m:sSupPr>
                        <m:ctrlPr>
                          <a:rPr lang="es-PA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sz="18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</m:oMath>
                </a14:m>
                <a:endParaRPr lang="es-PA" sz="1800" dirty="0" smtClean="0"/>
              </a:p>
              <a:p>
                <a:pPr lvl="6"/>
                <a14:m>
                  <m:oMath xmlns:m="http://schemas.openxmlformats.org/officeDocument/2006/math">
                    <m:r>
                      <a:rPr lang="es-PA" sz="1800" b="0" i="1" smtClean="0">
                        <a:latin typeface="Cambria Math" panose="02040503050406030204" pitchFamily="18" charset="0"/>
                      </a:rPr>
                      <m:t>    18.68</m:t>
                    </m:r>
                    <m:sSup>
                      <m:sSupPr>
                        <m:ctrlPr>
                          <a:rPr lang="es-PA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sz="18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s-PA" sz="1800" b="0" i="1" smtClean="0">
                        <a:latin typeface="Cambria Math" panose="02040503050406030204" pitchFamily="18" charset="0"/>
                      </a:rPr>
                      <m:t>−22.416</m:t>
                    </m:r>
                    <m:sSup>
                      <m:sSupPr>
                        <m:ctrlPr>
                          <a:rPr lang="es-PA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sz="18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  <m:r>
                      <a:rPr lang="es-PA" sz="1800" b="0" i="1" smtClean="0">
                        <a:latin typeface="Cambria Math" panose="02040503050406030204" pitchFamily="18" charset="0"/>
                      </a:rPr>
                      <m:t>+3.736</m:t>
                    </m:r>
                    <m:sSup>
                      <m:sSupPr>
                        <m:ctrlPr>
                          <a:rPr lang="es-PA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sz="1800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</m:oMath>
                </a14:m>
                <a:endParaRPr lang="en-US" sz="18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2717" y="1299412"/>
                <a:ext cx="6769768" cy="5277852"/>
              </a:xfrm>
              <a:blipFill>
                <a:blip r:embed="rId2"/>
                <a:stretch>
                  <a:fillRect l="-450" t="-5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/>
              <p:cNvSpPr txBox="1">
                <a:spLocks/>
              </p:cNvSpPr>
              <p:nvPr/>
            </p:nvSpPr>
            <p:spPr>
              <a:xfrm>
                <a:off x="5161776" y="1708485"/>
                <a:ext cx="6769768" cy="527785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20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  <a:lvl2pPr marL="742950" indent="-28575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8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2pPr>
                <a:lvl3pPr marL="1143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6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3pPr>
                <a:lvl4pPr marL="1600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4pPr>
                <a:lvl5pPr marL="20574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5pPr>
                <a:lvl6pPr marL="25146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6pPr>
                <a:lvl7pPr marL="29718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7pPr>
                <a:lvl8pPr marL="3429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8pPr>
                <a:lvl9pPr marL="3886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9pPr>
              </a:lstStyle>
              <a:p>
                <a:r>
                  <a:rPr lang="es-PA" dirty="0" smtClean="0"/>
                  <a:t>De esta manera el resultado de serie de potencias z es:</a:t>
                </a:r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10</m:t>
                    </m:r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s-PA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17</m:t>
                    </m:r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−2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+18.4</m:t>
                    </m:r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s-PA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18.68</m:t>
                    </m:r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endParaRPr lang="es-PA" dirty="0" smtClean="0"/>
              </a:p>
              <a:p>
                <a:r>
                  <a:rPr lang="es-PA" dirty="0" smtClean="0"/>
                  <a:t>x(0) = 10, </a:t>
                </a:r>
              </a:p>
              <a:p>
                <a:r>
                  <a:rPr lang="es-PA" dirty="0" smtClean="0"/>
                  <a:t>x(1) = 17, </a:t>
                </a:r>
              </a:p>
              <a:p>
                <a:r>
                  <a:rPr lang="es-PA" dirty="0" smtClean="0"/>
                  <a:t>x(2) = 18.4</a:t>
                </a:r>
              </a:p>
              <a:p>
                <a:r>
                  <a:rPr lang="es-PA" dirty="0" smtClean="0"/>
                  <a:t>x(3) = 18.68</a:t>
                </a:r>
              </a:p>
              <a:p>
                <a:endParaRPr lang="en-US" sz="1800" dirty="0"/>
              </a:p>
            </p:txBody>
          </p:sp>
        </mc:Choice>
        <mc:Fallback xmlns="">
          <p:sp>
            <p:nvSpPr>
              <p:cNvPr id="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1776" y="1708485"/>
                <a:ext cx="6769768" cy="5277852"/>
              </a:xfrm>
              <a:prstGeom prst="rect">
                <a:avLst/>
              </a:prstGeom>
              <a:blipFill>
                <a:blip r:embed="rId3"/>
                <a:stretch>
                  <a:fillRect l="-450" t="-5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56424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Objetivos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err="1" smtClean="0"/>
              <a:t>Establecer</a:t>
            </a:r>
            <a:r>
              <a:rPr lang="en-US" b="1" dirty="0" smtClean="0"/>
              <a:t> </a:t>
            </a:r>
            <a:r>
              <a:rPr lang="en-US" b="1" dirty="0" err="1" smtClean="0"/>
              <a:t>intuición</a:t>
            </a:r>
            <a:r>
              <a:rPr lang="en-US" b="1" dirty="0" smtClean="0"/>
              <a:t> de </a:t>
            </a:r>
            <a:r>
              <a:rPr lang="en-US" b="1" dirty="0" err="1" smtClean="0"/>
              <a:t>sistemas</a:t>
            </a:r>
            <a:r>
              <a:rPr lang="en-US" b="1" dirty="0" smtClean="0"/>
              <a:t> de control</a:t>
            </a:r>
          </a:p>
          <a:p>
            <a:r>
              <a:rPr lang="en-US" b="1" dirty="0" err="1" smtClean="0"/>
              <a:t>Llevar</a:t>
            </a:r>
            <a:r>
              <a:rPr lang="en-US" b="1" dirty="0" smtClean="0"/>
              <a:t> </a:t>
            </a:r>
            <a:r>
              <a:rPr lang="en-US" b="1" dirty="0" err="1" smtClean="0"/>
              <a:t>los</a:t>
            </a:r>
            <a:r>
              <a:rPr lang="en-US" b="1" dirty="0" smtClean="0"/>
              <a:t> </a:t>
            </a:r>
            <a:r>
              <a:rPr lang="en-US" b="1" dirty="0" err="1" smtClean="0"/>
              <a:t>sistemas</a:t>
            </a:r>
            <a:r>
              <a:rPr lang="en-US" b="1" dirty="0" smtClean="0"/>
              <a:t> de control a la </a:t>
            </a:r>
            <a:r>
              <a:rPr lang="en-US" b="1" dirty="0" err="1" smtClean="0"/>
              <a:t>práctica</a:t>
            </a:r>
            <a:endParaRPr lang="en-US" b="1" dirty="0" smtClean="0"/>
          </a:p>
          <a:p>
            <a:endParaRPr lang="es-PA" b="1" dirty="0"/>
          </a:p>
          <a:p>
            <a:r>
              <a:rPr lang="es-PA" b="1" dirty="0" smtClean="0"/>
              <a:t>Recursos</a:t>
            </a:r>
          </a:p>
          <a:p>
            <a:pPr lvl="1"/>
            <a:r>
              <a:rPr lang="es-PA" b="1" dirty="0" err="1" smtClean="0"/>
              <a:t>Github</a:t>
            </a:r>
            <a:r>
              <a:rPr lang="es-PA" b="1" dirty="0" smtClean="0"/>
              <a:t>: https://github.com/ulatinaedupa/DigitalControl</a:t>
            </a:r>
          </a:p>
          <a:p>
            <a:pPr lvl="1"/>
            <a:r>
              <a:rPr lang="es-PA" b="1" dirty="0" smtClean="0"/>
              <a:t>Curso basado en </a:t>
            </a:r>
            <a:r>
              <a:rPr lang="en-US" b="1" dirty="0"/>
              <a:t>National </a:t>
            </a:r>
            <a:r>
              <a:rPr lang="en-US" b="1" dirty="0" err="1"/>
              <a:t>Programme</a:t>
            </a:r>
            <a:r>
              <a:rPr lang="en-US" b="1" dirty="0"/>
              <a:t> on Technology Enhanced Learning (NPTEL</a:t>
            </a:r>
            <a:r>
              <a:rPr lang="en-US" b="1" dirty="0" smtClean="0"/>
              <a:t>) – Digital Control</a:t>
            </a:r>
          </a:p>
          <a:p>
            <a:pPr lvl="1"/>
            <a:r>
              <a:rPr lang="es-PA" b="1" dirty="0" smtClean="0"/>
              <a:t>Curso basado en K. </a:t>
            </a:r>
            <a:r>
              <a:rPr lang="es-PA" b="1" dirty="0" err="1" smtClean="0"/>
              <a:t>Ogata</a:t>
            </a:r>
            <a:r>
              <a:rPr lang="es-PA" b="1" dirty="0" smtClean="0"/>
              <a:t> en </a:t>
            </a:r>
            <a:r>
              <a:rPr lang="es-PA" b="1" dirty="0" err="1" smtClean="0"/>
              <a:t>Discrete</a:t>
            </a:r>
            <a:r>
              <a:rPr lang="es-PA" b="1" dirty="0" smtClean="0"/>
              <a:t>-Time Control </a:t>
            </a:r>
            <a:r>
              <a:rPr lang="es-PA" b="1" dirty="0" err="1" smtClean="0"/>
              <a:t>Systems</a:t>
            </a:r>
            <a:endParaRPr lang="es-PA" b="1" dirty="0" smtClean="0"/>
          </a:p>
          <a:p>
            <a:pPr lvl="1"/>
            <a:r>
              <a:rPr lang="es-PA" b="1" dirty="0" smtClean="0"/>
              <a:t>Cualquier libro de Control de Tiempo Discreto</a:t>
            </a:r>
            <a:endParaRPr lang="en-US" b="1" dirty="0"/>
          </a:p>
          <a:p>
            <a:pPr lvl="1"/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476385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Transformada Inversa de Z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72717" y="1299412"/>
                <a:ext cx="11710736" cy="5277852"/>
              </a:xfrm>
            </p:spPr>
            <p:txBody>
              <a:bodyPr>
                <a:normAutofit/>
              </a:bodyPr>
              <a:lstStyle/>
              <a:p>
                <a:r>
                  <a:rPr lang="es-PA" dirty="0" smtClean="0"/>
                  <a:t>Ejemplo:  Encontrar la transformada serie x(k) de:</a:t>
                </a:r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+1)</m:t>
                        </m:r>
                      </m:den>
                    </m:f>
                  </m:oMath>
                </a14:m>
                <a:endParaRPr lang="es-PA" dirty="0" smtClean="0"/>
              </a:p>
              <a:p>
                <a:r>
                  <a:rPr lang="es-PA" dirty="0" smtClean="0"/>
                  <a:t>Escribir como polinomios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s-PA" b="0" i="0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s-PA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endParaRPr lang="es-PA" dirty="0" smtClean="0"/>
              </a:p>
              <a:p>
                <a:r>
                  <a:rPr lang="es-PA" dirty="0" smtClean="0"/>
                  <a:t>x(0) = 0</a:t>
                </a:r>
              </a:p>
              <a:p>
                <a:r>
                  <a:rPr lang="es-PA" dirty="0" smtClean="0"/>
                  <a:t>x(1) = 1</a:t>
                </a:r>
              </a:p>
              <a:p>
                <a:r>
                  <a:rPr lang="es-PA" dirty="0" smtClean="0"/>
                  <a:t>x(2) = -1</a:t>
                </a:r>
              </a:p>
              <a:p>
                <a:r>
                  <a:rPr lang="es-PA" dirty="0" smtClean="0"/>
                  <a:t>x(3) = 1</a:t>
                </a:r>
              </a:p>
              <a:p>
                <a:r>
                  <a:rPr lang="es-PA" dirty="0" smtClean="0"/>
                  <a:t>x(4) = -1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2717" y="1299412"/>
                <a:ext cx="11710736" cy="5277852"/>
              </a:xfrm>
              <a:blipFill>
                <a:blip r:embed="rId2"/>
                <a:stretch>
                  <a:fillRect l="-260" t="-5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2009" y="2699942"/>
            <a:ext cx="6206139" cy="2738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721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Transformada Inversa de Z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72717" y="1299412"/>
                <a:ext cx="11710736" cy="4090735"/>
              </a:xfrm>
            </p:spPr>
            <p:txBody>
              <a:bodyPr>
                <a:normAutofit/>
              </a:bodyPr>
              <a:lstStyle/>
              <a:p>
                <a:r>
                  <a:rPr lang="es-PA" dirty="0" smtClean="0"/>
                  <a:t>Método computacional:  </a:t>
                </a:r>
              </a:p>
              <a:p>
                <a:r>
                  <a:rPr lang="es-PA" dirty="0" smtClean="0"/>
                  <a:t>Considerar la siguiente función G(z) se le aplica una función delta a la entrada</a:t>
                </a:r>
              </a:p>
              <a:p>
                <a:r>
                  <a:rPr lang="es-PA" dirty="0"/>
                  <a:t>Nota:  La función </a:t>
                </a:r>
                <a:r>
                  <a:rPr lang="es-PA" dirty="0" err="1"/>
                  <a:t>Kronecker</a:t>
                </a:r>
                <a:r>
                  <a:rPr lang="es-PA" dirty="0"/>
                  <a:t> delta es</a:t>
                </a:r>
              </a:p>
              <a:p>
                <a:r>
                  <a:rPr lang="es-PA" dirty="0"/>
                  <a:t>x(k) = 1 para  k = 0 </a:t>
                </a:r>
              </a:p>
              <a:p>
                <a:r>
                  <a:rPr lang="es-PA" dirty="0"/>
                  <a:t>        = 0 para k ≠ 0</a:t>
                </a:r>
              </a:p>
              <a:p>
                <a:r>
                  <a:rPr lang="es-PA" dirty="0"/>
                  <a:t>La transformada z de esta es X(z) = </a:t>
                </a:r>
                <a:r>
                  <a:rPr lang="es-PA" dirty="0" smtClean="0"/>
                  <a:t>1</a:t>
                </a:r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0.4673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−0.3393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1−1.5327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+0.6607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i="1">
                            <a:latin typeface="Cambria Math" panose="02040503050406030204" pitchFamily="18" charset="0"/>
                          </a:rPr>
                          <m:t>0.4673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 − 0.3393</m:t>
                        </m:r>
                      </m:num>
                      <m:den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−1.5327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+0.6607</m:t>
                        </m:r>
                      </m:den>
                    </m:f>
                  </m:oMath>
                </a14:m>
                <a:endParaRPr lang="es-PA" dirty="0" smtClean="0"/>
              </a:p>
              <a:p>
                <a:r>
                  <a:rPr lang="es-PA" dirty="0"/>
                  <a:t>G(z) = Y(z)/X(z</a:t>
                </a:r>
                <a:r>
                  <a:rPr lang="es-PA" dirty="0" smtClean="0"/>
                  <a:t>) =&gt; G(z)*1 = Y(z)</a:t>
                </a:r>
              </a:p>
              <a:p>
                <a:endParaRPr lang="es-PA" dirty="0"/>
              </a:p>
              <a:p>
                <a:endParaRPr lang="es-PA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2717" y="1299412"/>
                <a:ext cx="11710736" cy="4090735"/>
              </a:xfrm>
              <a:blipFill>
                <a:blip r:embed="rId2"/>
                <a:stretch>
                  <a:fillRect l="-260" t="-7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ontent Placeholder 2"/>
          <p:cNvSpPr txBox="1">
            <a:spLocks/>
          </p:cNvSpPr>
          <p:nvPr/>
        </p:nvSpPr>
        <p:spPr>
          <a:xfrm>
            <a:off x="1249714" y="4955478"/>
            <a:ext cx="3771466" cy="176816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n-US" dirty="0"/>
              <a:t>samples = 20</a:t>
            </a:r>
          </a:p>
          <a:p>
            <a:pPr marL="0" indent="0">
              <a:buNone/>
            </a:pPr>
            <a:r>
              <a:rPr lang="en-US" dirty="0" err="1" smtClean="0"/>
              <a:t>num</a:t>
            </a:r>
            <a:r>
              <a:rPr lang="en-US" dirty="0" smtClean="0"/>
              <a:t> </a:t>
            </a:r>
            <a:r>
              <a:rPr lang="en-US" dirty="0"/>
              <a:t>= [0 0.4673 -0.3393];</a:t>
            </a:r>
          </a:p>
          <a:p>
            <a:pPr marL="0" indent="0">
              <a:buNone/>
            </a:pPr>
            <a:r>
              <a:rPr lang="en-US" dirty="0"/>
              <a:t>den = [1 -1.5327 0.6607];</a:t>
            </a:r>
          </a:p>
          <a:p>
            <a:pPr marL="0" indent="0">
              <a:buNone/>
            </a:pPr>
            <a:r>
              <a:rPr lang="en-US" dirty="0" smtClean="0"/>
              <a:t>X </a:t>
            </a:r>
            <a:r>
              <a:rPr lang="en-US" dirty="0"/>
              <a:t>= [1 zeros(1, samples)];</a:t>
            </a:r>
          </a:p>
          <a:p>
            <a:pPr marL="0" indent="0">
              <a:buNone/>
            </a:pPr>
            <a:r>
              <a:rPr lang="en-US" dirty="0" smtClean="0"/>
              <a:t>Y </a:t>
            </a:r>
            <a:r>
              <a:rPr lang="en-US" dirty="0"/>
              <a:t>= filter(</a:t>
            </a:r>
            <a:r>
              <a:rPr lang="en-US" dirty="0" err="1"/>
              <a:t>num</a:t>
            </a:r>
            <a:r>
              <a:rPr lang="en-US" dirty="0"/>
              <a:t>, den, X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8177" y="2328111"/>
            <a:ext cx="5519998" cy="4251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22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Transformada Inversa de Z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72717" y="1299412"/>
                <a:ext cx="11710736" cy="5293893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s-PA" dirty="0" smtClean="0"/>
                  <a:t>Método de Ecuaciones Diferenciales:  </a:t>
                </a:r>
              </a:p>
              <a:p>
                <a:r>
                  <a:rPr lang="es-PA" dirty="0" smtClean="0"/>
                  <a:t>La misma ecuación anterior se puede escribir en función de ecuación</a:t>
                </a:r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0.4673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 − 0.3393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1−1.5327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+0.6607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s-PA" b="0" dirty="0" smtClean="0"/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          =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i="1">
                            <a:latin typeface="Cambria Math" panose="02040503050406030204" pitchFamily="18" charset="0"/>
                          </a:rPr>
                          <m:t>0.4673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 − 0.3393</m:t>
                        </m:r>
                      </m:num>
                      <m:den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−1.5327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+0.6607</m:t>
                        </m:r>
                      </m:den>
                    </m:f>
                  </m:oMath>
                </a14:m>
                <a:endParaRPr lang="es-PA" dirty="0" smtClean="0"/>
              </a:p>
              <a:p>
                <a:r>
                  <a:rPr lang="es-PA" dirty="0"/>
                  <a:t>G(z) = Y(z)/X(z</a:t>
                </a:r>
                <a:r>
                  <a:rPr lang="es-PA" dirty="0" smtClean="0"/>
                  <a:t>) =&gt; G(z).</a:t>
                </a:r>
                <a:r>
                  <a:rPr lang="es-PA" dirty="0" err="1" smtClean="0"/>
                  <a:t>num</a:t>
                </a:r>
                <a:r>
                  <a:rPr lang="es-PA" dirty="0" smtClean="0"/>
                  <a:t>*X(z) = Y(z)*G(z).den</a:t>
                </a:r>
              </a:p>
              <a:p>
                <a14:m>
                  <m:oMath xmlns:m="http://schemas.openxmlformats.org/officeDocument/2006/math"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−1.5327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+0.6607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𝑌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0.4673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 − 0.3393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endParaRPr lang="es-PA" b="0" dirty="0" smtClean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PA" i="1">
                        <a:latin typeface="Cambria Math" panose="02040503050406030204" pitchFamily="18" charset="0"/>
                      </a:rPr>
                      <m:t>y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+2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−1.5327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+0.6607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=0.4673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−0.3393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s-PA" dirty="0" smtClean="0"/>
              </a:p>
              <a:p>
                <a:r>
                  <a:rPr lang="es-PA" dirty="0" smtClean="0"/>
                  <a:t>Recordar que x(0) = 1 por la entrada </a:t>
                </a:r>
                <a:r>
                  <a:rPr lang="es-PA" dirty="0" err="1" smtClean="0"/>
                  <a:t>Kronocker</a:t>
                </a:r>
                <a:r>
                  <a:rPr lang="es-PA" dirty="0" smtClean="0"/>
                  <a:t> Delta</a:t>
                </a:r>
              </a:p>
              <a:p>
                <a:r>
                  <a:rPr lang="es-PA" dirty="0" smtClean="0"/>
                  <a:t>Para k = -2 tenemos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PA" i="1">
                        <a:latin typeface="Cambria Math" panose="02040503050406030204" pitchFamily="18" charset="0"/>
                      </a:rPr>
                      <m:t>y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−1.5327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+0.6607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=0.4673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−0.3393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</m:e>
                    </m:d>
                  </m:oMath>
                </a14:m>
                <a:endParaRPr lang="es-PA" dirty="0" smtClean="0"/>
              </a:p>
              <a:p>
                <a:pPr lvl="1"/>
                <a:r>
                  <a:rPr lang="es-PA" dirty="0" smtClean="0"/>
                  <a:t>Muestras negativas son cero y(-1), y(-2), x(-1), x(-2), por ende y(0) = 0</a:t>
                </a:r>
              </a:p>
              <a:p>
                <a:r>
                  <a:rPr lang="es-PA" dirty="0"/>
                  <a:t>Para k = </a:t>
                </a:r>
                <a:r>
                  <a:rPr lang="es-PA" dirty="0" smtClean="0"/>
                  <a:t>-1 </a:t>
                </a:r>
                <a:r>
                  <a:rPr lang="es-PA" dirty="0"/>
                  <a:t>tenemos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PA" i="1">
                        <a:latin typeface="Cambria Math" panose="02040503050406030204" pitchFamily="18" charset="0"/>
                      </a:rPr>
                      <m:t>y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−1.5327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+0.6607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=0.4673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−0.3393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endParaRPr lang="es-PA" dirty="0"/>
              </a:p>
              <a:p>
                <a:pPr lvl="1"/>
                <a:r>
                  <a:rPr lang="es-PA" dirty="0"/>
                  <a:t>Muestras negativas son cero y(-1), </a:t>
                </a:r>
                <a:r>
                  <a:rPr lang="es-PA" dirty="0" smtClean="0"/>
                  <a:t>x</a:t>
                </a:r>
                <a:r>
                  <a:rPr lang="es-PA" dirty="0"/>
                  <a:t>(-</a:t>
                </a:r>
                <a:r>
                  <a:rPr lang="es-PA" dirty="0" smtClean="0"/>
                  <a:t>1), </a:t>
                </a:r>
                <a:r>
                  <a:rPr lang="es-PA" dirty="0"/>
                  <a:t>por ende </a:t>
                </a:r>
                <a:r>
                  <a:rPr lang="es-PA" dirty="0" smtClean="0"/>
                  <a:t>y(1) </a:t>
                </a:r>
                <a:r>
                  <a:rPr lang="es-PA" dirty="0"/>
                  <a:t>= </a:t>
                </a:r>
                <a:r>
                  <a:rPr lang="es-PA" dirty="0" smtClean="0"/>
                  <a:t>0.4673</a:t>
                </a:r>
                <a:endParaRPr lang="es-PA" dirty="0"/>
              </a:p>
              <a:p>
                <a:endParaRPr lang="es-PA" dirty="0"/>
              </a:p>
              <a:p>
                <a:endParaRPr lang="es-PA" dirty="0"/>
              </a:p>
              <a:p>
                <a:endParaRPr lang="es-PA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2717" y="1299412"/>
                <a:ext cx="11710736" cy="5293893"/>
              </a:xfrm>
              <a:blipFill>
                <a:blip r:embed="rId2"/>
                <a:stretch>
                  <a:fillRect l="-260" t="-1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2318" y="2213811"/>
            <a:ext cx="3289489" cy="2613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389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Transformada Inversa de Z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72717" y="1299412"/>
                <a:ext cx="11710736" cy="5293893"/>
              </a:xfrm>
            </p:spPr>
            <p:txBody>
              <a:bodyPr>
                <a:normAutofit/>
              </a:bodyPr>
              <a:lstStyle/>
              <a:p>
                <a:r>
                  <a:rPr lang="es-PA" dirty="0" smtClean="0"/>
                  <a:t>Método de Fracciones Parciales:  </a:t>
                </a:r>
              </a:p>
              <a:p>
                <a:endParaRPr lang="es-PA" b="0" dirty="0" smtClean="0"/>
              </a:p>
              <a:p>
                <a:r>
                  <a:rPr lang="es-PA" b="0" dirty="0" smtClean="0"/>
                  <a:t>Revisando el problema de traslación</a:t>
                </a:r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den>
                    </m:f>
                  </m:oMath>
                </a14:m>
                <a:endParaRPr lang="es-PA" dirty="0" smtClean="0"/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PA" i="1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𝑎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den>
                    </m:f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</m:oMath>
                </a14:m>
                <a:endParaRPr lang="es-PA" dirty="0" smtClean="0"/>
              </a:p>
              <a:p>
                <a:r>
                  <a:rPr lang="es-PA" dirty="0" smtClean="0"/>
                  <a:t>Aplicando transformada inversa en el extremo derecho e izq.</a:t>
                </a:r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endParaRPr lang="es-PA" dirty="0" smtClean="0"/>
              </a:p>
              <a:p>
                <a:r>
                  <a:rPr lang="es-PA" dirty="0" smtClean="0"/>
                  <a:t>Sustituyendo k por k – 1</a:t>
                </a:r>
              </a:p>
              <a:p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 −1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 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s-PA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2717" y="1299412"/>
                <a:ext cx="11710736" cy="5293893"/>
              </a:xfrm>
              <a:blipFill>
                <a:blip r:embed="rId2"/>
                <a:stretch>
                  <a:fillRect l="-260" t="-5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27054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Transformada Inversa de Z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72717" y="1299412"/>
                <a:ext cx="11710736" cy="5293893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s-PA" dirty="0" smtClean="0"/>
                  <a:t>Método de Fracciones Parciales:  </a:t>
                </a:r>
              </a:p>
              <a:p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+…+</m:t>
                        </m:r>
                        <m:sSub>
                          <m:sSub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…+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den>
                    </m:f>
                  </m:oMath>
                </a14:m>
                <a:endParaRPr lang="es-PA" dirty="0" smtClean="0"/>
              </a:p>
              <a:p>
                <a:r>
                  <a:rPr lang="es-PA" dirty="0" smtClean="0"/>
                  <a:t>El método sugiere expresar X(z)/z para facilitar el polinomio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i="1">
                            <a:latin typeface="Cambria Math" panose="02040503050406030204" pitchFamily="18" charset="0"/>
                          </a:rPr>
                          <m:t>𝑋</m:t>
                        </m:r>
                        <m:d>
                          <m:d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den>
                    </m:f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s-PA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s-PA" b="0" i="1" smtClean="0">
                        <a:latin typeface="Cambria Math" panose="02040503050406030204" pitchFamily="18" charset="0"/>
                      </a:rPr>
                      <m:t>+…+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den>
                    </m:f>
                  </m:oMath>
                </a14:m>
                <a:endParaRPr lang="es-PA" dirty="0" smtClean="0"/>
              </a:p>
              <a:p>
                <a:r>
                  <a:rPr lang="es-PA" dirty="0" smtClean="0"/>
                  <a:t>Los coeficientes se pueden conseguir si se multiplica cada polo por su pole en el instante i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)</m:t>
                            </m:r>
                            <m:f>
                              <m:f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num>
                              <m:den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den>
                            </m:f>
                          </m:e>
                        </m:d>
                      </m:e>
                      <m:sub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</m:oMath>
                </a14:m>
                <a:endParaRPr lang="es-PA" dirty="0" smtClean="0"/>
              </a:p>
              <a:p>
                <a:r>
                  <a:rPr lang="es-PA" dirty="0" smtClean="0"/>
                  <a:t>Existe un caso especial, si se posee más de un polo en z=p</a:t>
                </a:r>
                <a:r>
                  <a:rPr lang="es-PA" sz="1400" dirty="0" smtClean="0"/>
                  <a:t>i</a:t>
                </a:r>
                <a:endParaRPr lang="es-PA" dirty="0"/>
              </a:p>
              <a:p>
                <a:r>
                  <a:rPr lang="es-PA" dirty="0" smtClean="0"/>
                  <a:t>Entonces los coeficientes serán, por ejemplo:</a:t>
                </a:r>
              </a:p>
              <a:p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sSup>
                          <m:sSupPr>
                            <m:ctrlPr>
                              <a:rPr lang="es-PA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s-PA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s-PA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sSub>
                          <m:sSub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endParaRPr lang="es-PA" dirty="0" smtClean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s-PA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f>
                              <m:f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num>
                              <m:den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den>
                            </m:f>
                          </m:e>
                        </m:d>
                      </m:e>
                      <m:sub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s-PA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s-PA" dirty="0" smtClean="0"/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s-PA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num>
                              <m:den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𝑑𝑧</m:t>
                                </m:r>
                              </m:den>
                            </m:f>
                            <m:d>
                              <m:dPr>
                                <m:begChr m:val="⌊"/>
                                <m:endChr m:val="⌋"/>
                                <m:ctrlPr>
                                  <a:rPr lang="es-PA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s-PA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s-PA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s-PA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  <m:sup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f>
                                  <m:fPr>
                                    <m:ctrlP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num>
                                  <m:den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den>
                                </m:f>
                              </m:e>
                            </m:d>
                          </m:e>
                        </m:d>
                      </m:e>
                      <m:sub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s-PA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</m:oMath>
                </a14:m>
                <a:endParaRPr lang="es-PA" dirty="0" smtClean="0"/>
              </a:p>
              <a:p>
                <a:r>
                  <a:rPr lang="es-PA" dirty="0" smtClean="0"/>
                  <a:t>Finalmente se tendrían los coeficientes para cada caso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2717" y="1299412"/>
                <a:ext cx="11710736" cy="5293893"/>
              </a:xfrm>
              <a:blipFill>
                <a:blip r:embed="rId2"/>
                <a:stretch>
                  <a:fillRect l="-208" t="-1151" b="-1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57659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Transformada Inversa de Z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72717" y="1299412"/>
                <a:ext cx="11710736" cy="5293893"/>
              </a:xfrm>
            </p:spPr>
            <p:txBody>
              <a:bodyPr>
                <a:normAutofit/>
              </a:bodyPr>
              <a:lstStyle/>
              <a:p>
                <a:r>
                  <a:rPr lang="es-PA" dirty="0" smtClean="0"/>
                  <a:t>Ejemplo:  </a:t>
                </a:r>
              </a:p>
              <a:p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1 − </m:t>
                            </m:r>
                            <m:sSup>
                              <m:sSupPr>
                                <m:ctrlP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𝑎𝑇</m:t>
                                </m:r>
                              </m:sup>
                            </m:sSup>
                          </m:e>
                        </m:d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 −1)(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 −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𝑎𝑇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s-PA" dirty="0" smtClean="0"/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i="1">
                            <a:latin typeface="Cambria Math" panose="02040503050406030204" pitchFamily="18" charset="0"/>
                          </a:rPr>
                          <m:t>𝑋</m:t>
                        </m:r>
                        <m:d>
                          <m:d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den>
                    </m:f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1 − </m:t>
                            </m:r>
                            <m:sSup>
                              <m:sSup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𝑎𝑇</m:t>
                                </m:r>
                              </m:sup>
                            </m:sSup>
                          </m:e>
                        </m:d>
                      </m:num>
                      <m:den>
                        <m:r>
                          <a:rPr lang="es-PA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 −1)(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 −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𝑎𝑇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s-PA" dirty="0" smtClean="0"/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i="1">
                            <a:latin typeface="Cambria Math" panose="02040503050406030204" pitchFamily="18" charset="0"/>
                          </a:rPr>
                          <m:t>𝑋</m:t>
                        </m:r>
                        <m:d>
                          <m:d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num>
                      <m:den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den>
                    </m:f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den>
                    </m:f>
                    <m:r>
                      <a:rPr lang="es-PA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num>
                      <m:den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 −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𝑎𝑇</m:t>
                            </m:r>
                          </m:sup>
                        </m:sSup>
                      </m:den>
                    </m:f>
                  </m:oMath>
                </a14:m>
                <a:endParaRPr lang="es-PA" dirty="0" smtClean="0"/>
              </a:p>
              <a:p>
                <a:r>
                  <a:rPr lang="es-PA" dirty="0" smtClean="0"/>
                  <a:t>Evaluando para z=1, encontramos  A = 1</a:t>
                </a:r>
              </a:p>
              <a:p>
                <a:r>
                  <a:rPr lang="es-PA" dirty="0" smtClean="0"/>
                  <a:t>Evaluando para z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𝑎𝑇</m:t>
                        </m:r>
                      </m:sup>
                    </m:sSup>
                  </m:oMath>
                </a14:m>
                <a:r>
                  <a:rPr lang="es-PA" dirty="0" smtClean="0"/>
                  <a:t>, encontramos B = -1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i="1">
                            <a:latin typeface="Cambria Math" panose="02040503050406030204" pitchFamily="18" charset="0"/>
                          </a:rPr>
                          <m:t>𝑋</m:t>
                        </m:r>
                        <m:d>
                          <m:d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num>
                      <m:den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den>
                    </m:f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−1</m:t>
                        </m:r>
                      </m:den>
                    </m:f>
                    <m:r>
                      <a:rPr lang="es-PA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 −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𝑎𝑇</m:t>
                            </m:r>
                          </m:sup>
                        </m:sSup>
                      </m:den>
                    </m:f>
                  </m:oMath>
                </a14:m>
                <a:endParaRPr lang="es-PA" dirty="0" smtClean="0"/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)=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−1</m:t>
                        </m:r>
                      </m:den>
                    </m:f>
                    <m:r>
                      <a:rPr lang="es-PA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 −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𝑎𝑇</m:t>
                            </m:r>
                          </m:sup>
                        </m:sSup>
                      </m:den>
                    </m:f>
                  </m:oMath>
                </a14:m>
                <a:r>
                  <a:rPr lang="es-PA" dirty="0" smtClean="0"/>
                  <a:t> y aplicando transformada inversa de z</a:t>
                </a:r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𝑘𝑇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)=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s-PA" dirty="0" smtClean="0"/>
                  <a:t> para k = 0,1,2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2717" y="1299412"/>
                <a:ext cx="11710736" cy="5293893"/>
              </a:xfrm>
              <a:blipFill>
                <a:blip r:embed="rId2"/>
                <a:stretch>
                  <a:fillRect l="-260" t="-5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56766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Transformada Inversa de Z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72717" y="1299412"/>
                <a:ext cx="11710736" cy="5293893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s-PA" dirty="0" smtClean="0"/>
                  <a:t>Ejemplo:  Obtener la transformada inversa de z para   </a:t>
                </a:r>
              </a:p>
              <a:p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+2</m:t>
                        </m:r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 −1)(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+1)</m:t>
                        </m:r>
                      </m:den>
                    </m:f>
                  </m:oMath>
                </a14:m>
                <a:endParaRPr lang="es-PA" dirty="0" smtClean="0"/>
              </a:p>
              <a:p>
                <a:r>
                  <a:rPr lang="es-PA" dirty="0" smtClean="0"/>
                  <a:t>Encontramos la expansión en fracciones parciales</a:t>
                </a:r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+2</m:t>
                        </m:r>
                      </m:num>
                      <m:den>
                        <m:r>
                          <a:rPr lang="es-PA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 −1)(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+1)</m:t>
                        </m:r>
                      </m:den>
                    </m:f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den>
                    </m:f>
                    <m:r>
                      <a:rPr lang="es-PA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−3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+2</m:t>
                        </m:r>
                      </m:num>
                      <m:den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den>
                    </m:f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i="1">
                            <a:latin typeface="Cambria Math" panose="02040503050406030204" pitchFamily="18" charset="0"/>
                          </a:rPr>
                          <m:t>4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num>
                      <m:den>
                        <m:r>
                          <a:rPr lang="es-PA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den>
                    </m:f>
                    <m:r>
                      <a:rPr lang="es-PA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i="1">
                            <a:latin typeface="Cambria Math" panose="02040503050406030204" pitchFamily="18" charset="0"/>
                          </a:rPr>
                          <m:t>−3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+2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−2</m:t>
                            </m:r>
                          </m:sup>
                        </m:sSup>
                      </m:num>
                      <m:den>
                        <m:r>
                          <a:rPr lang="es-PA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s-PA" dirty="0" smtClean="0"/>
              </a:p>
              <a:p>
                <a:r>
                  <a:rPr lang="es-PA" dirty="0" smtClean="0"/>
                  <a:t>Expandimos para encontrar mejores relaciones</a:t>
                </a:r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PA" i="1">
                            <a:latin typeface="Cambria Math" panose="02040503050406030204" pitchFamily="18" charset="0"/>
                          </a:rPr>
                          <m:t>1−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den>
                    </m:f>
                    <m:r>
                      <a:rPr lang="es-PA" b="0" i="1" smtClean="0">
                        <a:latin typeface="Cambria Math" panose="02040503050406030204" pitchFamily="18" charset="0"/>
                      </a:rPr>
                      <m:t>−3</m:t>
                    </m:r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1 −0.5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num>
                      <m:den>
                        <m:r>
                          <a:rPr lang="es-PA" i="1">
                            <a:latin typeface="Cambria Math" panose="02040503050406030204" pitchFamily="18" charset="0"/>
                          </a:rPr>
                          <m:t>1−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−2</m:t>
                            </m:r>
                          </m:sup>
                        </m:sSup>
                      </m:den>
                    </m:f>
                  </m:oMath>
                </a14:m>
                <a:r>
                  <a:rPr lang="es-PA" dirty="0" smtClean="0"/>
                  <a:t>+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i="1">
                            <a:latin typeface="Cambria Math" panose="02040503050406030204" pitchFamily="18" charset="0"/>
                          </a:rPr>
                          <m:t>0.5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num>
                      <m:den>
                        <m:r>
                          <a:rPr lang="es-PA" i="1">
                            <a:latin typeface="Cambria Math" panose="02040503050406030204" pitchFamily="18" charset="0"/>
                          </a:rPr>
                          <m:t>1−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−2</m:t>
                            </m:r>
                          </m:sup>
                        </m:sSup>
                      </m:den>
                    </m:f>
                  </m:oMath>
                </a14:m>
                <a:endParaRPr lang="es-PA" dirty="0" smtClean="0"/>
              </a:p>
              <a:p>
                <a:r>
                  <a:rPr lang="es-PA" dirty="0" smtClean="0"/>
                  <a:t>Tenemos que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𝑎𝑇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s-PA" dirty="0" smtClean="0"/>
                  <a:t> y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s-PA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𝑤𝑇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=1/2</m:t>
                        </m:r>
                      </m:e>
                    </m:func>
                  </m:oMath>
                </a14:m>
                <a:endParaRPr lang="es-PA" dirty="0" smtClean="0"/>
              </a:p>
              <a:p>
                <a:r>
                  <a:rPr lang="es-PA" dirty="0" smtClean="0"/>
                  <a:t>De igual manera que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s-PA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𝑤𝑇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=</m:t>
                        </m:r>
                        <m:rad>
                          <m:radPr>
                            <m:degHide m:val="on"/>
                            <m:ctrlPr>
                              <a:rPr lang="es-PA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rad>
                        <m:r>
                          <a:rPr lang="es-PA" i="1">
                            <a:latin typeface="Cambria Math" panose="02040503050406030204" pitchFamily="18" charset="0"/>
                          </a:rPr>
                          <m:t>/2</m:t>
                        </m:r>
                      </m:e>
                    </m:func>
                  </m:oMath>
                </a14:m>
                <a:endParaRPr lang="es-PA" dirty="0" smtClean="0"/>
              </a:p>
              <a:p>
                <a:r>
                  <a:rPr lang="es-PA" dirty="0" err="1" smtClean="0"/>
                  <a:t>wT</a:t>
                </a:r>
                <a:r>
                  <a:rPr lang="es-PA" dirty="0" smtClean="0"/>
                  <a:t> = </a:t>
                </a:r>
                <a:r>
                  <a:rPr lang="es-PA" dirty="0" smtClean="0">
                    <a:sym typeface="Symbol" panose="05050102010706020507" pitchFamily="18" charset="2"/>
                  </a:rPr>
                  <a:t></a:t>
                </a:r>
                <a:r>
                  <a:rPr lang="es-PA" dirty="0" smtClean="0"/>
                  <a:t>/3 y aplicando transformada inversa de z tenemos</a:t>
                </a:r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4−3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𝑐𝑜𝑠</m:t>
                            </m:r>
                            <m:f>
                              <m:f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−1)</m:t>
                                </m:r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</m:num>
                              <m:den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den>
                            </m:f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ad>
                                  <m:radPr>
                                    <m:degHide m:val="on"/>
                                    <m:ctrlP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</m:rad>
                              </m:den>
                            </m:f>
                            <m:func>
                              <m:func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s-PA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f>
                                  <m:fPr>
                                    <m:ctrlP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−1)</m:t>
                                    </m:r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𝜋</m:t>
                                    </m:r>
                                  </m:num>
                                  <m:den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den>
                                </m:f>
                              </m:e>
                            </m:func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=1,2,3…</m:t>
                            </m:r>
                          </m:e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0, 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 ≤0</m:t>
                            </m:r>
                          </m:e>
                        </m:eqArr>
                      </m:e>
                    </m:d>
                  </m:oMath>
                </a14:m>
                <a:r>
                  <a:rPr lang="es-PA" b="0" dirty="0" smtClean="0"/>
                  <a:t>    x(0)=0, x(1)=1, x(2)=3, x(3)=6, x(4)=7, x(5)=5</a:t>
                </a:r>
              </a:p>
              <a:p>
                <a:endParaRPr lang="es-PA" dirty="0" smtClean="0"/>
              </a:p>
              <a:p>
                <a:endParaRPr lang="es-PA" dirty="0" smtClean="0"/>
              </a:p>
              <a:p>
                <a:endParaRPr lang="es-PA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2717" y="1299412"/>
                <a:ext cx="11710736" cy="5293893"/>
              </a:xfrm>
              <a:blipFill>
                <a:blip r:embed="rId2"/>
                <a:stretch>
                  <a:fillRect l="-208" t="-1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8187" t="50744" r="7427"/>
          <a:stretch/>
        </p:blipFill>
        <p:spPr>
          <a:xfrm>
            <a:off x="5630780" y="3767956"/>
            <a:ext cx="5101389" cy="132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208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Transformada Inversa de Z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72717" y="1299412"/>
                <a:ext cx="11710736" cy="5293893"/>
              </a:xfrm>
            </p:spPr>
            <p:txBody>
              <a:bodyPr>
                <a:normAutofit/>
              </a:bodyPr>
              <a:lstStyle/>
              <a:p>
                <a:r>
                  <a:rPr lang="es-PA" dirty="0" smtClean="0"/>
                  <a:t>Método de inversión integral: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𝑘𝑇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den>
                    </m:f>
                    <m:nary>
                      <m:naryPr>
                        <m:chr m:val="∮"/>
                        <m:limLoc m:val="undOvr"/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4"/>
                          </m:rPr>
                          <a:rPr lang="es-PA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  <m:sup/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e>
                    </m:nary>
                  </m:oMath>
                </a14:m>
                <a:endParaRPr lang="es-PA" dirty="0" smtClean="0"/>
              </a:p>
              <a:p>
                <a:r>
                  <a:rPr lang="es-PA" dirty="0" smtClean="0"/>
                  <a:t>Es decir que puede expresarse como x(</a:t>
                </a:r>
                <a:r>
                  <a:rPr lang="es-PA" dirty="0" err="1" smtClean="0"/>
                  <a:t>kT</a:t>
                </a:r>
                <a:r>
                  <a:rPr lang="es-PA" dirty="0" smtClean="0"/>
                  <a:t>)=K1+K2+…+Km</a:t>
                </a:r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s-PA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d>
                          <m:dPr>
                            <m:begChr m:val="["/>
                            <m:endChr m:val="]"/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𝑟𝑒𝑠𝑖𝑑𝑢𝑜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𝑑𝑒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d>
                              <m:dPr>
                                <m:ctrlP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d>
                            <m:sSup>
                              <m:sSupPr>
                                <m:ctrlP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p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𝑎𝑙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𝑝𝑜𝑙𝑜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𝑑𝑒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  <m:sSup>
                              <m:sSupPr>
                                <m:ctrlP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p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</m:e>
                        </m:d>
                      </m:e>
                    </m:nary>
                  </m:oMath>
                </a14:m>
                <a:endParaRPr lang="es-PA" dirty="0" smtClean="0"/>
              </a:p>
              <a:p>
                <a:r>
                  <a:rPr lang="es-PA" dirty="0" smtClean="0"/>
                  <a:t>De esta manera se evalúan los residuos cuando z = </a:t>
                </a:r>
                <a:r>
                  <a:rPr lang="es-PA" dirty="0" err="1" smtClean="0"/>
                  <a:t>zi</a:t>
                </a:r>
                <a:r>
                  <a:rPr lang="es-PA" dirty="0" smtClean="0"/>
                  <a:t> y se obtienen los elementos</a:t>
                </a:r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s-PA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→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𝑧𝑖</m:t>
                            </m:r>
                          </m:lim>
                        </m:limLow>
                      </m:fName>
                      <m:e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ctrlP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s-PA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s-PA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es-PA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sSup>
                                  <m:sSupPr>
                                    <m:ctrlPr>
                                      <a:rPr lang="es-PA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PA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p>
                                    <m:r>
                                      <a:rPr lang="es-PA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s-PA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  <m:r>
                                  <a:rPr lang="es-PA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d>
                          </m:e>
                          <m:sup/>
                        </m:sSup>
                      </m:e>
                    </m:func>
                  </m:oMath>
                </a14:m>
                <a:r>
                  <a:rPr lang="es-PA" dirty="0"/>
                  <a:t>					</a:t>
                </a:r>
                <a:endParaRPr lang="es-PA" dirty="0" smtClean="0"/>
              </a:p>
              <a:p>
                <a:r>
                  <a:rPr lang="es-PA" dirty="0" smtClean="0"/>
                  <a:t>Para cuando tiene múltiples polos </a:t>
                </a:r>
                <a:r>
                  <a:rPr lang="es-PA" dirty="0" err="1" smtClean="0"/>
                  <a:t>zi</a:t>
                </a:r>
                <a:r>
                  <a:rPr lang="es-PA" dirty="0" smtClean="0"/>
                  <a:t> de orden q el residuo es</a:t>
                </a:r>
                <a:endParaRPr lang="es-PA" dirty="0" smtClean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f>
                          <m:fPr>
                            <m:ctrlPr>
                              <a:rPr lang="es-PA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d>
                              <m:dPr>
                                <m:ctrlP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 −1</m:t>
                                </m:r>
                              </m:e>
                            </m:d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!</m:t>
                            </m:r>
                          </m:den>
                        </m:f>
                        <m:limLow>
                          <m:limLow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s-PA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→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𝑧𝑖</m:t>
                            </m:r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es-PA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s-PA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p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</m:num>
                          <m:den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sSup>
                              <m:sSupPr>
                                <m:ctrlP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p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</m:den>
                        </m:f>
                        <m:d>
                          <m:dPr>
                            <m:begChr m:val="["/>
                            <m:endChr m:val="]"/>
                            <m:ctrlPr>
                              <a:rPr lang="es-PA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s-PA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s-PA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PA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s-PA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sup>
                            </m:s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)</m:t>
                            </m:r>
                            <m:sSup>
                              <m:sSup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p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</m:e>
                        </m:d>
                      </m:e>
                    </m:func>
                  </m:oMath>
                </a14:m>
                <a:endParaRPr lang="es-PA" dirty="0" smtClean="0"/>
              </a:p>
              <a:p>
                <a:endParaRPr lang="es-PA" dirty="0" smtClean="0"/>
              </a:p>
              <a:p>
                <a:pPr marL="0" indent="0">
                  <a:buNone/>
                </a:pPr>
                <a:endParaRPr lang="es-PA" dirty="0" smtClean="0"/>
              </a:p>
              <a:p>
                <a:endParaRPr lang="es-PA" dirty="0" smtClean="0"/>
              </a:p>
              <a:p>
                <a:endParaRPr lang="es-PA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2717" y="1299412"/>
                <a:ext cx="11710736" cy="5293893"/>
              </a:xfrm>
              <a:blipFill>
                <a:blip r:embed="rId2"/>
                <a:stretch>
                  <a:fillRect l="-260" t="-5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74943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Transformada Inversa de Z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72717" y="1347538"/>
                <a:ext cx="11710736" cy="5293893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s-PA" dirty="0" smtClean="0"/>
                  <a:t>Método de inversión integral:</a:t>
                </a:r>
              </a:p>
              <a:p>
                <a:r>
                  <a:rPr lang="es-PA" dirty="0" smtClean="0"/>
                  <a:t>Ejemplo:  Obtener x(</a:t>
                </a:r>
                <a:r>
                  <a:rPr lang="es-PA" dirty="0" err="1" smtClean="0"/>
                  <a:t>kT</a:t>
                </a:r>
                <a:r>
                  <a:rPr lang="es-PA" dirty="0" smtClean="0"/>
                  <a:t>) usando el método de inversión integral dada X(z)</a:t>
                </a:r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(1−</m:t>
                        </m:r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𝑎𝑇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−1)(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𝑎𝑇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s-PA" dirty="0" smtClean="0"/>
              </a:p>
              <a:p>
                <a:r>
                  <a:rPr lang="es-PA" dirty="0" smtClean="0"/>
                  <a:t>Primero acomodamos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s-PA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s-PA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  <m:r>
                          <a:rPr lang="es-PA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(1−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𝑎𝑇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s-PA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−1)(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𝑎𝑇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s-PA" dirty="0" smtClean="0"/>
              </a:p>
              <a:p>
                <a:r>
                  <a:rPr lang="es-PA" dirty="0" smtClean="0"/>
                  <a:t>La solución es x(k) = K1 + K2</a:t>
                </a:r>
              </a:p>
              <a:p>
                <a:r>
                  <a:rPr lang="es-PA" dirty="0" smtClean="0"/>
                  <a:t>Observamos que existen dos polos y encontramos los residuos para </a:t>
                </a:r>
              </a:p>
              <a:p>
                <a:pPr lvl="1"/>
                <a:r>
                  <a:rPr lang="es-PA" dirty="0" smtClean="0"/>
                  <a:t>z = 1 y z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𝑎𝑇</m:t>
                        </m:r>
                      </m:sup>
                    </m:sSup>
                  </m:oMath>
                </a14:m>
                <a:endParaRPr lang="es-PA" dirty="0" smtClean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s-PA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s-PA" i="0" smtClean="0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s-PA" i="1" smtClean="0">
                                <a:latin typeface="Cambria Math" panose="02040503050406030204" pitchFamily="18" charset="0"/>
                              </a:rPr>
                              <m:t>→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lim>
                        </m:limLow>
                      </m:fName>
                      <m:e>
                        <m:sSup>
                          <m:sSupPr>
                            <m:ctrlPr>
                              <a:rPr lang="es-PA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s-PA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−1)</m:t>
                                </m:r>
                                <m:f>
                                  <m:fPr>
                                    <m:ctrlPr>
                                      <a:rPr lang="es-PA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s-PA" b="0" i="1" smtClean="0">
                                        <a:latin typeface="Cambria Math" panose="02040503050406030204" pitchFamily="18" charset="0"/>
                                      </a:rPr>
                                      <m:t>(1 −</m:t>
                                    </m:r>
                                    <m:sSup>
                                      <m:sSupPr>
                                        <m:ctrlPr>
                                          <a:rPr lang="es-PA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s-PA" b="0" i="1" smtClean="0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r>
                                          <a:rPr lang="es-PA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s-PA" b="0" i="1" smtClean="0">
                                            <a:latin typeface="Cambria Math" panose="02040503050406030204" pitchFamily="18" charset="0"/>
                                          </a:rPr>
                                          <m:t>𝑎𝑇</m:t>
                                        </m:r>
                                      </m:sup>
                                    </m:sSup>
                                    <m:r>
                                      <a:rPr lang="es-PA" b="0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  <m:sSup>
                                      <m:sSupPr>
                                        <m:ctrlPr>
                                          <a:rPr lang="es-PA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s-PA" i="1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p>
                                        <m:r>
                                          <a:rPr lang="es-PA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−1)(</m:t>
                                    </m:r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es-PA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s-PA" i="1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r>
                                          <a:rPr lang="es-PA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s-PA" i="1">
                                            <a:latin typeface="Cambria Math" panose="02040503050406030204" pitchFamily="18" charset="0"/>
                                          </a:rPr>
                                          <m:t>𝑎𝑇</m:t>
                                        </m:r>
                                      </m:sup>
                                    </m:sSup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den>
                                </m:f>
                              </m:e>
                            </m:d>
                          </m:e>
                          <m:sup/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func>
                  </m:oMath>
                </a14:m>
                <a:r>
                  <a:rPr lang="es-PA" dirty="0" smtClean="0"/>
                  <a:t>					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s-PA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→</m:t>
                            </m:r>
                            <m:sSup>
                              <m:sSupPr>
                                <m:ctrlPr>
                                  <a:rPr lang="es-PA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𝑎𝑇</m:t>
                                </m:r>
                              </m:sup>
                            </m:sSup>
                          </m:lim>
                        </m:limLow>
                      </m:fName>
                      <m:e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𝑎𝑇</m:t>
                                    </m:r>
                                  </m:sup>
                                </m:sSup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f>
                                  <m:fPr>
                                    <m:ctrlP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(1 −</m:t>
                                    </m:r>
                                    <m:sSup>
                                      <m:sSupPr>
                                        <m:ctrlPr>
                                          <a:rPr lang="es-PA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s-PA" i="1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r>
                                          <a:rPr lang="es-PA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s-PA" i="1">
                                            <a:latin typeface="Cambria Math" panose="02040503050406030204" pitchFamily="18" charset="0"/>
                                          </a:rPr>
                                          <m:t>𝑎𝑇</m:t>
                                        </m:r>
                                      </m:sup>
                                    </m:sSup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  <m:sSup>
                                      <m:sSupPr>
                                        <m:ctrlPr>
                                          <a:rPr lang="es-PA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s-PA" i="1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p>
                                        <m:r>
                                          <a:rPr lang="es-PA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−1)(</m:t>
                                    </m:r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es-PA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s-PA" i="1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r>
                                          <a:rPr lang="es-PA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s-PA" i="1">
                                            <a:latin typeface="Cambria Math" panose="02040503050406030204" pitchFamily="18" charset="0"/>
                                          </a:rPr>
                                          <m:t>𝑎𝑇</m:t>
                                        </m:r>
                                      </m:sup>
                                    </m:sSup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den>
                                </m:f>
                              </m:e>
                            </m:d>
                          </m:e>
                          <m:sup/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𝑎𝑇</m:t>
                            </m:r>
                          </m:sup>
                        </m:sSup>
                      </m:e>
                    </m:func>
                  </m:oMath>
                </a14:m>
                <a:endParaRPr lang="es-PA" dirty="0" smtClean="0"/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𝑘𝑇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s-PA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s-PA" b="0" i="1" smtClean="0">
                        <a:latin typeface="Cambria Math" panose="02040503050406030204" pitchFamily="18" charset="0"/>
                      </a:rPr>
                      <m:t>=1−</m:t>
                    </m:r>
                  </m:oMath>
                </a14:m>
                <a:r>
                  <a:rPr lang="es-PA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PA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dirty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s-PA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dirty="0" smtClean="0">
                            <a:latin typeface="Cambria Math" panose="02040503050406030204" pitchFamily="18" charset="0"/>
                          </a:rPr>
                          <m:t>𝑎𝑇</m:t>
                        </m:r>
                      </m:sup>
                    </m:sSup>
                  </m:oMath>
                </a14:m>
                <a:r>
                  <a:rPr lang="es-PA" dirty="0" smtClean="0"/>
                  <a:t> para k = 0, 1, 2, …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2717" y="1347538"/>
                <a:ext cx="11710736" cy="5293893"/>
              </a:xfrm>
              <a:blipFill>
                <a:blip r:embed="rId2"/>
                <a:stretch>
                  <a:fillRect l="-208" t="-17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56874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Transformada Inversa de Z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72717" y="1347538"/>
                <a:ext cx="11710736" cy="5293893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s-PA" dirty="0" smtClean="0"/>
                  <a:t>Método de inversión integral:</a:t>
                </a:r>
              </a:p>
              <a:p>
                <a:r>
                  <a:rPr lang="es-PA" dirty="0" smtClean="0"/>
                  <a:t>Ejemplo:  Obtener x(</a:t>
                </a:r>
                <a:r>
                  <a:rPr lang="es-PA" dirty="0" err="1" smtClean="0"/>
                  <a:t>kT</a:t>
                </a:r>
                <a:r>
                  <a:rPr lang="es-PA" dirty="0" smtClean="0"/>
                  <a:t>) usando el método de inversión integral dada X(z)</a:t>
                </a:r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−1)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 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𝑎𝑇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s-PA" dirty="0" smtClean="0"/>
              </a:p>
              <a:p>
                <a:r>
                  <a:rPr lang="es-PA" dirty="0" smtClean="0"/>
                  <a:t>Primero acomodamos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s-PA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−1)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 (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𝑎𝑇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s-PA" dirty="0" smtClean="0"/>
              </a:p>
              <a:p>
                <a:r>
                  <a:rPr lang="es-PA" dirty="0" smtClean="0"/>
                  <a:t>La solución es x(k) = K1 + K2 </a:t>
                </a:r>
              </a:p>
              <a:p>
                <a:r>
                  <a:rPr lang="es-PA" dirty="0" smtClean="0"/>
                  <a:t>Observamos que existen dos polos y encontramos los residuos para </a:t>
                </a:r>
              </a:p>
              <a:p>
                <a:pPr lvl="1"/>
                <a:r>
                  <a:rPr lang="es-PA" dirty="0" smtClean="0"/>
                  <a:t>Doble a z2 = 1 y z1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𝑎𝑇</m:t>
                        </m:r>
                      </m:sup>
                    </m:sSup>
                  </m:oMath>
                </a14:m>
                <a:endParaRPr lang="es-PA" dirty="0" smtClean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s-PA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s-PA" i="0" smtClean="0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s-PA" i="1" smtClean="0">
                                <a:latin typeface="Cambria Math" panose="02040503050406030204" pitchFamily="18" charset="0"/>
                              </a:rPr>
                              <m:t>→</m:t>
                            </m:r>
                            <m:sSup>
                              <m:sSup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𝑎𝑇</m:t>
                                </m:r>
                              </m:sup>
                            </m:sSup>
                          </m:lim>
                        </m:limLow>
                      </m:fName>
                      <m:e>
                        <m:sSup>
                          <m:sSupPr>
                            <m:ctrlPr>
                              <a:rPr lang="es-PA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s-PA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s-PA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PA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s-PA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s-PA" b="0" i="1" smtClean="0">
                                        <a:latin typeface="Cambria Math" panose="02040503050406030204" pitchFamily="18" charset="0"/>
                                      </a:rPr>
                                      <m:t>𝑎𝑇</m:t>
                                    </m:r>
                                  </m:sup>
                                </m:sSup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f>
                                  <m:fPr>
                                    <m:ctrlP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s-PA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s-PA" i="1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p>
                                        <m:r>
                                          <a:rPr lang="es-PA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  <m:r>
                                          <a:rPr lang="es-PA" i="1"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sup>
                                    </m:sSup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es-PA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s-PA" i="1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es-PA" i="1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  <m:r>
                                          <a:rPr lang="es-PA" i="1">
                                            <a:latin typeface="Cambria Math" panose="02040503050406030204" pitchFamily="18" charset="0"/>
                                          </a:rPr>
                                          <m:t>−1)</m:t>
                                        </m:r>
                                      </m:e>
                                      <m:sup>
                                        <m:r>
                                          <a:rPr lang="es-PA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 (</m:t>
                                    </m:r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es-PA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s-PA" i="1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r>
                                          <a:rPr lang="es-PA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s-PA" i="1">
                                            <a:latin typeface="Cambria Math" panose="02040503050406030204" pitchFamily="18" charset="0"/>
                                          </a:rPr>
                                          <m:t>𝑎𝑇</m:t>
                                        </m:r>
                                      </m:sup>
                                    </m:sSup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den>
                                </m:f>
                              </m:e>
                            </m:d>
                          </m:e>
                          <m:sup/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d>
                                  <m:dPr>
                                    <m:ctrlPr>
                                      <a:rPr lang="es-PA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s-PA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s-PA" b="0" i="1" smtClean="0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e>
                                </m:d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</m:num>
                          <m:den>
                            <m:sSup>
                              <m:sSupPr>
                                <m:ctrlP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(1−</m:t>
                                </m:r>
                                <m:sSup>
                                  <m:sSupPr>
                                    <m:ctrlP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𝑎𝑇</m:t>
                                    </m:r>
                                  </m:sup>
                                </m:sSup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func>
                  </m:oMath>
                </a14:m>
                <a:endParaRPr lang="es-PA" dirty="0" smtClean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𝐾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f>
                          <m:f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d>
                              <m:dPr>
                                <m:ctrlP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 −1</m:t>
                                </m:r>
                              </m:e>
                            </m:d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!</m:t>
                            </m:r>
                          </m:den>
                        </m:f>
                        <m:limLow>
                          <m:limLow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s-PA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→1</m:t>
                            </m:r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num>
                          <m:den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den>
                        </m:f>
                        <m:d>
                          <m:dPr>
                            <m:begChr m:val="["/>
                            <m:endChr m:val="]"/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−1)</m:t>
                                </m:r>
                              </m:e>
                              <m:sup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f>
                              <m:f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p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p>
                                </m:sSup>
                              </m:num>
                              <m:den>
                                <m:sSup>
                                  <m:sSupPr>
                                    <m:ctrlP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−1)</m:t>
                                    </m:r>
                                  </m:e>
                                  <m:sup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 (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𝑎𝑇</m:t>
                                    </m:r>
                                  </m:sup>
                                </m:sSup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den>
                            </m:f>
                          </m:e>
                        </m:d>
                      </m:e>
                    </m:func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s-PA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→1</m:t>
                            </m:r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es-PA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ctrlP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e>
                            </m:d>
                            <m:sSup>
                              <m:sSupPr>
                                <m:ctrlP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p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s-PA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PA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s-PA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s-PA" b="0" i="1" smtClean="0">
                                        <a:latin typeface="Cambria Math" panose="02040503050406030204" pitchFamily="18" charset="0"/>
                                      </a:rPr>
                                      <m:t>𝑎𝑇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p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p>
                            </m:sSup>
                          </m:num>
                          <m:den>
                            <m:r>
                              <a:rPr lang="es-PA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p>
                              <m:sSupPr>
                                <m:ctrlPr>
                                  <a:rPr lang="es-PA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𝑎𝑇</m:t>
                                    </m:r>
                                  </m:sup>
                                </m:sSup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func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𝑎𝑇</m:t>
                            </m:r>
                          </m:sup>
                        </m:sSup>
                      </m:den>
                    </m:f>
                    <m:r>
                      <a:rPr lang="es-PA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𝑎𝑇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𝑎𝑇</m:t>
                                </m:r>
                              </m:sup>
                            </m:s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s-PA" dirty="0" smtClean="0"/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𝑘𝑇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s-PA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d>
                              <m:d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e>
                            </m:d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(1−</m:t>
                            </m:r>
                            <m:sSup>
                              <m:sSup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𝑎𝑇</m:t>
                                </m:r>
                              </m:sup>
                            </m:s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s-PA" dirty="0" smtClean="0"/>
                  <a:t> 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i="1">
                            <a:latin typeface="Cambria Math" panose="02040503050406030204" pitchFamily="18" charset="0"/>
                          </a:rPr>
                          <m:t>𝑘</m:t>
                        </m:r>
                      </m:num>
                      <m:den>
                        <m:r>
                          <a:rPr lang="es-PA" i="1">
                            <a:latin typeface="Cambria Math" panose="02040503050406030204" pitchFamily="18" charset="0"/>
                          </a:rPr>
                          <m:t>1−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𝑎𝑇</m:t>
                            </m:r>
                          </m:sup>
                        </m:sSup>
                      </m:den>
                    </m:f>
                    <m:r>
                      <a:rPr lang="es-PA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𝑎𝑇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sSup>
                                  <m:sSupPr>
                                    <m:ctrlP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𝑎𝑇</m:t>
                                    </m:r>
                                  </m:sup>
                                </m:sSup>
                              </m:e>
                            </m:d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s-PA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d>
                          <m:d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p>
                              <m:sSup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𝑎𝑇</m:t>
                                </m:r>
                              </m:sup>
                            </m:sSup>
                          </m:e>
                        </m:d>
                      </m:den>
                    </m:f>
                    <m:r>
                      <a:rPr lang="es-PA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𝑎𝑇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(1 −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𝑎𝑘𝑇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(1−</m:t>
                            </m:r>
                            <m:sSup>
                              <m:sSup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𝑎𝑇</m:t>
                                </m:r>
                              </m:sup>
                            </m:s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s-PA" dirty="0" smtClean="0"/>
                  <a:t>  para k = 0, 1, 2, …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2717" y="1347538"/>
                <a:ext cx="11710736" cy="5293893"/>
              </a:xfrm>
              <a:blipFill>
                <a:blip r:embed="rId2"/>
                <a:stretch>
                  <a:fillRect l="-208" t="-17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61231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Proyecto Final – Un Sistema de Control Digital con </a:t>
            </a:r>
            <a:r>
              <a:rPr lang="es-PA" dirty="0" err="1" smtClean="0"/>
              <a:t>Raspberry</a:t>
            </a:r>
            <a:r>
              <a:rPr lang="es-PA" dirty="0" smtClean="0"/>
              <a:t> Pi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27548" y="2091556"/>
            <a:ext cx="7242197" cy="4425154"/>
          </a:xfrm>
        </p:spPr>
        <p:txBody>
          <a:bodyPr>
            <a:normAutofit/>
          </a:bodyPr>
          <a:lstStyle/>
          <a:p>
            <a:r>
              <a:rPr lang="es-PA" b="1" dirty="0" smtClean="0">
                <a:solidFill>
                  <a:srgbClr val="FF0000"/>
                </a:solidFill>
              </a:rPr>
              <a:t>USAR ARDUINO = -1000%</a:t>
            </a:r>
          </a:p>
          <a:p>
            <a:r>
              <a:rPr lang="es-PA" dirty="0" smtClean="0"/>
              <a:t>Software de Control Digital = 45%</a:t>
            </a:r>
          </a:p>
          <a:p>
            <a:r>
              <a:rPr lang="es-PA" dirty="0" smtClean="0"/>
              <a:t>Manual de Uso (corto) = 10%</a:t>
            </a:r>
          </a:p>
          <a:p>
            <a:pPr lvl="1"/>
            <a:r>
              <a:rPr lang="es-PA" dirty="0" smtClean="0"/>
              <a:t>Impresión</a:t>
            </a:r>
          </a:p>
          <a:p>
            <a:endParaRPr lang="es-PA" b="1" i="1" dirty="0" smtClean="0"/>
          </a:p>
          <a:p>
            <a:endParaRPr lang="es-PA" b="1" i="1" dirty="0"/>
          </a:p>
          <a:p>
            <a:endParaRPr lang="es-PA" b="1" i="1" dirty="0" smtClean="0"/>
          </a:p>
          <a:p>
            <a:r>
              <a:rPr lang="es-PA" b="1" i="1" dirty="0" smtClean="0"/>
              <a:t>Puede usar tarjetas hijas de cualquier plataforma!</a:t>
            </a:r>
          </a:p>
        </p:txBody>
      </p:sp>
      <p:sp>
        <p:nvSpPr>
          <p:cNvPr id="8" name="Marcador de contenido 2"/>
          <p:cNvSpPr txBox="1">
            <a:spLocks/>
          </p:cNvSpPr>
          <p:nvPr/>
        </p:nvSpPr>
        <p:spPr>
          <a:xfrm>
            <a:off x="6362164" y="2112138"/>
            <a:ext cx="5678306" cy="31553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dirty="0" smtClean="0"/>
              <a:t>Diagrama de Bloques de Control = 15%</a:t>
            </a:r>
          </a:p>
          <a:p>
            <a:r>
              <a:rPr lang="es-PA" dirty="0" smtClean="0"/>
              <a:t>Ecuaciones de Control = 10%</a:t>
            </a:r>
          </a:p>
          <a:p>
            <a:r>
              <a:rPr lang="es-PA" dirty="0" smtClean="0"/>
              <a:t>Circuito Esquemático = 10%</a:t>
            </a:r>
          </a:p>
          <a:p>
            <a:pPr lvl="1"/>
            <a:r>
              <a:rPr lang="es-PA" dirty="0" err="1" smtClean="0"/>
              <a:t>Altium</a:t>
            </a:r>
            <a:r>
              <a:rPr lang="es-PA" dirty="0"/>
              <a:t> </a:t>
            </a:r>
            <a:r>
              <a:rPr lang="es-PA" dirty="0" smtClean="0"/>
              <a:t>o equivalente</a:t>
            </a:r>
          </a:p>
          <a:p>
            <a:r>
              <a:rPr lang="es-PA" dirty="0" smtClean="0"/>
              <a:t>Informe Final  y defensa = 10%</a:t>
            </a:r>
            <a:endParaRPr lang="es-PA" dirty="0"/>
          </a:p>
          <a:p>
            <a:pPr lvl="1"/>
            <a:r>
              <a:rPr lang="es-PA" dirty="0" smtClean="0"/>
              <a:t>Formato IEEE no más de 5 páginas = 5%</a:t>
            </a:r>
          </a:p>
          <a:p>
            <a:pPr lvl="1"/>
            <a:r>
              <a:rPr lang="es-PA" dirty="0" smtClean="0"/>
              <a:t>Defensa al grupo = 5%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3705182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Transformada z para resolución de ecuaciones diferenciales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72717" y="2069432"/>
                <a:ext cx="11710736" cy="4571999"/>
              </a:xfrm>
            </p:spPr>
            <p:txBody>
              <a:bodyPr>
                <a:normAutofit/>
              </a:bodyPr>
              <a:lstStyle/>
              <a:p>
                <a:r>
                  <a:rPr lang="es-PA" dirty="0" smtClean="0"/>
                  <a:t>Se pueden resolver fácil con una PC</a:t>
                </a:r>
              </a:p>
              <a:p>
                <a:r>
                  <a:rPr lang="es-PA" dirty="0" smtClean="0"/>
                  <a:t>Considere </a:t>
                </a:r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s-PA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s-PA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s-PA" b="0" i="1" smtClean="0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s-PA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s-PA" b="0" i="1" smtClean="0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s-PA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s-PA" dirty="0" smtClean="0"/>
              </a:p>
              <a:p>
                <a:r>
                  <a:rPr lang="es-PA" dirty="0" smtClean="0"/>
                  <a:t>u = entrada, x = salida del sistema</a:t>
                </a:r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begChr m:val="["/>
                        <m:endChr m:val="]"/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s-PA" dirty="0" smtClean="0"/>
              </a:p>
              <a:p>
                <a:r>
                  <a:rPr lang="es-PA" dirty="0" smtClean="0"/>
                  <a:t>Los términos x(k+1), x(k+2),… + x(k-1), etc. pueden ser representados en términos X(z)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2717" y="2069432"/>
                <a:ext cx="11710736" cy="4571999"/>
              </a:xfrm>
              <a:blipFill>
                <a:blip r:embed="rId2"/>
                <a:stretch>
                  <a:fillRect l="-260" t="-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9915" y="4236522"/>
            <a:ext cx="4152901" cy="2621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716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Transformada z para resolución de ecuaciones diferenciales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72717" y="2069432"/>
                <a:ext cx="11710736" cy="4571999"/>
              </a:xfrm>
            </p:spPr>
            <p:txBody>
              <a:bodyPr>
                <a:normAutofit/>
              </a:bodyPr>
              <a:lstStyle/>
              <a:p>
                <a:r>
                  <a:rPr lang="es-PA" dirty="0" smtClean="0"/>
                  <a:t>Ejemplo:  Resolver x(k+2)+3x(k+1)+2x(k)=0, x(0)=0, x(1)=1</a:t>
                </a:r>
              </a:p>
              <a:p>
                <a:r>
                  <a:rPr lang="es-PA" dirty="0" smtClean="0"/>
                  <a:t>Desarrollamos como la tabla anterior</a:t>
                </a:r>
              </a:p>
              <a:p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begChr m:val="["/>
                        <m:endChr m:val="]"/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+2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s-PA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endParaRPr lang="es-PA" b="0" dirty="0" smtClean="0"/>
              </a:p>
              <a:p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begChr m:val="["/>
                        <m:endChr m:val="]"/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+1)</m:t>
                        </m:r>
                      </m:e>
                    </m:d>
                    <m:r>
                      <a:rPr lang="es-PA" b="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PA" b="0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b="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PA" b="0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endParaRPr lang="es-PA" dirty="0"/>
              </a:p>
              <a:p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begChr m:val="["/>
                        <m:endChr m:val="]"/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endParaRPr lang="es-PA" dirty="0" smtClean="0"/>
              </a:p>
              <a:p>
                <a:r>
                  <a:rPr lang="es-PA" dirty="0" smtClean="0"/>
                  <a:t>Sustituimos: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s-PA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s-PA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+3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𝑧𝑋</m:t>
                        </m:r>
                        <m:d>
                          <m:d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+2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s-PA" b="0" dirty="0" smtClean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s-PA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−0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+3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𝑧𝑋</m:t>
                        </m:r>
                        <m:d>
                          <m:d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+2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s-PA" dirty="0" smtClean="0"/>
                  <a:t>	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+3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+2)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endParaRPr lang="es-PA" dirty="0" smtClean="0"/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+3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+2)</m:t>
                        </m:r>
                      </m:den>
                    </m:f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+1)(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+2)</m:t>
                        </m:r>
                      </m:den>
                    </m:f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den>
                    </m:f>
                    <m:r>
                      <a:rPr lang="es-PA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+2</m:t>
                        </m:r>
                      </m:den>
                    </m:f>
                  </m:oMath>
                </a14:m>
                <a:endParaRPr lang="es-PA" b="0" dirty="0" smtClean="0"/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−(</m:t>
                    </m:r>
                    <m:sSup>
                      <m:sSup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−2)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endParaRPr lang="es-PA" dirty="0" smtClean="0"/>
              </a:p>
              <a:p>
                <a:endParaRPr lang="es-PA" dirty="0"/>
              </a:p>
              <a:p>
                <a:endParaRPr lang="es-PA" dirty="0" smtClean="0"/>
              </a:p>
              <a:p>
                <a:endParaRPr lang="es-PA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2717" y="2069432"/>
                <a:ext cx="11710736" cy="4571999"/>
              </a:xfrm>
              <a:blipFill>
                <a:blip r:embed="rId2"/>
                <a:stretch>
                  <a:fillRect l="-260" t="-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74976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Transformada z para resolución de ecuaciones diferenciales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72717" y="2069432"/>
                <a:ext cx="11710736" cy="4571999"/>
              </a:xfrm>
            </p:spPr>
            <p:txBody>
              <a:bodyPr>
                <a:normAutofit/>
              </a:bodyPr>
              <a:lstStyle/>
              <a:p>
                <a:r>
                  <a:rPr lang="es-PA" dirty="0" smtClean="0"/>
                  <a:t>Ejemplo:  Conseguir solución al siguiente sistema en función de x(0) y x(1)</a:t>
                </a:r>
              </a:p>
              <a:p>
                <a:r>
                  <a:rPr lang="es-PA" dirty="0" smtClean="0"/>
                  <a:t>x(k+2) +(</a:t>
                </a:r>
                <a:r>
                  <a:rPr lang="es-PA" dirty="0" err="1" smtClean="0"/>
                  <a:t>a+b</a:t>
                </a:r>
                <a:r>
                  <a:rPr lang="es-PA" dirty="0" smtClean="0"/>
                  <a:t>)x(k+1)+</a:t>
                </a:r>
                <a:r>
                  <a:rPr lang="es-PA" dirty="0" err="1" smtClean="0"/>
                  <a:t>abx</a:t>
                </a:r>
                <a:r>
                  <a:rPr lang="es-PA" dirty="0" smtClean="0"/>
                  <a:t>(k)=0</a:t>
                </a:r>
              </a:p>
              <a:p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begChr m:val="["/>
                        <m:endChr m:val="]"/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+2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s-PA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endParaRPr lang="es-PA" b="0" dirty="0" smtClean="0"/>
              </a:p>
              <a:p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begChr m:val="["/>
                        <m:endChr m:val="]"/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+1)</m:t>
                        </m:r>
                      </m:e>
                    </m:d>
                    <m:r>
                      <a:rPr lang="es-PA" b="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PA" b="0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b="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PA" b="0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endParaRPr lang="es-PA" dirty="0"/>
              </a:p>
              <a:p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begChr m:val="["/>
                        <m:endChr m:val="]"/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endParaRPr lang="es-PA" dirty="0" smtClean="0"/>
              </a:p>
              <a:p>
                <a:r>
                  <a:rPr lang="es-PA" dirty="0" smtClean="0"/>
                  <a:t>Sustituimos: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s-PA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s-PA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+(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)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𝑧𝑋</m:t>
                        </m:r>
                        <m:d>
                          <m:d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𝑎𝑏𝑋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s-PA" b="0" dirty="0" smtClean="0"/>
              </a:p>
              <a:p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["/>
                            <m:endChr m:val="]"/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p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d>
                              <m:d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d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𝑧𝑥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(1)</m:t>
                        </m:r>
                      </m:num>
                      <m:den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𝑎𝑏</m:t>
                        </m:r>
                      </m:den>
                    </m:f>
                  </m:oMath>
                </a14:m>
                <a:endParaRPr lang="es-PA" dirty="0" smtClean="0"/>
              </a:p>
              <a:p>
                <a:r>
                  <a:rPr lang="es-PA" dirty="0" smtClean="0"/>
                  <a:t>Se deben considerar los casos donde a = b y a ≠ b</a:t>
                </a:r>
              </a:p>
              <a:p>
                <a:endParaRPr lang="es-PA" dirty="0"/>
              </a:p>
              <a:p>
                <a:endParaRPr lang="es-PA" dirty="0" smtClean="0"/>
              </a:p>
              <a:p>
                <a:endParaRPr lang="es-PA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2717" y="2069432"/>
                <a:ext cx="11710736" cy="4571999"/>
              </a:xfrm>
              <a:blipFill>
                <a:blip r:embed="rId2"/>
                <a:stretch>
                  <a:fillRect l="-260" t="-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717" y="6155656"/>
            <a:ext cx="5505561" cy="70195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8278" y="6242316"/>
            <a:ext cx="6290780" cy="528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394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r>
              <a:rPr lang="es-PA" sz="10000" dirty="0" smtClean="0"/>
              <a:t>FINAL DÍA 2</a:t>
            </a:r>
            <a:endParaRPr lang="es-PA" sz="10000" dirty="0"/>
          </a:p>
        </p:txBody>
      </p:sp>
    </p:spTree>
    <p:extLst>
      <p:ext uri="{BB962C8B-B14F-4D97-AF65-F5344CB8AC3E}">
        <p14:creationId xmlns:p14="http://schemas.microsoft.com/office/powerpoint/2010/main" val="1257677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Análisis de Plano z para sistemas de tiempo Discreto - </a:t>
            </a:r>
            <a:r>
              <a:rPr lang="es-PA" dirty="0" err="1" smtClean="0"/>
              <a:t>Intro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717" y="2069432"/>
            <a:ext cx="11710736" cy="4571999"/>
          </a:xfrm>
        </p:spPr>
        <p:txBody>
          <a:bodyPr>
            <a:normAutofit/>
          </a:bodyPr>
          <a:lstStyle/>
          <a:p>
            <a:r>
              <a:rPr lang="es-PA" dirty="0" smtClean="0"/>
              <a:t>La transformada z describe y analiza sistemas LTI digitales</a:t>
            </a:r>
          </a:p>
          <a:p>
            <a:r>
              <a:rPr lang="es-PA" dirty="0" smtClean="0"/>
              <a:t>Nos ayuda a aplicar teoría de tiempo continuo a sistemas de tiempo discreto</a:t>
            </a:r>
          </a:p>
          <a:p>
            <a:r>
              <a:rPr lang="es-PA" dirty="0" smtClean="0"/>
              <a:t>Asumimos tiempo de muestreo uniforme</a:t>
            </a:r>
          </a:p>
          <a:p>
            <a:r>
              <a:rPr lang="es-PA" dirty="0" smtClean="0"/>
              <a:t>Asumimos que si hay más de un </a:t>
            </a:r>
            <a:r>
              <a:rPr lang="es-PA" dirty="0" err="1" smtClean="0"/>
              <a:t>muestreador</a:t>
            </a:r>
            <a:r>
              <a:rPr lang="es-PA" dirty="0" smtClean="0"/>
              <a:t> están sincronizados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3631577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125179" cy="1400530"/>
          </a:xfrm>
        </p:spPr>
        <p:txBody>
          <a:bodyPr/>
          <a:lstStyle/>
          <a:p>
            <a:r>
              <a:rPr lang="es-PA" dirty="0" smtClean="0"/>
              <a:t>Análisis de Plano z para sistemas de tiempo Discreto – Muestreo y Retención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717" y="2069432"/>
            <a:ext cx="11710736" cy="4571999"/>
          </a:xfrm>
        </p:spPr>
        <p:txBody>
          <a:bodyPr>
            <a:normAutofit/>
          </a:bodyPr>
          <a:lstStyle/>
          <a:p>
            <a:r>
              <a:rPr lang="es-PA" dirty="0" smtClean="0"/>
              <a:t>Los sistemas discretos operan parcialmente en tiempo continuo y tiempo discreto</a:t>
            </a:r>
          </a:p>
          <a:p>
            <a:r>
              <a:rPr lang="es-PA" dirty="0" smtClean="0"/>
              <a:t>Muestreo de Entrada</a:t>
            </a:r>
          </a:p>
          <a:p>
            <a:pPr lvl="1"/>
            <a:r>
              <a:rPr lang="es-PA" dirty="0" smtClean="0"/>
              <a:t>Señal continua de entrada</a:t>
            </a:r>
          </a:p>
          <a:p>
            <a:pPr lvl="1"/>
            <a:r>
              <a:rPr lang="es-PA" dirty="0" err="1" smtClean="0"/>
              <a:t>Muestreador</a:t>
            </a:r>
            <a:endParaRPr lang="es-PA" dirty="0" smtClean="0"/>
          </a:p>
          <a:p>
            <a:pPr lvl="1"/>
            <a:r>
              <a:rPr lang="es-PA" dirty="0" smtClean="0"/>
              <a:t>Salida Muestreada a período T</a:t>
            </a:r>
          </a:p>
          <a:p>
            <a:pPr lvl="1"/>
            <a:r>
              <a:rPr lang="es-PA" dirty="0" smtClean="0"/>
              <a:t>El período es t = </a:t>
            </a:r>
            <a:r>
              <a:rPr lang="es-PA" dirty="0" err="1" smtClean="0"/>
              <a:t>kT</a:t>
            </a:r>
            <a:endParaRPr lang="es-PA" dirty="0" smtClean="0"/>
          </a:p>
          <a:p>
            <a:pPr lvl="1"/>
            <a:r>
              <a:rPr lang="es-PA" dirty="0" smtClean="0"/>
              <a:t>x* es la salida muestreada</a:t>
            </a:r>
          </a:p>
          <a:p>
            <a:pPr lvl="1"/>
            <a:r>
              <a:rPr lang="es-PA" dirty="0" smtClean="0"/>
              <a:t>La salida es función de la entrada…</a:t>
            </a:r>
          </a:p>
          <a:p>
            <a:pPr lvl="1"/>
            <a:r>
              <a:rPr lang="es-PA" dirty="0" smtClean="0"/>
              <a:t>… muestreada a intervalos gobernados por </a:t>
            </a:r>
            <a:r>
              <a:rPr lang="es-PA" dirty="0" smtClean="0">
                <a:sym typeface="Symbol" panose="05050102010706020507" pitchFamily="18" charset="2"/>
              </a:rPr>
              <a:t>(t)</a:t>
            </a:r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7178" y="2963348"/>
            <a:ext cx="2466975" cy="108585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2567" y="2963348"/>
            <a:ext cx="4542937" cy="990466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33104">
            <a:off x="6981109" y="4370943"/>
            <a:ext cx="3872933" cy="2081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242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Análisis de Plano z para sistemas de tiempo Discreto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717" y="2069432"/>
            <a:ext cx="11710736" cy="4571999"/>
          </a:xfrm>
        </p:spPr>
        <p:txBody>
          <a:bodyPr>
            <a:normAutofit/>
          </a:bodyPr>
          <a:lstStyle/>
          <a:p>
            <a:r>
              <a:rPr lang="es-PA" dirty="0" smtClean="0"/>
              <a:t>Recuerde la transformada de Laplace</a:t>
            </a:r>
          </a:p>
          <a:p>
            <a:r>
              <a:rPr lang="es-PA" dirty="0" smtClean="0"/>
              <a:t>Reemplazamos           por               quedando </a:t>
            </a:r>
          </a:p>
          <a:p>
            <a:r>
              <a:rPr lang="es-PA" dirty="0" smtClean="0"/>
              <a:t>La ecuación queda</a:t>
            </a:r>
          </a:p>
          <a:p>
            <a:endParaRPr lang="es-PA" dirty="0"/>
          </a:p>
          <a:p>
            <a:r>
              <a:rPr lang="es-PA" dirty="0" smtClean="0"/>
              <a:t>Resumen</a:t>
            </a:r>
          </a:p>
          <a:p>
            <a:r>
              <a:rPr lang="es-PA" dirty="0" smtClean="0"/>
              <a:t>La señal de entrada en tiempo discreto muestreada se reduce a</a:t>
            </a:r>
          </a:p>
          <a:p>
            <a:r>
              <a:rPr lang="es-PA" dirty="0" smtClean="0"/>
              <a:t>Esto debido al </a:t>
            </a:r>
            <a:r>
              <a:rPr lang="es-PA" dirty="0" err="1" smtClean="0"/>
              <a:t>muestreador</a:t>
            </a:r>
            <a:r>
              <a:rPr lang="es-PA" dirty="0" smtClean="0"/>
              <a:t> constante</a:t>
            </a:r>
          </a:p>
          <a:p>
            <a:r>
              <a:rPr lang="es-PA" dirty="0" smtClean="0"/>
              <a:t>En la realidad este </a:t>
            </a:r>
            <a:r>
              <a:rPr lang="es-PA" dirty="0" err="1" smtClean="0"/>
              <a:t>muestreador</a:t>
            </a:r>
            <a:r>
              <a:rPr lang="es-PA" dirty="0" smtClean="0"/>
              <a:t> de entrada no existe</a:t>
            </a:r>
          </a:p>
          <a:p>
            <a:r>
              <a:rPr lang="es-PA" dirty="0" smtClean="0"/>
              <a:t>Podemos pasar del dominio s al dominio z por las equivalencias de S(z) </a:t>
            </a:r>
            <a:r>
              <a:rPr lang="es-PA" dirty="0" err="1" smtClean="0"/>
              <a:t>ó</a:t>
            </a:r>
            <a:r>
              <a:rPr lang="es-PA" dirty="0" smtClean="0"/>
              <a:t> Z(s)</a:t>
            </a:r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3672" y="1204833"/>
            <a:ext cx="2956291" cy="1090882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8397" y="2496325"/>
            <a:ext cx="673950" cy="379097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9731" y="2496325"/>
            <a:ext cx="872573" cy="429574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8470" y="2392961"/>
            <a:ext cx="2398115" cy="482461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79656" y="2901106"/>
            <a:ext cx="1200150" cy="38100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17155" y="2851251"/>
            <a:ext cx="3902808" cy="443176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93747" y="4046493"/>
            <a:ext cx="2085328" cy="61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855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867602" cy="1400530"/>
          </a:xfrm>
        </p:spPr>
        <p:txBody>
          <a:bodyPr/>
          <a:lstStyle/>
          <a:p>
            <a:r>
              <a:rPr lang="es-PA" dirty="0" smtClean="0"/>
              <a:t>Análisis de Plano z para sistemas de tiempo Discreto – Circuito de Retención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717" y="2069432"/>
            <a:ext cx="11710736" cy="4571999"/>
          </a:xfrm>
        </p:spPr>
        <p:txBody>
          <a:bodyPr>
            <a:normAutofit/>
          </a:bodyPr>
          <a:lstStyle/>
          <a:p>
            <a:r>
              <a:rPr lang="es-PA" dirty="0" smtClean="0"/>
              <a:t>Un </a:t>
            </a:r>
            <a:r>
              <a:rPr lang="es-PA" dirty="0" err="1" smtClean="0"/>
              <a:t>muestreador</a:t>
            </a:r>
            <a:r>
              <a:rPr lang="es-PA" dirty="0" smtClean="0"/>
              <a:t> toma la entrada cada T períodos (muy cortos)</a:t>
            </a:r>
          </a:p>
          <a:p>
            <a:r>
              <a:rPr lang="es-PA" dirty="0" smtClean="0"/>
              <a:t>Los convierte en pulsos (t = 0, 2T…</a:t>
            </a:r>
            <a:r>
              <a:rPr lang="es-PA" dirty="0" err="1" smtClean="0"/>
              <a:t>kT</a:t>
            </a:r>
            <a:r>
              <a:rPr lang="es-PA" dirty="0" smtClean="0"/>
              <a:t>)</a:t>
            </a:r>
          </a:p>
          <a:p>
            <a:r>
              <a:rPr lang="es-PA" dirty="0" smtClean="0"/>
              <a:t>Genera una señal h(t) en función de la entrada x(t) a intervalos </a:t>
            </a:r>
            <a:r>
              <a:rPr lang="es-PA" dirty="0" err="1" smtClean="0"/>
              <a:t>k</a:t>
            </a:r>
            <a:r>
              <a:rPr lang="es-PA" dirty="0" err="1"/>
              <a:t>T</a:t>
            </a:r>
            <a:r>
              <a:rPr lang="es-PA" dirty="0" smtClean="0"/>
              <a:t> &lt;= t &lt;= (k + 1)T</a:t>
            </a:r>
          </a:p>
          <a:p>
            <a:r>
              <a:rPr lang="es-PA" dirty="0" smtClean="0"/>
              <a:t>Para t = tau, h(</a:t>
            </a:r>
            <a:r>
              <a:rPr lang="es-PA" dirty="0" err="1" smtClean="0"/>
              <a:t>kT</a:t>
            </a:r>
            <a:r>
              <a:rPr lang="es-PA" dirty="0" smtClean="0"/>
              <a:t>)=x(</a:t>
            </a:r>
            <a:r>
              <a:rPr lang="es-PA" dirty="0" err="1" smtClean="0"/>
              <a:t>kT</a:t>
            </a:r>
            <a:r>
              <a:rPr lang="es-PA" dirty="0" smtClean="0"/>
              <a:t>), muestras pasadas</a:t>
            </a:r>
          </a:p>
          <a:p>
            <a:r>
              <a:rPr lang="es-PA" dirty="0" smtClean="0"/>
              <a:t>Esta es la ecuación de un </a:t>
            </a:r>
            <a:r>
              <a:rPr lang="es-PA" dirty="0" err="1" smtClean="0"/>
              <a:t>muestreador</a:t>
            </a:r>
            <a:r>
              <a:rPr lang="es-PA" dirty="0" smtClean="0"/>
              <a:t> de orden n</a:t>
            </a:r>
          </a:p>
          <a:p>
            <a:r>
              <a:rPr lang="es-PA" dirty="0" smtClean="0"/>
              <a:t>n = 1, </a:t>
            </a:r>
            <a:r>
              <a:rPr lang="es-PA" dirty="0" err="1" smtClean="0"/>
              <a:t>muestreador</a:t>
            </a:r>
            <a:r>
              <a:rPr lang="es-PA" dirty="0" smtClean="0"/>
              <a:t> de primer orden</a:t>
            </a:r>
          </a:p>
          <a:p>
            <a:r>
              <a:rPr lang="es-PA" dirty="0" smtClean="0"/>
              <a:t>A mas muestras pasadas mejor precisión, pero causa retardo en la respuesta del sistema</a:t>
            </a:r>
          </a:p>
          <a:p>
            <a:pPr lvl="1"/>
            <a:r>
              <a:rPr lang="es-PA" dirty="0" err="1" smtClean="0"/>
              <a:t>Decrementa</a:t>
            </a:r>
            <a:r>
              <a:rPr lang="es-PA" dirty="0" smtClean="0"/>
              <a:t> estabilidad del sistema</a:t>
            </a:r>
          </a:p>
          <a:p>
            <a:pPr lvl="1"/>
            <a:r>
              <a:rPr lang="es-PA" dirty="0" smtClean="0"/>
              <a:t>El más sencillo es el </a:t>
            </a:r>
            <a:r>
              <a:rPr lang="es-PA" dirty="0" err="1" smtClean="0"/>
              <a:t>muestreador</a:t>
            </a:r>
            <a:r>
              <a:rPr lang="es-PA" dirty="0" smtClean="0"/>
              <a:t> de orden 0</a:t>
            </a:r>
          </a:p>
          <a:p>
            <a:pPr lvl="1"/>
            <a:endParaRPr lang="es-PA" dirty="0"/>
          </a:p>
          <a:p>
            <a:endParaRPr lang="es-PA" dirty="0" smtClean="0"/>
          </a:p>
          <a:p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0871" y="3281362"/>
            <a:ext cx="4186837" cy="505027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3040" y="3281362"/>
            <a:ext cx="1515081" cy="505027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1796" y="5409126"/>
            <a:ext cx="1739144" cy="485707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3325" y="5894833"/>
            <a:ext cx="1531915" cy="782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87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Análisis de Plano z para sistemas de tiempo Discreto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717" y="2069432"/>
            <a:ext cx="11710736" cy="4571999"/>
          </a:xfrm>
        </p:spPr>
        <p:txBody>
          <a:bodyPr>
            <a:normAutofit/>
          </a:bodyPr>
          <a:lstStyle/>
          <a:p>
            <a:r>
              <a:rPr lang="es-PA" dirty="0" err="1" smtClean="0"/>
              <a:t>Muestreador</a:t>
            </a:r>
            <a:r>
              <a:rPr lang="es-PA" dirty="0" smtClean="0"/>
              <a:t> de orden 0 -&gt;</a:t>
            </a:r>
          </a:p>
          <a:p>
            <a:endParaRPr lang="es-PA" dirty="0" smtClean="0"/>
          </a:p>
          <a:p>
            <a:r>
              <a:rPr lang="es-PA" dirty="0" smtClean="0"/>
              <a:t>Modelo matemático</a:t>
            </a:r>
          </a:p>
          <a:p>
            <a:pPr lvl="1"/>
            <a:r>
              <a:rPr lang="es-PA" dirty="0" smtClean="0"/>
              <a:t>Asumimos el impulso integral es constante</a:t>
            </a:r>
            <a:endParaRPr lang="es-PA" dirty="0"/>
          </a:p>
          <a:p>
            <a:r>
              <a:rPr lang="es-PA" dirty="0" smtClean="0"/>
              <a:t>Si asumimos que x(t) = 0 para t &lt; 0, h(t) es</a:t>
            </a:r>
          </a:p>
          <a:p>
            <a:r>
              <a:rPr lang="es-PA" dirty="0" smtClean="0"/>
              <a:t>Si									para					  nos queda 	</a:t>
            </a:r>
            <a:endParaRPr lang="es-PA" dirty="0"/>
          </a:p>
          <a:p>
            <a:endParaRPr lang="es-PA" dirty="0" smtClean="0"/>
          </a:p>
          <a:p>
            <a:endParaRPr lang="es-PA" dirty="0" smtClean="0"/>
          </a:p>
          <a:p>
            <a:r>
              <a:rPr lang="es-PA" dirty="0" smtClean="0"/>
              <a:t>Siendo </a:t>
            </a:r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8137" y="1752734"/>
            <a:ext cx="4313283" cy="120223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5103" y="2469262"/>
            <a:ext cx="1739144" cy="485707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0704" y="3153264"/>
            <a:ext cx="2841592" cy="71039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97960" y="3153264"/>
            <a:ext cx="2734362" cy="710398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5500" y="4164831"/>
            <a:ext cx="3684410" cy="909443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54096" y="4206924"/>
            <a:ext cx="2023668" cy="635532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15912" y="4079846"/>
            <a:ext cx="2767541" cy="934191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93128" y="5514952"/>
            <a:ext cx="1552762" cy="47372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89409" y="5514952"/>
            <a:ext cx="1880092" cy="473724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27679" y="5514952"/>
            <a:ext cx="1866185" cy="473724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452042" y="5464686"/>
            <a:ext cx="1445918" cy="578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209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Análisis de Plano z para sistemas de tiempo Discreto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717" y="2069432"/>
            <a:ext cx="11710736" cy="4571999"/>
          </a:xfrm>
        </p:spPr>
        <p:txBody>
          <a:bodyPr>
            <a:normAutofit/>
          </a:bodyPr>
          <a:lstStyle/>
          <a:p>
            <a:r>
              <a:rPr lang="es-PA" dirty="0" smtClean="0"/>
              <a:t>Función de transferencia de retenedor de 1er orden</a:t>
            </a:r>
          </a:p>
          <a:p>
            <a:pPr lvl="1"/>
            <a:r>
              <a:rPr lang="es-PA" dirty="0" smtClean="0"/>
              <a:t>Recordando que ahora nuestro retenedor será</a:t>
            </a:r>
          </a:p>
          <a:p>
            <a:pPr lvl="1"/>
            <a:r>
              <a:rPr lang="es-PA" dirty="0" smtClean="0"/>
              <a:t>Aplicando la condición</a:t>
            </a:r>
          </a:p>
          <a:p>
            <a:pPr lvl="1"/>
            <a:r>
              <a:rPr lang="es-PA" dirty="0" smtClean="0"/>
              <a:t>a1 se puede encontrar</a:t>
            </a:r>
          </a:p>
          <a:p>
            <a:pPr lvl="1"/>
            <a:r>
              <a:rPr lang="es-PA" dirty="0" smtClean="0"/>
              <a:t>Así entonces                                  se convierte  </a:t>
            </a:r>
          </a:p>
          <a:p>
            <a:r>
              <a:rPr lang="es-PA" dirty="0" smtClean="0"/>
              <a:t>Asumamos una función </a:t>
            </a:r>
            <a:r>
              <a:rPr lang="es-PA" dirty="0" err="1" smtClean="0"/>
              <a:t>escalon</a:t>
            </a:r>
            <a:r>
              <a:rPr lang="es-PA" dirty="0" smtClean="0"/>
              <a:t> x(t) = 1, t&gt;=0</a:t>
            </a:r>
          </a:p>
          <a:p>
            <a:endParaRPr lang="es-PA" dirty="0"/>
          </a:p>
          <a:p>
            <a:endParaRPr lang="es-PA" dirty="0" smtClean="0"/>
          </a:p>
          <a:p>
            <a:r>
              <a:rPr lang="es-PA" dirty="0" smtClean="0"/>
              <a:t>Aplicando transformada de </a:t>
            </a:r>
            <a:r>
              <a:rPr lang="es-PA" dirty="0" err="1" smtClean="0"/>
              <a:t>laplace</a:t>
            </a:r>
            <a:endParaRPr lang="es-PA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b="9927"/>
          <a:stretch/>
        </p:blipFill>
        <p:spPr>
          <a:xfrm>
            <a:off x="7265294" y="2013850"/>
            <a:ext cx="2360577" cy="503586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1030" y="2517435"/>
            <a:ext cx="1808373" cy="32879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0224" y="2949261"/>
            <a:ext cx="2267861" cy="334852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60224" y="3339695"/>
            <a:ext cx="3069828" cy="26639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64693" y="3062415"/>
            <a:ext cx="2425362" cy="567638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6737" y="3744996"/>
            <a:ext cx="1808373" cy="328795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27453" y="3671789"/>
            <a:ext cx="3827631" cy="444704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83909" y="4182197"/>
            <a:ext cx="4133850" cy="1695450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70985" y="4534674"/>
            <a:ext cx="3778478" cy="582397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01206" y="5434885"/>
            <a:ext cx="2594706" cy="1310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288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EC76B5"/>
      </a:hlink>
      <a:folHlink>
        <a:srgbClr val="E8ACCD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A207AED3-9ABC-4A18-9978-A59B65688B1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7335</TotalTime>
  <Words>20303</Words>
  <Application>Microsoft Office PowerPoint</Application>
  <PresentationFormat>Panorámica</PresentationFormat>
  <Paragraphs>3273</Paragraphs>
  <Slides>345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345</vt:i4>
      </vt:variant>
    </vt:vector>
  </HeadingPairs>
  <TitlesOfParts>
    <vt:vector size="353" baseType="lpstr">
      <vt:lpstr>Arial</vt:lpstr>
      <vt:lpstr>Calibri</vt:lpstr>
      <vt:lpstr>Cambria Math</vt:lpstr>
      <vt:lpstr>Century Gothic</vt:lpstr>
      <vt:lpstr>Century Gothic (Headings)</vt:lpstr>
      <vt:lpstr>Symbol</vt:lpstr>
      <vt:lpstr>Wingdings 3</vt:lpstr>
      <vt:lpstr>Ion</vt:lpstr>
      <vt:lpstr>SISTEMA DE CONTROL DIGITAL</vt:lpstr>
      <vt:lpstr>Formato del Curso</vt:lpstr>
      <vt:lpstr>Reglas del Curso</vt:lpstr>
      <vt:lpstr>Reglas del Curso</vt:lpstr>
      <vt:lpstr>Reglas del Curso</vt:lpstr>
      <vt:lpstr>Reglas del Curso</vt:lpstr>
      <vt:lpstr>Temario a Desarrollar</vt:lpstr>
      <vt:lpstr>Objetivos</vt:lpstr>
      <vt:lpstr>Proyecto Final – Un Sistema de Control Digital con Raspberry Pi</vt:lpstr>
      <vt:lpstr>Introducción</vt:lpstr>
      <vt:lpstr>Introducción</vt:lpstr>
      <vt:lpstr>Introducción</vt:lpstr>
      <vt:lpstr>Introducción</vt:lpstr>
      <vt:lpstr>Introducción – Enfoque sencillo de Control Digital</vt:lpstr>
      <vt:lpstr>Introducción – Enfoque sencillo de Control Digital</vt:lpstr>
      <vt:lpstr>Introducción – Enfoque sencillo de Control Digital</vt:lpstr>
      <vt:lpstr>Introducción – Sistemas Inherentemente Muestreados</vt:lpstr>
      <vt:lpstr>Introducción – ¿Comó se llego a esto?</vt:lpstr>
      <vt:lpstr>Representación de Sistemas Discretos</vt:lpstr>
      <vt:lpstr>Representación de Sistemas Discretos</vt:lpstr>
      <vt:lpstr>Representación de Sistemas Discretos</vt:lpstr>
      <vt:lpstr>Representación de Sistemas Discretos</vt:lpstr>
      <vt:lpstr>Representación de Sistemas Discretos</vt:lpstr>
      <vt:lpstr>Representación de Sistemas Discretos</vt:lpstr>
      <vt:lpstr>Representación de Sistemas Discretos</vt:lpstr>
      <vt:lpstr>Representación de Sistemas Discretos</vt:lpstr>
      <vt:lpstr>Representación de Sistemas Discretos</vt:lpstr>
      <vt:lpstr>Representación de Sistemas Discretos</vt:lpstr>
      <vt:lpstr>Representación de Sistemas Discretos</vt:lpstr>
      <vt:lpstr>Modelado Matemático del Proceso de Muestreo</vt:lpstr>
      <vt:lpstr>Modelado Matemático del Proceso de Muestreo</vt:lpstr>
      <vt:lpstr>Modelado Matemático del Proceso de Muestreo</vt:lpstr>
      <vt:lpstr>Modelado Matemático del Proceso de Muestreo</vt:lpstr>
      <vt:lpstr>Modelado Matemático del Proceso de Muestreo</vt:lpstr>
      <vt:lpstr>Modelado Matemático del Proceso de Muestreo</vt:lpstr>
      <vt:lpstr>Modelado Matemático del Proceso de Muestreo</vt:lpstr>
      <vt:lpstr>Modelado Matemático del Proceso de Muestreo</vt:lpstr>
      <vt:lpstr>Modelado Matemático del Proceso de Muestreo</vt:lpstr>
      <vt:lpstr>Modelado Matemático del Proceso de Muestreo</vt:lpstr>
      <vt:lpstr>Modelado Matemático del Proceso de Muestreo</vt:lpstr>
      <vt:lpstr>Reconstrucción de Datos</vt:lpstr>
      <vt:lpstr>Reconstrucción de Datos</vt:lpstr>
      <vt:lpstr>Reconstrucción de Datos</vt:lpstr>
      <vt:lpstr>Reconstrucción de Datos</vt:lpstr>
      <vt:lpstr>Reconstrucción de Datos</vt:lpstr>
      <vt:lpstr>Reconstrucción de Datos</vt:lpstr>
      <vt:lpstr>Reconstrucción de Datos</vt:lpstr>
      <vt:lpstr>Reconstrucción de Datos</vt:lpstr>
      <vt:lpstr>Reconstrucción de Datos</vt:lpstr>
      <vt:lpstr>Reconstrucción de Datos</vt:lpstr>
      <vt:lpstr>Reconstrucción de Datos</vt:lpstr>
      <vt:lpstr>Reconstrucción de Datos</vt:lpstr>
      <vt:lpstr>Presentación de PowerPoint</vt:lpstr>
      <vt:lpstr>Transformada Z - Introducción </vt:lpstr>
      <vt:lpstr>Transformada Z - Señales de Tiempo Discreto</vt:lpstr>
      <vt:lpstr>Transformada Z </vt:lpstr>
      <vt:lpstr>Transformada Z </vt:lpstr>
      <vt:lpstr>Transformada Z  - … de funciones elementales</vt:lpstr>
      <vt:lpstr>Transformada Z  - … de funciones elementales</vt:lpstr>
      <vt:lpstr>Transformada Z  - … de funciones elementales</vt:lpstr>
      <vt:lpstr>Transformada Z  - … de funciones elementales</vt:lpstr>
      <vt:lpstr>Transformada Z  - … de funciones elementales</vt:lpstr>
      <vt:lpstr>Transformada Z  - … de funciones elementales</vt:lpstr>
      <vt:lpstr>Transformadas Z X(s)-&gt;x(t)-&gt;x(kT)-&gt;X(z)</vt:lpstr>
      <vt:lpstr>Transformada Z – Propiedades Importantes</vt:lpstr>
      <vt:lpstr>Transformada Z – Propiedades Importantes</vt:lpstr>
      <vt:lpstr>Transformada Z – Propiedades Importantes</vt:lpstr>
      <vt:lpstr>Transformada Z – Propiedades Importantes</vt:lpstr>
      <vt:lpstr>Transformada Z – Propiedades Importantes</vt:lpstr>
      <vt:lpstr>Transformada Z – Propiedades Importantes</vt:lpstr>
      <vt:lpstr>Transformada Z – Propiedades Importantes</vt:lpstr>
      <vt:lpstr>Transformada Z – Propiedades Importantes</vt:lpstr>
      <vt:lpstr>Transformada Inversa de Z</vt:lpstr>
      <vt:lpstr>Transformada Inversa de Z</vt:lpstr>
      <vt:lpstr>Transformada Inversa de Z</vt:lpstr>
      <vt:lpstr>Transformada Inversa de Z</vt:lpstr>
      <vt:lpstr>Transformada Inversa de Z</vt:lpstr>
      <vt:lpstr>Transformada Inversa de Z</vt:lpstr>
      <vt:lpstr>Transformada Inversa de Z</vt:lpstr>
      <vt:lpstr>Transformada Inversa de Z</vt:lpstr>
      <vt:lpstr>Transformada Inversa de Z</vt:lpstr>
      <vt:lpstr>Transformada Inversa de Z</vt:lpstr>
      <vt:lpstr>Transformada Inversa de Z</vt:lpstr>
      <vt:lpstr>Transformada Inversa de Z</vt:lpstr>
      <vt:lpstr>Transformada Inversa de Z</vt:lpstr>
      <vt:lpstr>Transformada Inversa de Z</vt:lpstr>
      <vt:lpstr>Transformada Inversa de Z</vt:lpstr>
      <vt:lpstr>Transformada Inversa de Z</vt:lpstr>
      <vt:lpstr>Transformada Inversa de Z</vt:lpstr>
      <vt:lpstr>Transformada z para resolución de ecuaciones diferenciales</vt:lpstr>
      <vt:lpstr>Transformada z para resolución de ecuaciones diferenciales</vt:lpstr>
      <vt:lpstr>Transformada z para resolución de ecuaciones diferenciales</vt:lpstr>
      <vt:lpstr>Presentación de PowerPoint</vt:lpstr>
      <vt:lpstr>Análisis de Plano z para sistemas de tiempo Discreto - Intro</vt:lpstr>
      <vt:lpstr>Análisis de Plano z para sistemas de tiempo Discreto – Muestreo y Retención</vt:lpstr>
      <vt:lpstr>Análisis de Plano z para sistemas de tiempo Discreto</vt:lpstr>
      <vt:lpstr>Análisis de Plano z para sistemas de tiempo Discreto – Circuito de Retención</vt:lpstr>
      <vt:lpstr>Análisis de Plano z para sistemas de tiempo Discreto</vt:lpstr>
      <vt:lpstr>Análisis de Plano z para sistemas de tiempo Discreto</vt:lpstr>
      <vt:lpstr>Análisis de Plano z para sistemas de tiempo Discreto</vt:lpstr>
      <vt:lpstr>Análisis de Plano z para sistemas de tiempo Discreto – Transf. Z, Método Integral</vt:lpstr>
      <vt:lpstr>Análisis de Plano z para sistemas de tiempo Discreto</vt:lpstr>
      <vt:lpstr>Análisis de Plano z para sistemas de tiempo Discreto</vt:lpstr>
      <vt:lpstr>Análisis de Plano z para sistemas de tiempo Discreto</vt:lpstr>
      <vt:lpstr>Análisis de Plano z para sistemas de tiempo Discreto</vt:lpstr>
      <vt:lpstr>Análisis de Plano z para sistemas de tiempo Discreto</vt:lpstr>
      <vt:lpstr>Análisis de Plano z para sistemas de tiempo Discreto</vt:lpstr>
      <vt:lpstr>Análisis de Plano z para sistemas de tiempo Discreto</vt:lpstr>
      <vt:lpstr>Análisis de Plano z para sistemas de tiempo Discreto – Reconstrucción de Señal de Entrada a partir de señal muestreada</vt:lpstr>
      <vt:lpstr>Análisis de Plano z para sistemas de tiempo Discreto – Reconstrucción de Señal de Entrada a partir de señal muestreada</vt:lpstr>
      <vt:lpstr>Análisis de Plano z para sistemas de tiempo Discreto – Reconstrucción de Señal de Entrada a partir de señal muestreada</vt:lpstr>
      <vt:lpstr>Análisis de Plano z para sistemas de tiempo Discreto – Reconstrucción de Señal de Entrada a partir de señal muestreada</vt:lpstr>
      <vt:lpstr>Análisis de Plano z para sistemas de tiempo Discreto – Reconstrucción de Señal de Entrada a partir de señal muestreada</vt:lpstr>
      <vt:lpstr>Análisis de Plano z para sistemas de tiempo Discreto – Reconstrucción de Señal de Entrada a partir de señal muestreada</vt:lpstr>
      <vt:lpstr>Análisis de Plano z para sistemas de tiempo Discreto – Reconstrucción de Señal de Entrada a partir de señal muestreada</vt:lpstr>
      <vt:lpstr>Análisis de Plano z para sistemas de tiempo Discreto – Reconstrucción de Señal de Entrada a partir de señal muestreada</vt:lpstr>
      <vt:lpstr>Análisis de Plano z para sistemas de tiempo Discreto – Función de Transferencia de Pulso</vt:lpstr>
      <vt:lpstr>Análisis de Plano z para sistemas de tiempo Discreto – Función de Transferencia de Pulso</vt:lpstr>
      <vt:lpstr>Análisis de Plano z para sistemas de tiempo Discreto – Función de Transferencia de Pulso</vt:lpstr>
      <vt:lpstr>Análisis de Plano z para sistemas de tiempo Discreto – Función de Transferencia de Pulso</vt:lpstr>
      <vt:lpstr>Análisis de Plano z para sistemas de tiempo Discreto – Función de Transferencia de Pulso</vt:lpstr>
      <vt:lpstr>Análisis de Plano z para sistemas de tiempo Discreto – Función de Transferencia de Pulso</vt:lpstr>
      <vt:lpstr>Análisis de Plano z para sistemas de tiempo Discreto – Función de Transferencia de Pulso</vt:lpstr>
      <vt:lpstr>Análisis de Plano z para sistemas de tiempo Discreto – Función de Transferencia de Pulso</vt:lpstr>
      <vt:lpstr>Análisis de Plano z para sistemas de tiempo Discreto – Función de Transferencia de Pulso</vt:lpstr>
      <vt:lpstr>Análisis de Plano z para sistemas de tiempo Discreto – Función de Transferencia de Pulso</vt:lpstr>
      <vt:lpstr>Análisis de Plano z para sistemas de tiempo Discreto – Función de Transferencia de Pulso</vt:lpstr>
      <vt:lpstr>Análisis de Plano z para sistemas de tiempo Discreto – Función de Transferencia de Pulso</vt:lpstr>
      <vt:lpstr>Análisis de Plano z para sistemas de tiempo Discreto – Función de Transferencia de Pulso</vt:lpstr>
      <vt:lpstr>Análisis de Plano z para sistemas de tiempo Discreto – Función de Transferencia de Pulso</vt:lpstr>
      <vt:lpstr>Análisis de Plano z para sistemas de tiempo Discreto – Función de Transferencia de Pulso</vt:lpstr>
      <vt:lpstr>Análisis de Plano z para sistemas de tiempo Discreto – Función de Transferencia de Pulso</vt:lpstr>
      <vt:lpstr>Análisis de Plano z para sistemas de tiempo Discreto – Función de Transferencia de Pulso</vt:lpstr>
      <vt:lpstr>Análisis de Plano z para sistemas de tiempo Discreto – Función de Transferencia de Pulso</vt:lpstr>
      <vt:lpstr>Análisis de Plano z para sistemas de tiempo Discreto – Función de Transferencia de Pulso</vt:lpstr>
      <vt:lpstr>Análisis de Plano z para sistemas de tiempo Discreto – Función de Transferencia de Pulso</vt:lpstr>
      <vt:lpstr>Análisis de Plano z para sistemas de tiempo Discreto – Función de Transferencia de Pulso</vt:lpstr>
      <vt:lpstr>Análisis de Plano z para sistemas de tiempo Discreto – Función de Transferencia de Pulso</vt:lpstr>
      <vt:lpstr>Análisis de Plano z para sistemas de tiempo Discreto – Realización de Filtros Digitales</vt:lpstr>
      <vt:lpstr>Análisis de Plano z para sistemas de tiempo Discreto – Realización de Filtros Digitales</vt:lpstr>
      <vt:lpstr>Análisis de Plano z para sistemas de tiempo Discreto – Realización de Filtros Digitales</vt:lpstr>
      <vt:lpstr>Análisis de Plano z para sistemas de tiempo Discreto – Realización de Filtros Digitales</vt:lpstr>
      <vt:lpstr>Análisis de Plano z para sistemas de tiempo Discreto – Realización de Filtros Digitales</vt:lpstr>
      <vt:lpstr>Análisis de Plano z para sistemas de tiempo Discreto – Realización de Filtros Digitales</vt:lpstr>
      <vt:lpstr>Análisis de Plano z para sistemas de tiempo Discreto – Realización de Filtros Digitales</vt:lpstr>
      <vt:lpstr>Análisis de Plano z para sistemas de tiempo Discreto – Realización de Filtros Digitales</vt:lpstr>
      <vt:lpstr>Análisis de Plano z para sistemas de tiempo Discreto – Realización de Filtros Digitales</vt:lpstr>
      <vt:lpstr>Análisis de Plano z para sistemas de tiempo Discreto – Realización de Filtros Digitales</vt:lpstr>
      <vt:lpstr>Análisis de Plano z para sistemas de tiempo Discreto – Realización de Filtros Digitales</vt:lpstr>
      <vt:lpstr>Análisis de Plano z para sistemas de tiempo Discreto – Realización de Filtros Digitales</vt:lpstr>
      <vt:lpstr>Análisis de Plano z para sistemas de tiempo Discreto – Realización de Filtros Digitales</vt:lpstr>
      <vt:lpstr>Análisis de Plano z para sistemas de tiempo Discreto – Realización de Filtros Digitales</vt:lpstr>
      <vt:lpstr>Análisis de Plano z para sistemas de tiempo Discreto – Realización de Filtros Digitales</vt:lpstr>
      <vt:lpstr>Análisis de Plano z para sistemas de tiempo Discreto – Realización de Filtros Digitales</vt:lpstr>
      <vt:lpstr>Análisis de Plano z para sistemas de tiempo Discreto – Realización de Filtros Digitales</vt:lpstr>
      <vt:lpstr>Análisis de Plano z para sistemas de tiempo Discreto – Realización de Filtros Digitales</vt:lpstr>
      <vt:lpstr>Análisis de Plano z para sistemas de tiempo Discreto – Realización de Filtros Digitales</vt:lpstr>
      <vt:lpstr>Análisis de Plano z para sistemas de tiempo Discreto – Realización de Filtros Digitales</vt:lpstr>
      <vt:lpstr>Análisis de Plano z para sistemas de tiempo Discreto – Realización de Filtros Digitales</vt:lpstr>
      <vt:lpstr>Análisis de Plano z para sistemas de tiempo Discreto – Realización de Filtros Digitales</vt:lpstr>
      <vt:lpstr>Presentación de PowerPoint</vt:lpstr>
      <vt:lpstr>Diseño de Sistemas Discretos de Control por Métodos Convencionales</vt:lpstr>
      <vt:lpstr>Diseño de Sistemas Discretos de Control por Métodos Convencionales</vt:lpstr>
      <vt:lpstr>Diseño de Sistemas Discretos de Control por Métodos Convencionales</vt:lpstr>
      <vt:lpstr>Diseño de Sistemas Discretos de Control por Métodos Convencionales</vt:lpstr>
      <vt:lpstr>Diseño de Sistemas Discretos de Control por Métodos Convencionales</vt:lpstr>
      <vt:lpstr>Diseño de Sistemas Discretos de Control por Métodos Convencionales</vt:lpstr>
      <vt:lpstr>Diseño de Sistemas Discretos de Control por Métodos Convencionales</vt:lpstr>
      <vt:lpstr>Diseño de Sistemas Discretos de Control por Métodos Convencionales</vt:lpstr>
      <vt:lpstr>Diseño de Sistemas Discretos de Control por Métodos Convencionales</vt:lpstr>
      <vt:lpstr>Diseño de Sistemas Discretos de Control por Métodos Convencionales</vt:lpstr>
      <vt:lpstr>Diseño de Sistemas Discretos de Control por Métodos Convencionales</vt:lpstr>
      <vt:lpstr>Diseño de Sistemas Discretos de Control por Métodos Convencionales</vt:lpstr>
      <vt:lpstr>Diseño de Sistemas Discretos de Control por Métodos Convencionales</vt:lpstr>
      <vt:lpstr>Diseño de Sistemas Discretos de Control por Métodos Convencionales</vt:lpstr>
      <vt:lpstr>Diseño de Sistemas Discretos de Control por Métodos Convencionales</vt:lpstr>
      <vt:lpstr>Diseño de Sistemas Discretos de Control por Métodos Convencionales</vt:lpstr>
      <vt:lpstr>Diseño de Sistemas Discretos de Control por Métodos Convencionales</vt:lpstr>
      <vt:lpstr>Diseño de Sistemas Discretos de Control por Métodos Convencionales</vt:lpstr>
      <vt:lpstr>Diseño de Sistemas Discretos de Control por Métodos Convencionales</vt:lpstr>
      <vt:lpstr>Diseño de Sistemas Discretos de Control por Métodos Convencionales</vt:lpstr>
      <vt:lpstr>Diseño de Sistemas Discretos de Control por Métodos Convencionales</vt:lpstr>
      <vt:lpstr>Diseño de Sistemas Discretos de Control por Métodos Convencionales</vt:lpstr>
      <vt:lpstr>Diseño de Sistemas Discretos de Control por Métodos Convencionales</vt:lpstr>
      <vt:lpstr>Diseño de Sistemas Discretos de Control por Métodos Convencionales</vt:lpstr>
      <vt:lpstr>Diseño de Sistemas Discretos de Control por Métodos Convencionales</vt:lpstr>
      <vt:lpstr>Diseño de Sistemas Discretos de Control por Métodos Convencionales</vt:lpstr>
      <vt:lpstr>Diseño de Sistemas Discretos de Control por Métodos Convencionales</vt:lpstr>
      <vt:lpstr>Diseño de Sistemas Discretos de Control por Métodos Convencionales</vt:lpstr>
      <vt:lpstr>Diseño de Sistemas Discretos de Control por Métodos Convencionales</vt:lpstr>
      <vt:lpstr>Diseño de Sistemas Discretos de Control por Métodos Convencionales</vt:lpstr>
      <vt:lpstr>Diseño de Sistemas Discretos de Control por Métodos Convencionales</vt:lpstr>
      <vt:lpstr>Diseño de Sistemas Discretos de Control por Métodos Convencionales</vt:lpstr>
      <vt:lpstr>Diseño de Sistemas Discretos de Control por Métodos Convencionales</vt:lpstr>
      <vt:lpstr>Diseño de Sistemas Discretos de Control por Métodos Convencionales</vt:lpstr>
      <vt:lpstr>Diseño de Sistemas Discretos de Control por Métodos Convencionales</vt:lpstr>
      <vt:lpstr>Diseño de Sistemas Discretos de Control por Métodos Convencionales</vt:lpstr>
      <vt:lpstr>Diseño de Sistemas Discretos de Control por Métodos Convencionales</vt:lpstr>
      <vt:lpstr>Diseño de Sistemas Discretos de Control por Métodos Convencionales</vt:lpstr>
      <vt:lpstr>Diseño de Sistemas Discretos de Control por Métodos Convencionales</vt:lpstr>
      <vt:lpstr>Diseño de Sistemas Discretos de Control por Métodos Convencionales</vt:lpstr>
      <vt:lpstr>Diseño de Sistemas Discretos de Control por Métodos Convencionales</vt:lpstr>
      <vt:lpstr>Diseño de Sistemas Discretos de Control por Métodos Convencionales</vt:lpstr>
      <vt:lpstr>Diseño de Sistemas Discretos de Control por Métodos Convencionales</vt:lpstr>
      <vt:lpstr>Diseño de Sistemas Discretos de Control por Métodos Convencionales</vt:lpstr>
      <vt:lpstr>Diseño de Sistemas Discretos de Control por Métodos Convencionales</vt:lpstr>
      <vt:lpstr>Diseño de Sistemas Discretos de Control por Métodos Convencionales</vt:lpstr>
      <vt:lpstr>Diseño de Sistemas Discretos de Control por Métodos Convencionales</vt:lpstr>
      <vt:lpstr>Diseño de Sistemas Discretos de Control por Métodos Convencionales</vt:lpstr>
      <vt:lpstr>Diseño de Sistemas Discretos de Control por Métodos Convencionales</vt:lpstr>
      <vt:lpstr>Diseño de Sistemas Discretos de Control por Métodos Convencionales</vt:lpstr>
      <vt:lpstr>Diseño de Sistemas Discretos de Control por Métodos Convencionales</vt:lpstr>
      <vt:lpstr>Diseño de Sistemas Discretos de Control por Métodos Convencionales</vt:lpstr>
      <vt:lpstr>Diseño de Sistemas Discretos de Control por Métodos Convencionales</vt:lpstr>
      <vt:lpstr>Diseño de Sistemas Discretos de Control por Métodos Convencionales</vt:lpstr>
      <vt:lpstr>Diseño de Sistemas Discretos de Control por Métodos Convencionales</vt:lpstr>
      <vt:lpstr>Diseño de Sistemas Discretos de Control por Métodos Convencionales</vt:lpstr>
      <vt:lpstr>Diseño de Sistemas Discretos de Control por Métodos Convencionales</vt:lpstr>
      <vt:lpstr>Diseño de Sistemas Discretos de Control por Métodos Convencionales</vt:lpstr>
      <vt:lpstr>Diseño de Sistemas Discretos de Control por Métodos Convencionales</vt:lpstr>
      <vt:lpstr>Diseño de Sistemas Discretos de Control por Métodos Convencionales</vt:lpstr>
      <vt:lpstr>Diseño de Sistemas Discretos de Control por Métodos Convencionales</vt:lpstr>
      <vt:lpstr>Diseño de Sistemas Discretos de Control por Métodos Convencionales</vt:lpstr>
      <vt:lpstr>Diseño de Sistemas Discretos de Control por Métodos Convencionales</vt:lpstr>
      <vt:lpstr>Diseño de Sistemas Discretos de Control por Métodos Convencionales</vt:lpstr>
      <vt:lpstr>Diseño de Sistemas Discretos de Control por Métodos Convencionales</vt:lpstr>
      <vt:lpstr>Diseño de Sistemas Discretos de Control por Métodos Convencionales</vt:lpstr>
      <vt:lpstr>Diseño de Sistemas Discretos de Control por Métodos Convencionales</vt:lpstr>
      <vt:lpstr>Diseño de Sistemas Discretos de Control por Métodos Convencionales</vt:lpstr>
      <vt:lpstr>Diseño de Sistemas Discretos de Control por Métodos Convencionales</vt:lpstr>
      <vt:lpstr>Diseño de Sistemas Discretos de Control por Métodos Convencionales</vt:lpstr>
      <vt:lpstr>Diseño de Sistemas Discretos de Control por Métodos Convencionales</vt:lpstr>
      <vt:lpstr>Diseño de Sistemas Discretos de Control por Métodos Convencionales</vt:lpstr>
      <vt:lpstr>Diseño de Sistemas Discretos de Control por Métodos Convencionales</vt:lpstr>
      <vt:lpstr>Diseño de Sistemas Discretos de Control por Métodos Convencionales</vt:lpstr>
      <vt:lpstr>Diseño de Sistemas Discretos de Control por Métodos Convencionales</vt:lpstr>
      <vt:lpstr>Diseño de Sistemas Discretos de Control por Métodos Convencionales</vt:lpstr>
      <vt:lpstr>Diseño de Sistemas Discretos de Control por Métodos Convencionales</vt:lpstr>
      <vt:lpstr>Diseño de Sistemas Discretos de Control por Métodos Convencionales</vt:lpstr>
      <vt:lpstr>Diseño de Sistemas Discretos de Control por Métodos Convencionales</vt:lpstr>
      <vt:lpstr>Diseño de Sistemas Discretos de Control por Métodos Convencionales</vt:lpstr>
      <vt:lpstr>Diseño de Sistemas Discretos de Control por Métodos Convencionales</vt:lpstr>
      <vt:lpstr>Diseño de Sistemas Discretos de Control por Métodos Convencionales</vt:lpstr>
      <vt:lpstr>Diseño de Sistemas Discretos de Control por Métodos Convencionales</vt:lpstr>
      <vt:lpstr>Diseño de Sistemas Discretos de Control por Métodos Convencionales</vt:lpstr>
      <vt:lpstr>Diseño de Sistemas Discretos de Control por Métodos Convencionales</vt:lpstr>
      <vt:lpstr>Diseño de Sistemas Discretos de Control por Métodos Convencionales</vt:lpstr>
      <vt:lpstr>Diseño de Sistemas Discretos de Control por Métodos Convencionales</vt:lpstr>
      <vt:lpstr>Diseño de Sistemas Discretos de Control por Métodos Convencionales</vt:lpstr>
      <vt:lpstr>Diseño de Sistemas Discretos de Control por Métodos Convencionales</vt:lpstr>
      <vt:lpstr>Diseño de Sistemas Discretos de Control por Métodos Convencionales</vt:lpstr>
      <vt:lpstr>Diseño de Sistemas Discretos de Control por Métodos Convencionales</vt:lpstr>
      <vt:lpstr>Diseño de Sistemas Discretos de Control por Métodos Convencionales</vt:lpstr>
      <vt:lpstr>Diseño de Sistemas Discretos de Control por Métodos Convencionales</vt:lpstr>
      <vt:lpstr>Diseño de Sistemas Discretos de Control por Métodos Convencionales</vt:lpstr>
      <vt:lpstr>Presentación de PowerPoint</vt:lpstr>
      <vt:lpstr>Diseño de Sistemas Discretos de Control por Métodos Convencionales</vt:lpstr>
      <vt:lpstr>Presentación de PowerPoint</vt:lpstr>
      <vt:lpstr>Funciones de Transferencia en Z</vt:lpstr>
      <vt:lpstr>Derivación de la función de transferencia de pulso</vt:lpstr>
      <vt:lpstr>Derivación de la función de transferencia de pulso</vt:lpstr>
      <vt:lpstr>Ejemplo de función de transferencia</vt:lpstr>
      <vt:lpstr>Ejemplo de función de transferencia</vt:lpstr>
      <vt:lpstr>Reducción por Diagrama de Bloques</vt:lpstr>
      <vt:lpstr>Reducción por Diagrama de Bloques</vt:lpstr>
      <vt:lpstr>Reducción por Diagrama de Bloques</vt:lpstr>
      <vt:lpstr>Reducción por Diagrama de Bloques</vt:lpstr>
      <vt:lpstr>Reducción por Diagrama de Bloques</vt:lpstr>
      <vt:lpstr>Reducción por Diagrama de Bloques</vt:lpstr>
      <vt:lpstr>Transformación del Semiplano Izq S a Z</vt:lpstr>
      <vt:lpstr>Análisis de Estabilidad</vt:lpstr>
      <vt:lpstr>Análisis de Estabilidad</vt:lpstr>
      <vt:lpstr>Análisis de Estabilidad</vt:lpstr>
      <vt:lpstr>Análisis de Estabilidad</vt:lpstr>
      <vt:lpstr>Análisis de Estabilidad</vt:lpstr>
      <vt:lpstr>Análisis de Estabilidad</vt:lpstr>
      <vt:lpstr>Análisis de Estabilidad</vt:lpstr>
      <vt:lpstr>Análisis de Estabilidad – Rango de Ts</vt:lpstr>
      <vt:lpstr>Análisis de Estabilidad – Transformaciones Bilineales</vt:lpstr>
      <vt:lpstr>Análisis de Estabilidad – Transformaciones Bilineales</vt:lpstr>
      <vt:lpstr>Análisis de Estabilidad – Transformaciones Bilineales</vt:lpstr>
      <vt:lpstr>Error de Estado Estable</vt:lpstr>
      <vt:lpstr>Error de Estado Estable</vt:lpstr>
      <vt:lpstr>Error de Estado Estable</vt:lpstr>
      <vt:lpstr>Error de Estado Estable – Escalón Unitario</vt:lpstr>
      <vt:lpstr>Error de Estado Estable – Rampa</vt:lpstr>
      <vt:lpstr>Error de Estado Estable – Parábola</vt:lpstr>
      <vt:lpstr>Error de Estado Estable – Resumen</vt:lpstr>
      <vt:lpstr>Error de Estado Estable</vt:lpstr>
      <vt:lpstr>Error de Estado Estable</vt:lpstr>
      <vt:lpstr>Respuesta Transitoria en el Plano Z</vt:lpstr>
      <vt:lpstr>Respuesta Transitoria en el Plano Z</vt:lpstr>
      <vt:lpstr>Respuesta Transitoria en el Plano Z</vt:lpstr>
      <vt:lpstr>Respuesta Transitoria en el Plano Z</vt:lpstr>
      <vt:lpstr>Diseño de Ganancia en el Plano Z</vt:lpstr>
      <vt:lpstr>Diseño de Ganancia en el Plano Z</vt:lpstr>
      <vt:lpstr>Diseño de Ganancia en el Plano Z</vt:lpstr>
      <vt:lpstr>Diseño de Ganancia en el Plano Z</vt:lpstr>
      <vt:lpstr>Diseño de Ganancia en el Plano Z</vt:lpstr>
      <vt:lpstr>Compensación en Cascada via Plano s</vt:lpstr>
      <vt:lpstr>Compensación en Cascada via Plano s</vt:lpstr>
      <vt:lpstr>Compensación en Cascada via Plano s</vt:lpstr>
      <vt:lpstr>Compensación en Cascada via Plano s</vt:lpstr>
      <vt:lpstr>Compensación en Cascada via Plano s</vt:lpstr>
      <vt:lpstr>Compensación en Cascada via Plano s</vt:lpstr>
      <vt:lpstr>Compensación en Cascada via Plano s</vt:lpstr>
      <vt:lpstr>Compensación en Cascada via Plano s</vt:lpstr>
      <vt:lpstr>Compensación en Cascada via Plano s</vt:lpstr>
      <vt:lpstr>Implementación del compensador digital</vt:lpstr>
      <vt:lpstr>Implementación del compensador digital</vt:lpstr>
      <vt:lpstr>Implementación del compensador digital</vt:lpstr>
      <vt:lpstr>Control Proporcional Integral Derivativo DISCRETO</vt:lpstr>
      <vt:lpstr>Control Proporcional Integral Derivativo DISCRETO</vt:lpstr>
      <vt:lpstr>Control Proporcional Integral Derivativo DISCRETO</vt:lpstr>
      <vt:lpstr>Control Proporcional Integral Derivativo DISCRETO</vt:lpstr>
      <vt:lpstr>Control Proporcional Integral Derivativo DISCRETO</vt:lpstr>
      <vt:lpstr>Control Proporcional Integral Derivativo DISCRETO</vt:lpstr>
      <vt:lpstr>Control Proporcional Integral Derivativo DISCRETO</vt:lpstr>
      <vt:lpstr>Control Proporcional Integral Derivativo DISCRETO</vt:lpstr>
      <vt:lpstr>Control Proporcional Integral Derivativo DISCRETO</vt:lpstr>
      <vt:lpstr>Control Proporcional Integral Derivativo DISCRETO</vt:lpstr>
      <vt:lpstr>Control Proporcional Integral Derivativo DISCRETO</vt:lpstr>
      <vt:lpstr>Control Proporcional Integral Derivativo DISCRETO</vt:lpstr>
      <vt:lpstr>Control Proporcional Integral Derivativo DISCRETO</vt:lpstr>
      <vt:lpstr>Filtro Kalman (Sistemas Lineales) Filminas del Dr Rony Caballero (UTP)</vt:lpstr>
      <vt:lpstr>Filtro Kalman (Sistemas Lineales) Filminas del Dr Rony Caballero (UTP)</vt:lpstr>
      <vt:lpstr>Filtro Kalman (Sistemas Lineales) Filminas del Dr Rony Caballero (UTP)</vt:lpstr>
      <vt:lpstr>Filtro Kalman (Sistemas Lineales) Filminas del Dr Rony Caballero (UTP)</vt:lpstr>
      <vt:lpstr>Filtro Kalman (Sistemas Lineales) Filminas del Dr Rony Caballero (UTP)</vt:lpstr>
      <vt:lpstr>Filtro Kalman (Sistemas Lineales) Filminas del Dr Rony Caballero (UTP)</vt:lpstr>
      <vt:lpstr>Filtro Kalman (Sistemas Lineales) Filminas del Dr Rony Caballero (UTP)</vt:lpstr>
      <vt:lpstr>Filtro Kalman (Sistemas Lineales) Filminas del Dr Rony Caballero (UTP)</vt:lpstr>
      <vt:lpstr>Filtro Kalman (Sistemas Lineales) Filminas del Dr Rony Caballero (UTP)</vt:lpstr>
      <vt:lpstr>Filtro Kalman (Sistemas Lineales) Filminas del Dr Rony Caballero (UTP)</vt:lpstr>
      <vt:lpstr>Filtro Kalman (Sistemas Lineales) Filminas del Dr Rony Caballero (UTP)</vt:lpstr>
      <vt:lpstr>Filtro Kalman (Sistemas Lineales) Filminas del Dr Rony Caballero (UTP)</vt:lpstr>
      <vt:lpstr>Filtro Kalman (Sistemas Lineales) Filminas del Dr Rony Caballero (UTP)</vt:lpstr>
      <vt:lpstr>Filtro Kalman (Sistemas Lineales) Filminas del Dr Rony Caballero (UTP)</vt:lpstr>
      <vt:lpstr>Filtro Kalman (Sistemas Lineales) Filminas del Dr Rony Caballero (UTP)</vt:lpstr>
      <vt:lpstr>Filtro Kalman (Sistemas Lineales) Filminas del Dr Rony Caballero (UTP)</vt:lpstr>
      <vt:lpstr>Filtro Kalman (Sistemas Lineales) Filminas del Dr Rony Caballero (UTP)</vt:lpstr>
      <vt:lpstr>Filtro Kalman (Sistemas Lineales) Filminas del Dr Rony Caballero (UTP)</vt:lpstr>
      <vt:lpstr>Filtro Kalman (Sistemas Lineales) Filminas del Dr Rony Caballero (UTP)</vt:lpstr>
      <vt:lpstr>Filtro Kalman (Sistemas Lineales) Filminas del Dr Rony Caballero (UTP)</vt:lpstr>
      <vt:lpstr>Presentación de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MICROELECTRÓNICA</dc:title>
  <dc:creator>Isaias</dc:creator>
  <cp:lastModifiedBy>Rangel Isaías Alvarado Walles</cp:lastModifiedBy>
  <cp:revision>511</cp:revision>
  <dcterms:created xsi:type="dcterms:W3CDTF">2018-02-28T08:20:25Z</dcterms:created>
  <dcterms:modified xsi:type="dcterms:W3CDTF">2020-03-19T00:54:29Z</dcterms:modified>
</cp:coreProperties>
</file>